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notesMasterIdLst>
    <p:notesMasterId r:id="rId27"/>
  </p:notesMasterIdLst>
  <p:sldSz cx="12192000" cy="6858000"/>
  <p:notesSz cx="6858000" cy="12192000"/>
  <p:embeddedFontLst>
    <p:embeddedFont>
      <p:font typeface="Coda" charset="-122" pitchFamily="34"/>
      <p:regular r:id="rId32"/>
    </p:embeddedFont>
    <p:embeddedFont>
      <p:font typeface="Oranienbaum" charset="-122" pitchFamily="34"/>
      <p:regular r:id="rId33"/>
    </p:embeddedFont>
    <p:embeddedFont>
      <p:font typeface="Liter" charset="-122" pitchFamily="34"/>
      <p:regular r:id="rId34"/>
    </p:embeddedFont>
    <p:embeddedFont>
      <p:font typeface="Quattrocento Sans" charset="-122" pitchFamily="34"/>
      <p:regular r:id="rId35"/>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openxmlformats.org/officeDocument/2006/relationships/font" Target="fonts/font1.fntdata"/><Relationship Id="rId33" Type="http://schemas.openxmlformats.org/officeDocument/2006/relationships/font" Target="fonts/font2.fntdata"/><Relationship Id="rId34" Type="http://schemas.openxmlformats.org/officeDocument/2006/relationships/font" Target="fonts/font3.fntdata"/><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3-1.jp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jp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jp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image" Target="../media/image-3-1.jp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2A4B43"/>
        </a:solidFill>
      </p:bgPr>
    </p:bg>
    <p:spTree>
      <p:nvGrpSpPr>
        <p:cNvPr id="1" name=""/>
        <p:cNvGrpSpPr/>
        <p:nvPr/>
      </p:nvGrpSpPr>
      <p:grpSpPr>
        <a:xfrm>
          <a:off x="0" y="0"/>
          <a:ext cx="0" cy="0"/>
          <a:chOff x="0" y="0"/>
          <a:chExt cx="0" cy="0"/>
        </a:xfrm>
      </p:grpSpPr>
      <p:pic>
        <p:nvPicPr>
          <p:cNvPr id="2" name="Image 0" descr="https://kimi-web-img.moonshot.cn/img/cdn.thenationonlineng.net/33aee38222ac90348ae8313866d0e16cb64e2f61.jpg">    </p:cNvPr>
          <p:cNvPicPr>
            <a:picLocks noChangeAspect="1"/>
          </p:cNvPicPr>
          <p:nvPr/>
        </p:nvPicPr>
        <p:blipFill>
          <a:blip r:embed="rId1">
            <a:alphaModFix amt="30000"/>
          </a:blip>
          <a:srcRect l="0" r="0" t="8882" b="8882"/>
          <a:stretch/>
        </p:blipFill>
        <p:spPr>
          <a:xfrm>
            <a:off x="0" y="0"/>
            <a:ext cx="12192000" cy="6858000"/>
          </a:xfrm>
          <a:prstGeom prst="roundRect">
            <a:avLst>
              <a:gd name="adj" fmla="val 0"/>
            </a:avLst>
          </a:prstGeom>
        </p:spPr>
      </p:pic>
      <p:sp>
        <p:nvSpPr>
          <p:cNvPr id="3" name="Shape 0"/>
          <p:cNvSpPr/>
          <p:nvPr/>
        </p:nvSpPr>
        <p:spPr>
          <a:xfrm>
            <a:off x="0" y="0"/>
            <a:ext cx="12192000" cy="6858000"/>
          </a:xfrm>
          <a:prstGeom prst="roundRect">
            <a:avLst>
              <a:gd name="adj" fmla="val 0"/>
            </a:avLst>
          </a:prstGeom>
          <a:gradFill rotWithShape="1" flip="none">
            <a:gsLst>
              <a:gs pos="0">
                <a:srgbClr val="2A4B43">
                  <a:alpha val="95000"/>
                </a:srgbClr>
              </a:gs>
              <a:gs pos="50000">
                <a:srgbClr val="2A4B43">
                  <a:alpha val="85000"/>
                </a:srgbClr>
              </a:gs>
              <a:gs pos="100000">
                <a:srgbClr val="2A4B43">
                  <a:alpha val="70000"/>
                </a:srgbClr>
              </a:gs>
            </a:gsLst>
            <a:lin ang="2700000" scaled="1"/>
          </a:gradFill>
          <a:ln/>
        </p:spPr>
      </p:sp>
      <p:sp>
        <p:nvSpPr>
          <p:cNvPr id="4" name="Shape 1"/>
          <p:cNvSpPr/>
          <p:nvPr/>
        </p:nvSpPr>
        <p:spPr>
          <a:xfrm>
            <a:off x="381000" y="885825"/>
            <a:ext cx="3171825" cy="381000"/>
          </a:xfrm>
          <a:prstGeom prst="roundRect">
            <a:avLst>
              <a:gd name="adj" fmla="val 0"/>
            </a:avLst>
          </a:prstGeom>
          <a:solidFill>
            <a:srgbClr val="D77A61"/>
          </a:solidFill>
          <a:ln/>
        </p:spPr>
      </p:sp>
      <p:sp>
        <p:nvSpPr>
          <p:cNvPr id="5" name="Text 2"/>
          <p:cNvSpPr/>
          <p:nvPr/>
        </p:nvSpPr>
        <p:spPr>
          <a:xfrm>
            <a:off x="609600" y="962025"/>
            <a:ext cx="2790825" cy="228600"/>
          </a:xfrm>
          <a:prstGeom prst="rect">
            <a:avLst/>
          </a:prstGeom>
          <a:noFill/>
          <a:ln/>
        </p:spPr>
        <p:txBody>
          <a:bodyPr wrap="square" lIns="0" tIns="0" rIns="0" bIns="0" rtlCol="0" anchor="ctr"/>
          <a:lstStyle/>
          <a:p>
            <a:pPr>
              <a:lnSpc>
                <a:spcPct val="130000"/>
              </a:lnSpc>
            </a:pPr>
            <a:r>
              <a:rPr lang="en-US" sz="1200" b="1" spc="120" kern="0" dirty="0">
                <a:solidFill>
                  <a:srgbClr val="F7F5F2"/>
                </a:solidFill>
                <a:latin typeface="Coda" pitchFamily="34" charset="0"/>
                <a:ea typeface="Coda" pitchFamily="34" charset="-122"/>
                <a:cs typeface="Coda" pitchFamily="34" charset="-120"/>
              </a:rPr>
              <a:t>NEWMAP-EIB TECHNICAL REPORT</a:t>
            </a:r>
            <a:endParaRPr lang="en-US" sz="1600" dirty="0"/>
          </a:p>
        </p:txBody>
      </p:sp>
      <p:sp>
        <p:nvSpPr>
          <p:cNvPr id="6" name="Text 3"/>
          <p:cNvSpPr/>
          <p:nvPr/>
        </p:nvSpPr>
        <p:spPr>
          <a:xfrm>
            <a:off x="381000" y="1495425"/>
            <a:ext cx="11772900" cy="1714500"/>
          </a:xfrm>
          <a:prstGeom prst="rect">
            <a:avLst/>
          </a:prstGeom>
          <a:noFill/>
          <a:ln/>
        </p:spPr>
        <p:txBody>
          <a:bodyPr wrap="square" lIns="0" tIns="0" rIns="0" bIns="0" rtlCol="0" anchor="ctr"/>
          <a:lstStyle/>
          <a:p>
            <a:pPr>
              <a:lnSpc>
                <a:spcPct val="100000"/>
              </a:lnSpc>
            </a:pPr>
            <a:r>
              <a:rPr lang="en-US" sz="5400" b="1" dirty="0">
                <a:solidFill>
                  <a:srgbClr val="F7F5F2"/>
                </a:solidFill>
                <a:latin typeface="Oranienbaum" pitchFamily="34" charset="0"/>
                <a:ea typeface="Oranienbaum" pitchFamily="34" charset="-122"/>
                <a:cs typeface="Oranienbaum" pitchFamily="34" charset="-120"/>
              </a:rPr>
              <a:t>EIB-Assisted Nigeria</a:t>
            </a:r>
            <a:endParaRPr lang="en-US" sz="1600" dirty="0"/>
          </a:p>
          <a:p>
            <a:pPr>
              <a:lnSpc>
                <a:spcPct val="100000"/>
              </a:lnSpc>
            </a:pPr>
            <a:r>
              <a:rPr lang="en-US" sz="5400" b="1" dirty="0">
                <a:solidFill>
                  <a:srgbClr val="F7F5F2"/>
                </a:solidFill>
                <a:latin typeface="Oranienbaum" pitchFamily="34" charset="0"/>
                <a:ea typeface="Oranienbaum" pitchFamily="34" charset="-122"/>
                <a:cs typeface="Oranienbaum" pitchFamily="34" charset="-120"/>
              </a:rPr>
              <a:t>Climate Adaptation</a:t>
            </a:r>
            <a:endParaRPr lang="en-US" sz="1600" dirty="0"/>
          </a:p>
        </p:txBody>
      </p:sp>
      <p:sp>
        <p:nvSpPr>
          <p:cNvPr id="7" name="Text 4"/>
          <p:cNvSpPr/>
          <p:nvPr/>
        </p:nvSpPr>
        <p:spPr>
          <a:xfrm>
            <a:off x="381000" y="3362325"/>
            <a:ext cx="11601450" cy="381000"/>
          </a:xfrm>
          <a:prstGeom prst="rect">
            <a:avLst/>
          </a:prstGeom>
          <a:noFill/>
          <a:ln/>
        </p:spPr>
        <p:txBody>
          <a:bodyPr wrap="square" lIns="0" tIns="0" rIns="0" bIns="0" rtlCol="0" anchor="ctr"/>
          <a:lstStyle/>
          <a:p>
            <a:pPr>
              <a:lnSpc>
                <a:spcPct val="90000"/>
              </a:lnSpc>
            </a:pPr>
            <a:r>
              <a:rPr lang="en-US" sz="2700" dirty="0">
                <a:solidFill>
                  <a:srgbClr val="A9927D"/>
                </a:solidFill>
                <a:latin typeface="Liter" pitchFamily="34" charset="0"/>
                <a:ea typeface="Liter" pitchFamily="34" charset="-122"/>
                <a:cs typeface="Liter" pitchFamily="34" charset="-120"/>
              </a:rPr>
              <a:t>Erosion and Watershed Project</a:t>
            </a:r>
            <a:endParaRPr lang="en-US" sz="1600" dirty="0"/>
          </a:p>
        </p:txBody>
      </p:sp>
      <p:sp>
        <p:nvSpPr>
          <p:cNvPr id="8" name="Shape 5"/>
          <p:cNvSpPr/>
          <p:nvPr/>
        </p:nvSpPr>
        <p:spPr>
          <a:xfrm>
            <a:off x="381000" y="4048125"/>
            <a:ext cx="1219200" cy="38100"/>
          </a:xfrm>
          <a:prstGeom prst="roundRect">
            <a:avLst>
              <a:gd name="adj" fmla="val 0"/>
            </a:avLst>
          </a:prstGeom>
          <a:solidFill>
            <a:srgbClr val="D77A61"/>
          </a:solidFill>
          <a:ln/>
        </p:spPr>
      </p:sp>
      <p:sp>
        <p:nvSpPr>
          <p:cNvPr id="9" name="Text 6"/>
          <p:cNvSpPr/>
          <p:nvPr/>
        </p:nvSpPr>
        <p:spPr>
          <a:xfrm>
            <a:off x="381000" y="4391025"/>
            <a:ext cx="7429500" cy="742950"/>
          </a:xfrm>
          <a:prstGeom prst="rect">
            <a:avLst/>
          </a:prstGeom>
          <a:noFill/>
          <a:ln/>
        </p:spPr>
        <p:txBody>
          <a:bodyPr wrap="square" lIns="0" tIns="0" rIns="0" bIns="0" rtlCol="0" anchor="ctr"/>
          <a:lstStyle/>
          <a:p>
            <a:pPr>
              <a:lnSpc>
                <a:spcPct val="140000"/>
              </a:lnSpc>
            </a:pPr>
            <a:r>
              <a:rPr lang="en-US" sz="1800" dirty="0">
                <a:solidFill>
                  <a:srgbClr val="F7F5F2"/>
                </a:solidFill>
                <a:latin typeface="Quattrocento Sans" pitchFamily="34" charset="0"/>
                <a:ea typeface="Quattrocento Sans" pitchFamily="34" charset="-122"/>
                <a:cs typeface="Quattrocento Sans" pitchFamily="34" charset="-120"/>
              </a:rPr>
              <a:t>Gombe State Gully Erosion Sites:</a:t>
            </a:r>
            <a:endParaRPr lang="en-US" sz="1600" dirty="0"/>
          </a:p>
          <a:p>
            <a:pPr>
              <a:lnSpc>
                <a:spcPct val="140000"/>
              </a:lnSpc>
            </a:pPr>
            <a:r>
              <a:rPr lang="en-US" sz="1800" dirty="0">
                <a:solidFill>
                  <a:srgbClr val="F7F5F2"/>
                </a:solidFill>
                <a:latin typeface="Quattrocento Sans" pitchFamily="34" charset="0"/>
                <a:ea typeface="Quattrocento Sans" pitchFamily="34" charset="-122"/>
                <a:cs typeface="Quattrocento Sans" pitchFamily="34" charset="-120"/>
              </a:rPr>
              <a:t>Comprehensive Technical and Socio-Economic Assessment</a:t>
            </a:r>
            <a:endParaRPr lang="en-US" sz="1600" dirty="0"/>
          </a:p>
        </p:txBody>
      </p:sp>
      <p:sp>
        <p:nvSpPr>
          <p:cNvPr id="10" name="Text 7"/>
          <p:cNvSpPr/>
          <p:nvPr/>
        </p:nvSpPr>
        <p:spPr>
          <a:xfrm>
            <a:off x="381000" y="5943600"/>
            <a:ext cx="3600450" cy="266700"/>
          </a:xfrm>
          <a:prstGeom prst="rect">
            <a:avLst/>
          </a:prstGeom>
          <a:noFill/>
          <a:ln/>
        </p:spPr>
        <p:txBody>
          <a:bodyPr wrap="square" lIns="0" tIns="0" rIns="0" bIns="0" rtlCol="0" anchor="ctr"/>
          <a:lstStyle/>
          <a:p>
            <a:pPr>
              <a:lnSpc>
                <a:spcPct val="130000"/>
              </a:lnSpc>
            </a:pPr>
            <a:r>
              <a:rPr lang="en-US" sz="1350" b="1" dirty="0">
                <a:solidFill>
                  <a:srgbClr val="F7F5F2"/>
                </a:solidFill>
                <a:latin typeface="Quattrocento Sans" pitchFamily="34" charset="0"/>
                <a:ea typeface="Quattrocento Sans" pitchFamily="34" charset="-122"/>
                <a:cs typeface="Quattrocento Sans" pitchFamily="34" charset="-120"/>
              </a:rPr>
              <a:t>Gombe State Project Management Unit</a:t>
            </a:r>
            <a:endParaRPr lang="en-US" sz="1600" dirty="0"/>
          </a:p>
        </p:txBody>
      </p:sp>
      <p:sp>
        <p:nvSpPr>
          <p:cNvPr id="11" name="Text 8"/>
          <p:cNvSpPr/>
          <p:nvPr/>
        </p:nvSpPr>
        <p:spPr>
          <a:xfrm>
            <a:off x="381000" y="6248400"/>
            <a:ext cx="3590925" cy="228600"/>
          </a:xfrm>
          <a:prstGeom prst="rect">
            <a:avLst/>
          </a:prstGeom>
          <a:noFill/>
          <a:ln/>
        </p:spPr>
        <p:txBody>
          <a:bodyPr wrap="square" lIns="0" tIns="0" rIns="0" bIns="0" rtlCol="0" anchor="ctr"/>
          <a:lstStyle/>
          <a:p>
            <a:pPr>
              <a:lnSpc>
                <a:spcPct val="130000"/>
              </a:lnSpc>
            </a:pPr>
            <a:r>
              <a:rPr lang="en-US" sz="1200" dirty="0">
                <a:solidFill>
                  <a:srgbClr val="F7F5F2">
                    <a:alpha val="80000"/>
                  </a:srgbClr>
                </a:solidFill>
                <a:latin typeface="Quattrocento Sans" pitchFamily="34" charset="0"/>
                <a:ea typeface="Quattrocento Sans" pitchFamily="34" charset="-122"/>
                <a:cs typeface="Quattrocento Sans" pitchFamily="34" charset="-120"/>
              </a:rPr>
              <a:t>Ministry of Environment, Water and Forest Resources</a:t>
            </a:r>
            <a:endParaRPr lang="en-US" sz="1600" dirty="0"/>
          </a:p>
        </p:txBody>
      </p:sp>
      <p:sp>
        <p:nvSpPr>
          <p:cNvPr id="12" name="Text 9"/>
          <p:cNvSpPr/>
          <p:nvPr/>
        </p:nvSpPr>
        <p:spPr>
          <a:xfrm>
            <a:off x="10496550" y="6134100"/>
            <a:ext cx="1314450" cy="342900"/>
          </a:xfrm>
          <a:prstGeom prst="rect">
            <a:avLst/>
          </a:prstGeom>
          <a:noFill/>
          <a:ln/>
        </p:spPr>
        <p:txBody>
          <a:bodyPr wrap="square" lIns="0" tIns="0" rIns="0" bIns="0" rtlCol="0" anchor="ctr"/>
          <a:lstStyle/>
          <a:p>
            <a:pPr algn="r">
              <a:lnSpc>
                <a:spcPct val="100000"/>
              </a:lnSpc>
            </a:pPr>
            <a:r>
              <a:rPr lang="en-US" sz="2250" b="1" dirty="0">
                <a:solidFill>
                  <a:srgbClr val="F7F5F2"/>
                </a:solidFill>
                <a:latin typeface="Oranienbaum" pitchFamily="34" charset="0"/>
                <a:ea typeface="Oranienbaum" pitchFamily="34" charset="-122"/>
                <a:cs typeface="Oranienbaum" pitchFamily="34" charset="-120"/>
              </a:rPr>
              <a:t>April 2026</a:t>
            </a:r>
            <a:endParaRPr lang="en-US" sz="1600" dirty="0"/>
          </a:p>
        </p:txBody>
      </p:sp>
    </p:spTree>
  </p:cSld>
  <p:clrMapOvr>
    <a:masterClrMapping/>
  </p:clrMapOvr>
  <p:transition>
    <p:fade/>
    <p:spd val="med"/>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2A4B43"/>
        </a:solidFill>
      </p:bgPr>
    </p:bg>
    <p:spTree>
      <p:nvGrpSpPr>
        <p:cNvPr id="1" name=""/>
        <p:cNvGrpSpPr/>
        <p:nvPr/>
      </p:nvGrpSpPr>
      <p:grpSpPr>
        <a:xfrm>
          <a:off x="0" y="0"/>
          <a:ext cx="0" cy="0"/>
          <a:chOff x="0" y="0"/>
          <a:chExt cx="0" cy="0"/>
        </a:xfrm>
      </p:grpSpPr>
      <p:pic>
        <p:nvPicPr>
          <p:cNvPr id="2" name="Image 0" descr="https://kimi-web-img.moonshot.cn/img/www.climatechangenews.com/1b2530523ac63aeb1bcad1c3bef162d29e8948c7.jpg">    </p:cNvPr>
          <p:cNvPicPr>
            <a:picLocks noChangeAspect="1"/>
          </p:cNvPicPr>
          <p:nvPr/>
        </p:nvPicPr>
        <p:blipFill>
          <a:blip r:embed="rId1">
            <a:alphaModFix amt="25000"/>
          </a:blip>
          <a:srcRect l="0" r="0" t="63" b="62"/>
          <a:stretch/>
        </p:blipFill>
        <p:spPr>
          <a:xfrm>
            <a:off x="0" y="0"/>
            <a:ext cx="12192000" cy="6858000"/>
          </a:xfrm>
          <a:prstGeom prst="roundRect">
            <a:avLst>
              <a:gd name="adj" fmla="val 0"/>
            </a:avLst>
          </a:prstGeom>
        </p:spPr>
      </p:pic>
      <p:sp>
        <p:nvSpPr>
          <p:cNvPr id="3" name="Shape 0"/>
          <p:cNvSpPr/>
          <p:nvPr/>
        </p:nvSpPr>
        <p:spPr>
          <a:xfrm>
            <a:off x="0" y="0"/>
            <a:ext cx="12192000" cy="6858000"/>
          </a:xfrm>
          <a:prstGeom prst="roundRect">
            <a:avLst>
              <a:gd name="adj" fmla="val 0"/>
            </a:avLst>
          </a:prstGeom>
          <a:gradFill rotWithShape="1" flip="none">
            <a:gsLst>
              <a:gs pos="0">
                <a:srgbClr val="2A4B43">
                  <a:alpha val="95000"/>
                </a:srgbClr>
              </a:gs>
              <a:gs pos="100000">
                <a:srgbClr val="2A4B43">
                  <a:alpha val="70000"/>
                </a:srgbClr>
              </a:gs>
            </a:gsLst>
            <a:lin ang="0" scaled="1"/>
          </a:gradFill>
          <a:ln/>
        </p:spPr>
      </p:sp>
      <p:sp>
        <p:nvSpPr>
          <p:cNvPr id="4" name="Shape 1"/>
          <p:cNvSpPr/>
          <p:nvPr/>
        </p:nvSpPr>
        <p:spPr>
          <a:xfrm>
            <a:off x="381000" y="1462088"/>
            <a:ext cx="914400" cy="38100"/>
          </a:xfrm>
          <a:prstGeom prst="roundRect">
            <a:avLst>
              <a:gd name="adj" fmla="val 0"/>
            </a:avLst>
          </a:prstGeom>
          <a:solidFill>
            <a:srgbClr val="D77A61"/>
          </a:solidFill>
          <a:ln/>
        </p:spPr>
      </p:sp>
      <p:sp>
        <p:nvSpPr>
          <p:cNvPr id="5" name="Text 2"/>
          <p:cNvSpPr/>
          <p:nvPr/>
        </p:nvSpPr>
        <p:spPr>
          <a:xfrm>
            <a:off x="381000" y="1804988"/>
            <a:ext cx="11544300" cy="304800"/>
          </a:xfrm>
          <a:prstGeom prst="rect">
            <a:avLst/>
          </a:prstGeom>
          <a:noFill/>
          <a:ln/>
        </p:spPr>
        <p:txBody>
          <a:bodyPr wrap="square" lIns="0" tIns="0" rIns="0" bIns="0" rtlCol="0" anchor="ctr"/>
          <a:lstStyle/>
          <a:p>
            <a:pPr>
              <a:lnSpc>
                <a:spcPct val="110000"/>
              </a:lnSpc>
            </a:pPr>
            <a:r>
              <a:rPr lang="en-US" sz="1800" b="1" spc="180" kern="0" dirty="0">
                <a:solidFill>
                  <a:srgbClr val="A9927D"/>
                </a:solidFill>
                <a:latin typeface="Coda" pitchFamily="34" charset="0"/>
                <a:ea typeface="Coda" pitchFamily="34" charset="-122"/>
                <a:cs typeface="Coda" pitchFamily="34" charset="-120"/>
              </a:rPr>
              <a:t>CHAPTER 03</a:t>
            </a:r>
            <a:endParaRPr lang="en-US" sz="1600" dirty="0"/>
          </a:p>
        </p:txBody>
      </p:sp>
      <p:sp>
        <p:nvSpPr>
          <p:cNvPr id="6" name="Text 3"/>
          <p:cNvSpPr/>
          <p:nvPr/>
        </p:nvSpPr>
        <p:spPr>
          <a:xfrm>
            <a:off x="381000" y="2262071"/>
            <a:ext cx="11772900" cy="1714500"/>
          </a:xfrm>
          <a:prstGeom prst="rect">
            <a:avLst/>
          </a:prstGeom>
          <a:noFill/>
          <a:ln/>
        </p:spPr>
        <p:txBody>
          <a:bodyPr wrap="square" lIns="0" tIns="0" rIns="0" bIns="0" rtlCol="0" anchor="ctr"/>
          <a:lstStyle/>
          <a:p>
            <a:pPr>
              <a:lnSpc>
                <a:spcPct val="100000"/>
              </a:lnSpc>
            </a:pPr>
            <a:r>
              <a:rPr lang="en-US" sz="5400" b="1" dirty="0">
                <a:solidFill>
                  <a:srgbClr val="F7F5F2"/>
                </a:solidFill>
                <a:latin typeface="Oranienbaum" pitchFamily="34" charset="0"/>
                <a:ea typeface="Oranienbaum" pitchFamily="34" charset="-122"/>
                <a:cs typeface="Oranienbaum" pitchFamily="34" charset="-120"/>
              </a:rPr>
              <a:t>Jauro Tukur</a:t>
            </a:r>
            <a:endParaRPr lang="en-US" sz="1600" dirty="0"/>
          </a:p>
          <a:p>
            <a:pPr>
              <a:lnSpc>
                <a:spcPct val="100000"/>
              </a:lnSpc>
            </a:pPr>
            <a:r>
              <a:rPr lang="en-US" sz="5400" b="1" dirty="0">
                <a:solidFill>
                  <a:srgbClr val="F7F5F2"/>
                </a:solidFill>
                <a:latin typeface="Oranienbaum" pitchFamily="34" charset="0"/>
                <a:ea typeface="Oranienbaum" pitchFamily="34" charset="-122"/>
                <a:cs typeface="Oranienbaum" pitchFamily="34" charset="-120"/>
              </a:rPr>
              <a:t>Stream Bank (Kumo)</a:t>
            </a:r>
            <a:endParaRPr lang="en-US" sz="1600" dirty="0"/>
          </a:p>
        </p:txBody>
      </p:sp>
      <p:sp>
        <p:nvSpPr>
          <p:cNvPr id="7" name="Text 4"/>
          <p:cNvSpPr/>
          <p:nvPr/>
        </p:nvSpPr>
        <p:spPr>
          <a:xfrm>
            <a:off x="381000" y="4281371"/>
            <a:ext cx="6515100" cy="1114425"/>
          </a:xfrm>
          <a:prstGeom prst="rect">
            <a:avLst/>
          </a:prstGeom>
          <a:noFill/>
          <a:ln/>
        </p:spPr>
        <p:txBody>
          <a:bodyPr wrap="square" lIns="0" tIns="0" rIns="0" bIns="0" rtlCol="0" anchor="ctr"/>
          <a:lstStyle/>
          <a:p>
            <a:pPr>
              <a:lnSpc>
                <a:spcPct val="140000"/>
              </a:lnSpc>
            </a:pPr>
            <a:r>
              <a:rPr lang="en-US" sz="1800" dirty="0">
                <a:solidFill>
                  <a:srgbClr val="F7F5F2"/>
                </a:solidFill>
                <a:latin typeface="Quattrocento Sans" pitchFamily="34" charset="0"/>
                <a:ea typeface="Quattrocento Sans" pitchFamily="34" charset="-122"/>
                <a:cs typeface="Quattrocento Sans" pitchFamily="34" charset="-120"/>
              </a:rPr>
              <a:t>Dual-threat system combining riverine erosion with gully formation in one of Gombe's vital commercial and agricultural hubs</a:t>
            </a:r>
            <a:endParaRPr lang="en-US" sz="1600" dirty="0"/>
          </a:p>
        </p:txBody>
      </p:sp>
    </p:spTree>
  </p:cSld>
  <p:clrMapOvr>
    <a:masterClrMapping/>
  </p:clrMapOvr>
  <p:transition>
    <p:fade/>
    <p:spd val="med"/>
  </p:transition>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61780" y="361780"/>
            <a:ext cx="11540795" cy="217068"/>
          </a:xfrm>
          <a:prstGeom prst="rect">
            <a:avLst/>
          </a:prstGeom>
          <a:noFill/>
          <a:ln/>
        </p:spPr>
        <p:txBody>
          <a:bodyPr wrap="square" lIns="0" tIns="0" rIns="0" bIns="0" rtlCol="0" anchor="ctr"/>
          <a:lstStyle/>
          <a:p>
            <a:pPr>
              <a:lnSpc>
                <a:spcPct val="130000"/>
              </a:lnSpc>
            </a:pPr>
            <a:r>
              <a:rPr lang="en-US" sz="1139" b="1" spc="114" kern="0" dirty="0">
                <a:solidFill>
                  <a:srgbClr val="D77A61"/>
                </a:solidFill>
                <a:latin typeface="Coda" pitchFamily="34" charset="0"/>
                <a:ea typeface="Coda" pitchFamily="34" charset="-122"/>
                <a:cs typeface="Coda" pitchFamily="34" charset="-120"/>
              </a:rPr>
              <a:t>CHAPTER 03 | JAURO TUKUR-KUMO</a:t>
            </a:r>
            <a:endParaRPr lang="en-US" sz="1600" dirty="0"/>
          </a:p>
        </p:txBody>
      </p:sp>
      <p:sp>
        <p:nvSpPr>
          <p:cNvPr id="3" name="Text 1"/>
          <p:cNvSpPr/>
          <p:nvPr/>
        </p:nvSpPr>
        <p:spPr>
          <a:xfrm>
            <a:off x="361780" y="651205"/>
            <a:ext cx="11631240" cy="361780"/>
          </a:xfrm>
          <a:prstGeom prst="rect">
            <a:avLst/>
          </a:prstGeom>
          <a:noFill/>
          <a:ln/>
        </p:spPr>
        <p:txBody>
          <a:bodyPr wrap="square" lIns="0" tIns="0" rIns="0" bIns="0" rtlCol="0" anchor="ctr"/>
          <a:lstStyle/>
          <a:p>
            <a:pPr>
              <a:lnSpc>
                <a:spcPct val="90000"/>
              </a:lnSpc>
            </a:pPr>
            <a:r>
              <a:rPr lang="en-US" sz="2564" b="1" dirty="0">
                <a:solidFill>
                  <a:srgbClr val="2A4B43"/>
                </a:solidFill>
                <a:latin typeface="Oranienbaum" pitchFamily="34" charset="0"/>
                <a:ea typeface="Oranienbaum" pitchFamily="34" charset="-122"/>
                <a:cs typeface="Oranienbaum" pitchFamily="34" charset="-120"/>
              </a:rPr>
              <a:t>Site Characteristics &amp; Environmental Impacts</a:t>
            </a:r>
            <a:endParaRPr lang="en-US" sz="1600" dirty="0"/>
          </a:p>
        </p:txBody>
      </p:sp>
      <p:sp>
        <p:nvSpPr>
          <p:cNvPr id="4" name="Shape 2"/>
          <p:cNvSpPr/>
          <p:nvPr/>
        </p:nvSpPr>
        <p:spPr>
          <a:xfrm>
            <a:off x="361780" y="1121519"/>
            <a:ext cx="723561" cy="36178"/>
          </a:xfrm>
          <a:prstGeom prst="roundRect">
            <a:avLst>
              <a:gd name="adj" fmla="val 0"/>
            </a:avLst>
          </a:prstGeom>
          <a:solidFill>
            <a:srgbClr val="D77A61"/>
          </a:solidFill>
          <a:ln/>
        </p:spPr>
      </p:sp>
      <p:sp>
        <p:nvSpPr>
          <p:cNvPr id="5" name="Shape 3"/>
          <p:cNvSpPr/>
          <p:nvPr/>
        </p:nvSpPr>
        <p:spPr>
          <a:xfrm>
            <a:off x="361780" y="1302409"/>
            <a:ext cx="4694101" cy="2224950"/>
          </a:xfrm>
          <a:prstGeom prst="roundRect">
            <a:avLst>
              <a:gd name="adj" fmla="val 3252"/>
            </a:avLst>
          </a:prstGeom>
          <a:solidFill>
            <a:srgbClr val="2A4B43"/>
          </a:solidFill>
          <a:ln/>
        </p:spPr>
      </p:sp>
      <p:sp>
        <p:nvSpPr>
          <p:cNvPr id="6" name="Text 4"/>
          <p:cNvSpPr/>
          <p:nvPr/>
        </p:nvSpPr>
        <p:spPr>
          <a:xfrm>
            <a:off x="506493" y="1447122"/>
            <a:ext cx="4495122" cy="253246"/>
          </a:xfrm>
          <a:prstGeom prst="rect">
            <a:avLst/>
          </a:prstGeom>
          <a:noFill/>
          <a:ln/>
        </p:spPr>
        <p:txBody>
          <a:bodyPr wrap="square" lIns="0" tIns="0" rIns="0" bIns="0" rtlCol="0" anchor="ctr"/>
          <a:lstStyle/>
          <a:p>
            <a:pPr>
              <a:lnSpc>
                <a:spcPct val="120000"/>
              </a:lnSpc>
            </a:pPr>
            <a:r>
              <a:rPr lang="en-US" sz="1424" b="1" dirty="0">
                <a:solidFill>
                  <a:srgbClr val="F7F5F2"/>
                </a:solidFill>
                <a:latin typeface="Liter" pitchFamily="34" charset="0"/>
                <a:ea typeface="Liter" pitchFamily="34" charset="-122"/>
                <a:cs typeface="Liter" pitchFamily="34" charset="-120"/>
              </a:rPr>
              <a:t>Technical Specifications</a:t>
            </a:r>
            <a:endParaRPr lang="en-US" sz="1600" dirty="0"/>
          </a:p>
        </p:txBody>
      </p:sp>
      <p:sp>
        <p:nvSpPr>
          <p:cNvPr id="7" name="Shape 5"/>
          <p:cNvSpPr/>
          <p:nvPr/>
        </p:nvSpPr>
        <p:spPr>
          <a:xfrm>
            <a:off x="506493" y="2174300"/>
            <a:ext cx="4404677" cy="7236"/>
          </a:xfrm>
          <a:prstGeom prst="roundRect">
            <a:avLst>
              <a:gd name="adj" fmla="val 0"/>
            </a:avLst>
          </a:prstGeom>
          <a:solidFill>
            <a:srgbClr val="F7F5F2">
              <a:alpha val="20000"/>
            </a:srgbClr>
          </a:solidFill>
          <a:ln/>
        </p:spPr>
      </p:sp>
      <p:sp>
        <p:nvSpPr>
          <p:cNvPr id="8" name="Text 6"/>
          <p:cNvSpPr/>
          <p:nvPr/>
        </p:nvSpPr>
        <p:spPr>
          <a:xfrm>
            <a:off x="506493" y="1844970"/>
            <a:ext cx="841139" cy="217068"/>
          </a:xfrm>
          <a:prstGeom prst="rect">
            <a:avLst/>
          </a:prstGeom>
          <a:noFill/>
          <a:ln/>
        </p:spPr>
        <p:txBody>
          <a:bodyPr wrap="square" lIns="0" tIns="0" rIns="0" bIns="0" rtlCol="0" anchor="ctr"/>
          <a:lstStyle/>
          <a:p>
            <a:pPr>
              <a:lnSpc>
                <a:spcPct val="130000"/>
              </a:lnSpc>
            </a:pPr>
            <a:r>
              <a:rPr lang="en-US" sz="1139" dirty="0">
                <a:solidFill>
                  <a:srgbClr val="F7F5F2"/>
                </a:solidFill>
                <a:latin typeface="Quattrocento Sans" pitchFamily="34" charset="0"/>
                <a:ea typeface="Quattrocento Sans" pitchFamily="34" charset="-122"/>
                <a:cs typeface="Quattrocento Sans" pitchFamily="34" charset="-120"/>
              </a:rPr>
              <a:t>Total Length</a:t>
            </a:r>
            <a:endParaRPr lang="en-US" sz="1600" dirty="0"/>
          </a:p>
        </p:txBody>
      </p:sp>
      <p:sp>
        <p:nvSpPr>
          <p:cNvPr id="9" name="Text 7"/>
          <p:cNvSpPr/>
          <p:nvPr/>
        </p:nvSpPr>
        <p:spPr>
          <a:xfrm>
            <a:off x="4330964" y="1808902"/>
            <a:ext cx="687383" cy="289424"/>
          </a:xfrm>
          <a:prstGeom prst="rect">
            <a:avLst/>
          </a:prstGeom>
          <a:noFill/>
          <a:ln/>
        </p:spPr>
        <p:txBody>
          <a:bodyPr wrap="square" lIns="0" tIns="0" rIns="0" bIns="0" rtlCol="0" anchor="ctr"/>
          <a:lstStyle/>
          <a:p>
            <a:pPr>
              <a:lnSpc>
                <a:spcPct val="110000"/>
              </a:lnSpc>
            </a:pPr>
            <a:r>
              <a:rPr lang="en-US" sz="1709" b="1" dirty="0">
                <a:solidFill>
                  <a:srgbClr val="D77A61"/>
                </a:solidFill>
                <a:latin typeface="Oranienbaum" pitchFamily="34" charset="0"/>
                <a:ea typeface="Oranienbaum" pitchFamily="34" charset="-122"/>
                <a:cs typeface="Oranienbaum" pitchFamily="34" charset="-120"/>
              </a:rPr>
              <a:t>3.4 km</a:t>
            </a:r>
            <a:endParaRPr lang="en-US" sz="1600" dirty="0"/>
          </a:p>
        </p:txBody>
      </p:sp>
      <p:sp>
        <p:nvSpPr>
          <p:cNvPr id="10" name="Shape 8"/>
          <p:cNvSpPr/>
          <p:nvPr/>
        </p:nvSpPr>
        <p:spPr>
          <a:xfrm>
            <a:off x="506493" y="2615565"/>
            <a:ext cx="4404677" cy="7236"/>
          </a:xfrm>
          <a:prstGeom prst="roundRect">
            <a:avLst>
              <a:gd name="adj" fmla="val 0"/>
            </a:avLst>
          </a:prstGeom>
          <a:solidFill>
            <a:srgbClr val="F7F5F2">
              <a:alpha val="20000"/>
            </a:srgbClr>
          </a:solidFill>
          <a:ln/>
        </p:spPr>
      </p:sp>
      <p:sp>
        <p:nvSpPr>
          <p:cNvPr id="11" name="Text 9"/>
          <p:cNvSpPr/>
          <p:nvPr/>
        </p:nvSpPr>
        <p:spPr>
          <a:xfrm>
            <a:off x="506493" y="2286230"/>
            <a:ext cx="886362" cy="217068"/>
          </a:xfrm>
          <a:prstGeom prst="rect">
            <a:avLst/>
          </a:prstGeom>
          <a:noFill/>
          <a:ln/>
        </p:spPr>
        <p:txBody>
          <a:bodyPr wrap="square" lIns="0" tIns="0" rIns="0" bIns="0" rtlCol="0" anchor="ctr"/>
          <a:lstStyle/>
          <a:p>
            <a:pPr>
              <a:lnSpc>
                <a:spcPct val="130000"/>
              </a:lnSpc>
            </a:pPr>
            <a:r>
              <a:rPr lang="en-US" sz="1139" dirty="0">
                <a:solidFill>
                  <a:srgbClr val="F7F5F2"/>
                </a:solidFill>
                <a:latin typeface="Quattrocento Sans" pitchFamily="34" charset="0"/>
                <a:ea typeface="Quattrocento Sans" pitchFamily="34" charset="-122"/>
                <a:cs typeface="Quattrocento Sans" pitchFamily="34" charset="-120"/>
              </a:rPr>
              <a:t>Width Range</a:t>
            </a:r>
            <a:endParaRPr lang="en-US" sz="1600" dirty="0"/>
          </a:p>
        </p:txBody>
      </p:sp>
      <p:sp>
        <p:nvSpPr>
          <p:cNvPr id="12" name="Text 10"/>
          <p:cNvSpPr/>
          <p:nvPr/>
        </p:nvSpPr>
        <p:spPr>
          <a:xfrm>
            <a:off x="4227856" y="2250166"/>
            <a:ext cx="786872" cy="289424"/>
          </a:xfrm>
          <a:prstGeom prst="rect">
            <a:avLst/>
          </a:prstGeom>
          <a:noFill/>
          <a:ln/>
        </p:spPr>
        <p:txBody>
          <a:bodyPr wrap="square" lIns="0" tIns="0" rIns="0" bIns="0" rtlCol="0" anchor="ctr"/>
          <a:lstStyle/>
          <a:p>
            <a:pPr>
              <a:lnSpc>
                <a:spcPct val="110000"/>
              </a:lnSpc>
            </a:pPr>
            <a:r>
              <a:rPr lang="en-US" sz="1709" b="1" dirty="0">
                <a:solidFill>
                  <a:srgbClr val="D77A61"/>
                </a:solidFill>
                <a:latin typeface="Oranienbaum" pitchFamily="34" charset="0"/>
                <a:ea typeface="Oranienbaum" pitchFamily="34" charset="-122"/>
                <a:cs typeface="Oranienbaum" pitchFamily="34" charset="-120"/>
              </a:rPr>
              <a:t>15-50 m</a:t>
            </a:r>
            <a:endParaRPr lang="en-US" sz="1600" dirty="0"/>
          </a:p>
        </p:txBody>
      </p:sp>
      <p:sp>
        <p:nvSpPr>
          <p:cNvPr id="13" name="Shape 11"/>
          <p:cNvSpPr/>
          <p:nvPr/>
        </p:nvSpPr>
        <p:spPr>
          <a:xfrm>
            <a:off x="506493" y="3056820"/>
            <a:ext cx="4404677" cy="7236"/>
          </a:xfrm>
          <a:prstGeom prst="roundRect">
            <a:avLst>
              <a:gd name="adj" fmla="val 0"/>
            </a:avLst>
          </a:prstGeom>
          <a:solidFill>
            <a:srgbClr val="F7F5F2">
              <a:alpha val="20000"/>
            </a:srgbClr>
          </a:solidFill>
          <a:ln/>
        </p:spPr>
      </p:sp>
      <p:sp>
        <p:nvSpPr>
          <p:cNvPr id="14" name="Text 12"/>
          <p:cNvSpPr/>
          <p:nvPr/>
        </p:nvSpPr>
        <p:spPr>
          <a:xfrm>
            <a:off x="506493" y="2727485"/>
            <a:ext cx="976807" cy="217068"/>
          </a:xfrm>
          <a:prstGeom prst="rect">
            <a:avLst/>
          </a:prstGeom>
          <a:noFill/>
          <a:ln/>
        </p:spPr>
        <p:txBody>
          <a:bodyPr wrap="square" lIns="0" tIns="0" rIns="0" bIns="0" rtlCol="0" anchor="ctr"/>
          <a:lstStyle/>
          <a:p>
            <a:pPr>
              <a:lnSpc>
                <a:spcPct val="130000"/>
              </a:lnSpc>
            </a:pPr>
            <a:r>
              <a:rPr lang="en-US" sz="1139" dirty="0">
                <a:solidFill>
                  <a:srgbClr val="F7F5F2"/>
                </a:solidFill>
                <a:latin typeface="Quattrocento Sans" pitchFamily="34" charset="0"/>
                <a:ea typeface="Quattrocento Sans" pitchFamily="34" charset="-122"/>
                <a:cs typeface="Quattrocento Sans" pitchFamily="34" charset="-120"/>
              </a:rPr>
              <a:t>High Exposure</a:t>
            </a:r>
            <a:endParaRPr lang="en-US" sz="1600" dirty="0"/>
          </a:p>
        </p:txBody>
      </p:sp>
      <p:sp>
        <p:nvSpPr>
          <p:cNvPr id="15" name="Text 13"/>
          <p:cNvSpPr/>
          <p:nvPr/>
        </p:nvSpPr>
        <p:spPr>
          <a:xfrm>
            <a:off x="4551311" y="2691422"/>
            <a:ext cx="470315" cy="289424"/>
          </a:xfrm>
          <a:prstGeom prst="rect">
            <a:avLst/>
          </a:prstGeom>
          <a:noFill/>
          <a:ln/>
        </p:spPr>
        <p:txBody>
          <a:bodyPr wrap="square" lIns="0" tIns="0" rIns="0" bIns="0" rtlCol="0" anchor="ctr"/>
          <a:lstStyle/>
          <a:p>
            <a:pPr>
              <a:lnSpc>
                <a:spcPct val="110000"/>
              </a:lnSpc>
            </a:pPr>
            <a:r>
              <a:rPr lang="en-US" sz="1709" b="1" dirty="0">
                <a:solidFill>
                  <a:srgbClr val="D77A61"/>
                </a:solidFill>
                <a:latin typeface="Oranienbaum" pitchFamily="34" charset="0"/>
                <a:ea typeface="Oranienbaum" pitchFamily="34" charset="-122"/>
                <a:cs typeface="Oranienbaum" pitchFamily="34" charset="-120"/>
              </a:rPr>
              <a:t>80%</a:t>
            </a:r>
            <a:endParaRPr lang="en-US" sz="1600" dirty="0"/>
          </a:p>
        </p:txBody>
      </p:sp>
      <p:sp>
        <p:nvSpPr>
          <p:cNvPr id="16" name="Text 14"/>
          <p:cNvSpPr/>
          <p:nvPr/>
        </p:nvSpPr>
        <p:spPr>
          <a:xfrm>
            <a:off x="506493" y="3150766"/>
            <a:ext cx="434136" cy="217068"/>
          </a:xfrm>
          <a:prstGeom prst="rect">
            <a:avLst/>
          </a:prstGeom>
          <a:noFill/>
          <a:ln/>
        </p:spPr>
        <p:txBody>
          <a:bodyPr wrap="square" lIns="0" tIns="0" rIns="0" bIns="0" rtlCol="0" anchor="ctr"/>
          <a:lstStyle/>
          <a:p>
            <a:pPr>
              <a:lnSpc>
                <a:spcPct val="130000"/>
              </a:lnSpc>
            </a:pPr>
            <a:r>
              <a:rPr lang="en-US" sz="1139" dirty="0">
                <a:solidFill>
                  <a:srgbClr val="F7F5F2"/>
                </a:solidFill>
                <a:latin typeface="Quattrocento Sans" pitchFamily="34" charset="0"/>
                <a:ea typeface="Quattrocento Sans" pitchFamily="34" charset="-122"/>
                <a:cs typeface="Quattrocento Sans" pitchFamily="34" charset="-120"/>
              </a:rPr>
              <a:t>Trend</a:t>
            </a:r>
            <a:endParaRPr lang="en-US" sz="1600" dirty="0"/>
          </a:p>
        </p:txBody>
      </p:sp>
      <p:sp>
        <p:nvSpPr>
          <p:cNvPr id="17" name="Text 15"/>
          <p:cNvSpPr/>
          <p:nvPr/>
        </p:nvSpPr>
        <p:spPr>
          <a:xfrm>
            <a:off x="3243475" y="3132677"/>
            <a:ext cx="1745591" cy="253246"/>
          </a:xfrm>
          <a:prstGeom prst="rect">
            <a:avLst/>
          </a:prstGeom>
          <a:noFill/>
          <a:ln/>
        </p:spPr>
        <p:txBody>
          <a:bodyPr wrap="square" lIns="0" tIns="0" rIns="0" bIns="0" rtlCol="0" anchor="ctr"/>
          <a:lstStyle/>
          <a:p>
            <a:pPr>
              <a:lnSpc>
                <a:spcPct val="130000"/>
              </a:lnSpc>
            </a:pPr>
            <a:r>
              <a:rPr lang="en-US" sz="1282" b="1" dirty="0">
                <a:solidFill>
                  <a:srgbClr val="D77A61"/>
                </a:solidFill>
                <a:latin typeface="Quattrocento Sans" pitchFamily="34" charset="0"/>
                <a:ea typeface="Quattrocento Sans" pitchFamily="34" charset="-122"/>
                <a:cs typeface="Quattrocento Sans" pitchFamily="34" charset="-120"/>
              </a:rPr>
              <a:t>Gradual → Accelerating</a:t>
            </a:r>
            <a:endParaRPr lang="en-US" sz="1600" dirty="0"/>
          </a:p>
        </p:txBody>
      </p:sp>
      <p:sp>
        <p:nvSpPr>
          <p:cNvPr id="18" name="Shape 16"/>
          <p:cNvSpPr/>
          <p:nvPr/>
        </p:nvSpPr>
        <p:spPr>
          <a:xfrm>
            <a:off x="361780" y="3639170"/>
            <a:ext cx="4694101" cy="1085341"/>
          </a:xfrm>
          <a:prstGeom prst="roundRect">
            <a:avLst>
              <a:gd name="adj" fmla="val 6667"/>
            </a:avLst>
          </a:prstGeom>
          <a:solidFill>
            <a:srgbClr val="FFFFFF"/>
          </a:solidFill>
          <a:ln/>
          <a:effectLst>
            <a:outerShdw sx="100000" sy="100000" kx="0" ky="0" algn="bl" rotWithShape="0" blurRad="27134" dist="9045" dir="5400000">
              <a:srgbClr val="000000">
                <a:alpha val="10196"/>
              </a:srgbClr>
            </a:outerShdw>
          </a:effectLst>
        </p:spPr>
      </p:sp>
      <p:sp>
        <p:nvSpPr>
          <p:cNvPr id="19" name="Text 17"/>
          <p:cNvSpPr/>
          <p:nvPr/>
        </p:nvSpPr>
        <p:spPr>
          <a:xfrm>
            <a:off x="506493" y="3783882"/>
            <a:ext cx="4486077" cy="253246"/>
          </a:xfrm>
          <a:prstGeom prst="rect">
            <a:avLst/>
          </a:prstGeom>
          <a:noFill/>
          <a:ln/>
        </p:spPr>
        <p:txBody>
          <a:bodyPr wrap="square" lIns="0" tIns="0" rIns="0" bIns="0" rtlCol="0" anchor="ctr"/>
          <a:lstStyle/>
          <a:p>
            <a:pPr>
              <a:lnSpc>
                <a:spcPct val="130000"/>
              </a:lnSpc>
            </a:pPr>
            <a:r>
              <a:rPr lang="en-US" sz="1282" b="1" dirty="0">
                <a:solidFill>
                  <a:srgbClr val="2A4B43"/>
                </a:solidFill>
                <a:latin typeface="Liter" pitchFamily="34" charset="0"/>
                <a:ea typeface="Liter" pitchFamily="34" charset="-122"/>
                <a:cs typeface="Liter" pitchFamily="34" charset="-120"/>
              </a:rPr>
              <a:t>UTM Coordinates</a:t>
            </a:r>
            <a:endParaRPr lang="en-US" sz="1600" dirty="0"/>
          </a:p>
        </p:txBody>
      </p:sp>
      <p:sp>
        <p:nvSpPr>
          <p:cNvPr id="20" name="Shape 18"/>
          <p:cNvSpPr/>
          <p:nvPr/>
        </p:nvSpPr>
        <p:spPr>
          <a:xfrm>
            <a:off x="542671" y="4181841"/>
            <a:ext cx="108534" cy="144712"/>
          </a:xfrm>
          <a:custGeom>
            <a:avLst/>
            <a:gdLst/>
            <a:ahLst/>
            <a:cxnLst/>
            <a:rect l="l" t="t" r="r" b="b"/>
            <a:pathLst>
              <a:path w="108534" h="144712">
                <a:moveTo>
                  <a:pt x="0" y="53306"/>
                </a:moveTo>
                <a:cubicBezTo>
                  <a:pt x="0" y="23855"/>
                  <a:pt x="24307" y="0"/>
                  <a:pt x="54267" y="0"/>
                </a:cubicBezTo>
                <a:cubicBezTo>
                  <a:pt x="84227" y="0"/>
                  <a:pt x="108534" y="23855"/>
                  <a:pt x="108534" y="53306"/>
                </a:cubicBezTo>
                <a:cubicBezTo>
                  <a:pt x="108534" y="87025"/>
                  <a:pt x="74561" y="127443"/>
                  <a:pt x="60372" y="142847"/>
                </a:cubicBezTo>
                <a:cubicBezTo>
                  <a:pt x="57037" y="146465"/>
                  <a:pt x="51469" y="146465"/>
                  <a:pt x="48134" y="142847"/>
                </a:cubicBezTo>
                <a:cubicBezTo>
                  <a:pt x="33945" y="127443"/>
                  <a:pt x="-28" y="87025"/>
                  <a:pt x="-28" y="53306"/>
                </a:cubicBezTo>
                <a:close/>
                <a:moveTo>
                  <a:pt x="54267" y="72356"/>
                </a:moveTo>
                <a:cubicBezTo>
                  <a:pt x="64251" y="72356"/>
                  <a:pt x="72356" y="64251"/>
                  <a:pt x="72356" y="54267"/>
                </a:cubicBezTo>
                <a:cubicBezTo>
                  <a:pt x="72356" y="44283"/>
                  <a:pt x="64251" y="36178"/>
                  <a:pt x="54267" y="36178"/>
                </a:cubicBezTo>
                <a:cubicBezTo>
                  <a:pt x="44283" y="36178"/>
                  <a:pt x="36178" y="44283"/>
                  <a:pt x="36178" y="54267"/>
                </a:cubicBezTo>
                <a:cubicBezTo>
                  <a:pt x="36178" y="64251"/>
                  <a:pt x="44283" y="72356"/>
                  <a:pt x="54267" y="72356"/>
                </a:cubicBezTo>
                <a:close/>
              </a:path>
            </a:pathLst>
          </a:custGeom>
          <a:solidFill>
            <a:srgbClr val="D77A61"/>
          </a:solidFill>
          <a:ln/>
        </p:spPr>
      </p:sp>
      <p:sp>
        <p:nvSpPr>
          <p:cNvPr id="21" name="Text 19"/>
          <p:cNvSpPr/>
          <p:nvPr/>
        </p:nvSpPr>
        <p:spPr>
          <a:xfrm>
            <a:off x="759739" y="4145663"/>
            <a:ext cx="1980748" cy="180890"/>
          </a:xfrm>
          <a:prstGeom prst="rect">
            <a:avLst/>
          </a:prstGeom>
          <a:noFill/>
          <a:ln/>
        </p:spPr>
        <p:txBody>
          <a:bodyPr wrap="square" lIns="0" tIns="0" rIns="0" bIns="0" rtlCol="0" anchor="ctr"/>
          <a:lstStyle/>
          <a:p>
            <a:pPr>
              <a:lnSpc>
                <a:spcPct val="120000"/>
              </a:lnSpc>
            </a:pPr>
            <a:r>
              <a:rPr lang="en-US" sz="997" b="1" dirty="0">
                <a:solidFill>
                  <a:srgbClr val="2C3033"/>
                </a:solidFill>
                <a:latin typeface="Quattrocento Sans" pitchFamily="34" charset="0"/>
                <a:ea typeface="Quattrocento Sans" pitchFamily="34" charset="-122"/>
                <a:cs typeface="Quattrocento Sans" pitchFamily="34" charset="-120"/>
              </a:rPr>
              <a:t>Start:</a:t>
            </a:r>
            <a:pPr>
              <a:lnSpc>
                <a:spcPct val="120000"/>
              </a:lnSpc>
            </a:pPr>
            <a:r>
              <a:rPr lang="en-US" sz="997" dirty="0">
                <a:solidFill>
                  <a:srgbClr val="2C3033"/>
                </a:solidFill>
                <a:latin typeface="Quattrocento Sans" pitchFamily="34" charset="0"/>
                <a:ea typeface="Quattrocento Sans" pitchFamily="34" charset="-122"/>
                <a:cs typeface="Quattrocento Sans" pitchFamily="34" charset="-120"/>
              </a:rPr>
              <a:t> 741601.68m E, 1113308.48m N</a:t>
            </a:r>
            <a:endParaRPr lang="en-US" sz="1600" dirty="0"/>
          </a:p>
        </p:txBody>
      </p:sp>
      <p:sp>
        <p:nvSpPr>
          <p:cNvPr id="22" name="Shape 20"/>
          <p:cNvSpPr/>
          <p:nvPr/>
        </p:nvSpPr>
        <p:spPr>
          <a:xfrm>
            <a:off x="542671" y="4435087"/>
            <a:ext cx="108534" cy="144712"/>
          </a:xfrm>
          <a:custGeom>
            <a:avLst/>
            <a:gdLst/>
            <a:ahLst/>
            <a:cxnLst/>
            <a:rect l="l" t="t" r="r" b="b"/>
            <a:pathLst>
              <a:path w="108534" h="144712">
                <a:moveTo>
                  <a:pt x="0" y="53306"/>
                </a:moveTo>
                <a:cubicBezTo>
                  <a:pt x="0" y="23855"/>
                  <a:pt x="24307" y="0"/>
                  <a:pt x="54267" y="0"/>
                </a:cubicBezTo>
                <a:cubicBezTo>
                  <a:pt x="84227" y="0"/>
                  <a:pt x="108534" y="23855"/>
                  <a:pt x="108534" y="53306"/>
                </a:cubicBezTo>
                <a:cubicBezTo>
                  <a:pt x="108534" y="87025"/>
                  <a:pt x="74561" y="127443"/>
                  <a:pt x="60372" y="142847"/>
                </a:cubicBezTo>
                <a:cubicBezTo>
                  <a:pt x="57037" y="146465"/>
                  <a:pt x="51469" y="146465"/>
                  <a:pt x="48134" y="142847"/>
                </a:cubicBezTo>
                <a:cubicBezTo>
                  <a:pt x="33945" y="127443"/>
                  <a:pt x="-28" y="87025"/>
                  <a:pt x="-28" y="53306"/>
                </a:cubicBezTo>
                <a:close/>
                <a:moveTo>
                  <a:pt x="54267" y="72356"/>
                </a:moveTo>
                <a:cubicBezTo>
                  <a:pt x="64251" y="72356"/>
                  <a:pt x="72356" y="64251"/>
                  <a:pt x="72356" y="54267"/>
                </a:cubicBezTo>
                <a:cubicBezTo>
                  <a:pt x="72356" y="44283"/>
                  <a:pt x="64251" y="36178"/>
                  <a:pt x="54267" y="36178"/>
                </a:cubicBezTo>
                <a:cubicBezTo>
                  <a:pt x="44283" y="36178"/>
                  <a:pt x="36178" y="44283"/>
                  <a:pt x="36178" y="54267"/>
                </a:cubicBezTo>
                <a:cubicBezTo>
                  <a:pt x="36178" y="64251"/>
                  <a:pt x="44283" y="72356"/>
                  <a:pt x="54267" y="72356"/>
                </a:cubicBezTo>
                <a:close/>
              </a:path>
            </a:pathLst>
          </a:custGeom>
          <a:solidFill>
            <a:srgbClr val="D77A61"/>
          </a:solidFill>
          <a:ln/>
        </p:spPr>
      </p:sp>
      <p:sp>
        <p:nvSpPr>
          <p:cNvPr id="23" name="Text 21"/>
          <p:cNvSpPr/>
          <p:nvPr/>
        </p:nvSpPr>
        <p:spPr>
          <a:xfrm>
            <a:off x="759739" y="4398909"/>
            <a:ext cx="1881258" cy="180890"/>
          </a:xfrm>
          <a:prstGeom prst="rect">
            <a:avLst/>
          </a:prstGeom>
          <a:noFill/>
          <a:ln/>
        </p:spPr>
        <p:txBody>
          <a:bodyPr wrap="square" lIns="0" tIns="0" rIns="0" bIns="0" rtlCol="0" anchor="ctr"/>
          <a:lstStyle/>
          <a:p>
            <a:pPr>
              <a:lnSpc>
                <a:spcPct val="120000"/>
              </a:lnSpc>
            </a:pPr>
            <a:r>
              <a:rPr lang="en-US" sz="997" b="1" dirty="0">
                <a:solidFill>
                  <a:srgbClr val="2C3033"/>
                </a:solidFill>
                <a:latin typeface="Quattrocento Sans" pitchFamily="34" charset="0"/>
                <a:ea typeface="Quattrocento Sans" pitchFamily="34" charset="-122"/>
                <a:cs typeface="Quattrocento Sans" pitchFamily="34" charset="-120"/>
              </a:rPr>
              <a:t>End:</a:t>
            </a:r>
            <a:pPr>
              <a:lnSpc>
                <a:spcPct val="120000"/>
              </a:lnSpc>
            </a:pPr>
            <a:r>
              <a:rPr lang="en-US" sz="997" dirty="0">
                <a:solidFill>
                  <a:srgbClr val="2C3033"/>
                </a:solidFill>
                <a:latin typeface="Quattrocento Sans" pitchFamily="34" charset="0"/>
                <a:ea typeface="Quattrocento Sans" pitchFamily="34" charset="-122"/>
                <a:cs typeface="Quattrocento Sans" pitchFamily="34" charset="-120"/>
              </a:rPr>
              <a:t> 743942.75m E, 1111858.12m N</a:t>
            </a:r>
            <a:endParaRPr lang="en-US" sz="1600" dirty="0"/>
          </a:p>
        </p:txBody>
      </p:sp>
      <p:sp>
        <p:nvSpPr>
          <p:cNvPr id="24" name="Shape 22"/>
          <p:cNvSpPr/>
          <p:nvPr/>
        </p:nvSpPr>
        <p:spPr>
          <a:xfrm>
            <a:off x="361780" y="4833045"/>
            <a:ext cx="4694101" cy="1085341"/>
          </a:xfrm>
          <a:prstGeom prst="roundRect">
            <a:avLst>
              <a:gd name="adj" fmla="val 6667"/>
            </a:avLst>
          </a:prstGeom>
          <a:solidFill>
            <a:srgbClr val="FFFFFF"/>
          </a:solidFill>
          <a:ln/>
          <a:effectLst>
            <a:outerShdw sx="100000" sy="100000" kx="0" ky="0" algn="bl" rotWithShape="0" blurRad="27134" dist="9045" dir="5400000">
              <a:srgbClr val="000000">
                <a:alpha val="10196"/>
              </a:srgbClr>
            </a:outerShdw>
          </a:effectLst>
        </p:spPr>
      </p:sp>
      <p:sp>
        <p:nvSpPr>
          <p:cNvPr id="25" name="Text 23"/>
          <p:cNvSpPr/>
          <p:nvPr/>
        </p:nvSpPr>
        <p:spPr>
          <a:xfrm>
            <a:off x="506493" y="4977758"/>
            <a:ext cx="4486077" cy="253246"/>
          </a:xfrm>
          <a:prstGeom prst="rect">
            <a:avLst/>
          </a:prstGeom>
          <a:noFill/>
          <a:ln/>
        </p:spPr>
        <p:txBody>
          <a:bodyPr wrap="square" lIns="0" tIns="0" rIns="0" bIns="0" rtlCol="0" anchor="ctr"/>
          <a:lstStyle/>
          <a:p>
            <a:pPr>
              <a:lnSpc>
                <a:spcPct val="130000"/>
              </a:lnSpc>
            </a:pPr>
            <a:r>
              <a:rPr lang="en-US" sz="1282" b="1" dirty="0">
                <a:solidFill>
                  <a:srgbClr val="2A4B43"/>
                </a:solidFill>
                <a:latin typeface="Liter" pitchFamily="34" charset="0"/>
                <a:ea typeface="Liter" pitchFamily="34" charset="-122"/>
                <a:cs typeface="Liter" pitchFamily="34" charset="-120"/>
              </a:rPr>
              <a:t>Affected Communities</a:t>
            </a:r>
            <a:endParaRPr lang="en-US" sz="1600" dirty="0"/>
          </a:p>
        </p:txBody>
      </p:sp>
      <p:sp>
        <p:nvSpPr>
          <p:cNvPr id="26" name="Shape 24"/>
          <p:cNvSpPr/>
          <p:nvPr/>
        </p:nvSpPr>
        <p:spPr>
          <a:xfrm>
            <a:off x="506493" y="5393805"/>
            <a:ext cx="72356" cy="72356"/>
          </a:xfrm>
          <a:prstGeom prst="roundRect">
            <a:avLst>
              <a:gd name="adj" fmla="val 50000"/>
            </a:avLst>
          </a:prstGeom>
          <a:solidFill>
            <a:srgbClr val="D77A61"/>
          </a:solidFill>
          <a:ln/>
        </p:spPr>
      </p:sp>
      <p:sp>
        <p:nvSpPr>
          <p:cNvPr id="27" name="Text 25"/>
          <p:cNvSpPr/>
          <p:nvPr/>
        </p:nvSpPr>
        <p:spPr>
          <a:xfrm>
            <a:off x="651205" y="5339538"/>
            <a:ext cx="2025970" cy="180890"/>
          </a:xfrm>
          <a:prstGeom prst="rect">
            <a:avLst/>
          </a:prstGeom>
          <a:noFill/>
          <a:ln/>
        </p:spPr>
        <p:txBody>
          <a:bodyPr wrap="square" lIns="0" tIns="0" rIns="0" bIns="0" rtlCol="0" anchor="ctr"/>
          <a:lstStyle/>
          <a:p>
            <a:pPr>
              <a:lnSpc>
                <a:spcPct val="120000"/>
              </a:lnSpc>
            </a:pPr>
            <a:r>
              <a:rPr lang="en-US" sz="997" dirty="0">
                <a:solidFill>
                  <a:srgbClr val="2C3033"/>
                </a:solidFill>
                <a:latin typeface="Quattrocento Sans" pitchFamily="34" charset="0"/>
                <a:ea typeface="Quattrocento Sans" pitchFamily="34" charset="-122"/>
                <a:cs typeface="Quattrocento Sans" pitchFamily="34" charset="-120"/>
              </a:rPr>
              <a:t>Jauro Musa (most severely affected)</a:t>
            </a:r>
            <a:endParaRPr lang="en-US" sz="1600" dirty="0"/>
          </a:p>
        </p:txBody>
      </p:sp>
      <p:sp>
        <p:nvSpPr>
          <p:cNvPr id="28" name="Shape 26"/>
          <p:cNvSpPr/>
          <p:nvPr/>
        </p:nvSpPr>
        <p:spPr>
          <a:xfrm>
            <a:off x="506493" y="5647051"/>
            <a:ext cx="72356" cy="72356"/>
          </a:xfrm>
          <a:prstGeom prst="roundRect">
            <a:avLst>
              <a:gd name="adj" fmla="val 50000"/>
            </a:avLst>
          </a:prstGeom>
          <a:solidFill>
            <a:srgbClr val="D77A61"/>
          </a:solidFill>
          <a:ln/>
        </p:spPr>
      </p:sp>
      <p:sp>
        <p:nvSpPr>
          <p:cNvPr id="29" name="Text 27"/>
          <p:cNvSpPr/>
          <p:nvPr/>
        </p:nvSpPr>
        <p:spPr>
          <a:xfrm>
            <a:off x="651205" y="5592784"/>
            <a:ext cx="2288261" cy="180890"/>
          </a:xfrm>
          <a:prstGeom prst="rect">
            <a:avLst/>
          </a:prstGeom>
          <a:noFill/>
          <a:ln/>
        </p:spPr>
        <p:txBody>
          <a:bodyPr wrap="square" lIns="0" tIns="0" rIns="0" bIns="0" rtlCol="0" anchor="ctr"/>
          <a:lstStyle/>
          <a:p>
            <a:pPr>
              <a:lnSpc>
                <a:spcPct val="120000"/>
              </a:lnSpc>
            </a:pPr>
            <a:r>
              <a:rPr lang="en-US" sz="997" dirty="0">
                <a:solidFill>
                  <a:srgbClr val="2C3033"/>
                </a:solidFill>
                <a:latin typeface="Quattrocento Sans" pitchFamily="34" charset="0"/>
                <a:ea typeface="Quattrocento Sans" pitchFamily="34" charset="-122"/>
                <a:cs typeface="Quattrocento Sans" pitchFamily="34" charset="-120"/>
              </a:rPr>
              <a:t>Kumo environs (Akko LGA headquarters)</a:t>
            </a:r>
            <a:endParaRPr lang="en-US" sz="1600" dirty="0"/>
          </a:p>
        </p:txBody>
      </p:sp>
      <p:sp>
        <p:nvSpPr>
          <p:cNvPr id="30" name="Shape 28"/>
          <p:cNvSpPr/>
          <p:nvPr/>
        </p:nvSpPr>
        <p:spPr>
          <a:xfrm>
            <a:off x="5198898" y="1302409"/>
            <a:ext cx="6629626" cy="3093223"/>
          </a:xfrm>
          <a:prstGeom prst="roundRect">
            <a:avLst>
              <a:gd name="adj" fmla="val 2339"/>
            </a:avLst>
          </a:prstGeom>
          <a:solidFill>
            <a:srgbClr val="FFFFFF"/>
          </a:solidFill>
          <a:ln/>
          <a:effectLst>
            <a:outerShdw sx="100000" sy="100000" kx="0" ky="0" algn="bl" rotWithShape="0" blurRad="27134" dist="9045" dir="5400000">
              <a:srgbClr val="000000">
                <a:alpha val="10196"/>
              </a:srgbClr>
            </a:outerShdw>
          </a:effectLst>
        </p:spPr>
      </p:sp>
      <p:sp>
        <p:nvSpPr>
          <p:cNvPr id="31" name="Text 29"/>
          <p:cNvSpPr/>
          <p:nvPr/>
        </p:nvSpPr>
        <p:spPr>
          <a:xfrm>
            <a:off x="5343610" y="1447122"/>
            <a:ext cx="6430647" cy="253246"/>
          </a:xfrm>
          <a:prstGeom prst="rect">
            <a:avLst/>
          </a:prstGeom>
          <a:noFill/>
          <a:ln/>
        </p:spPr>
        <p:txBody>
          <a:bodyPr wrap="square" lIns="0" tIns="0" rIns="0" bIns="0" rtlCol="0" anchor="ctr"/>
          <a:lstStyle/>
          <a:p>
            <a:pPr>
              <a:lnSpc>
                <a:spcPct val="120000"/>
              </a:lnSpc>
            </a:pPr>
            <a:r>
              <a:rPr lang="en-US" sz="1424" b="1" dirty="0">
                <a:solidFill>
                  <a:srgbClr val="2A4B43"/>
                </a:solidFill>
                <a:latin typeface="Liter" pitchFamily="34" charset="0"/>
                <a:ea typeface="Liter" pitchFamily="34" charset="-122"/>
                <a:cs typeface="Liter" pitchFamily="34" charset="-120"/>
              </a:rPr>
              <a:t>Unique Dual-Threat Characteristic</a:t>
            </a:r>
            <a:endParaRPr lang="en-US" sz="1600" dirty="0"/>
          </a:p>
        </p:txBody>
      </p:sp>
      <p:sp>
        <p:nvSpPr>
          <p:cNvPr id="32" name="Text 30"/>
          <p:cNvSpPr/>
          <p:nvPr/>
        </p:nvSpPr>
        <p:spPr>
          <a:xfrm>
            <a:off x="5343610" y="1808902"/>
            <a:ext cx="6412558" cy="705472"/>
          </a:xfrm>
          <a:prstGeom prst="rect">
            <a:avLst/>
          </a:prstGeom>
          <a:noFill/>
          <a:ln/>
        </p:spPr>
        <p:txBody>
          <a:bodyPr wrap="square" lIns="0" tIns="0" rIns="0" bIns="0" rtlCol="0" anchor="ctr"/>
          <a:lstStyle/>
          <a:p>
            <a:pPr>
              <a:lnSpc>
                <a:spcPct val="140000"/>
              </a:lnSpc>
            </a:pPr>
            <a:r>
              <a:rPr lang="en-US" sz="1139" dirty="0">
                <a:solidFill>
                  <a:srgbClr val="2C3033"/>
                </a:solidFill>
                <a:latin typeface="Quattrocento Sans" pitchFamily="34" charset="0"/>
                <a:ea typeface="Quattrocento Sans" pitchFamily="34" charset="-122"/>
                <a:cs typeface="Quattrocento Sans" pitchFamily="34" charset="-120"/>
              </a:rPr>
              <a:t>Unlike isolated gullies, the Jauro Tukur stream bank combines </a:t>
            </a:r>
            <a:pPr>
              <a:lnSpc>
                <a:spcPct val="140000"/>
              </a:lnSpc>
            </a:pPr>
            <a:r>
              <a:rPr lang="en-US" sz="1139" b="1" dirty="0">
                <a:solidFill>
                  <a:srgbClr val="D77A61"/>
                </a:solidFill>
                <a:latin typeface="Quattrocento Sans" pitchFamily="34" charset="0"/>
                <a:ea typeface="Quattrocento Sans" pitchFamily="34" charset="-122"/>
                <a:cs typeface="Quattrocento Sans" pitchFamily="34" charset="-120"/>
              </a:rPr>
              <a:t>bank failure (riverine erosion)</a:t>
            </a:r>
            <a:pPr>
              <a:lnSpc>
                <a:spcPct val="140000"/>
              </a:lnSpc>
            </a:pPr>
            <a:r>
              <a:rPr lang="en-US" sz="1139" dirty="0">
                <a:solidFill>
                  <a:srgbClr val="2C3033"/>
                </a:solidFill>
                <a:latin typeface="Quattrocento Sans" pitchFamily="34" charset="0"/>
                <a:ea typeface="Quattrocento Sans" pitchFamily="34" charset="-122"/>
                <a:cs typeface="Quattrocento Sans" pitchFamily="34" charset="-120"/>
              </a:rPr>
              <a:t> with traditional gully formation. During peak rainy season, high-volume discharge causes banks to collapse, leading to massive widening of the stream bed.</a:t>
            </a:r>
            <a:endParaRPr lang="en-US" sz="1600" dirty="0"/>
          </a:p>
        </p:txBody>
      </p:sp>
      <p:sp>
        <p:nvSpPr>
          <p:cNvPr id="33" name="Shape 31"/>
          <p:cNvSpPr/>
          <p:nvPr/>
        </p:nvSpPr>
        <p:spPr>
          <a:xfrm>
            <a:off x="5343610" y="2622908"/>
            <a:ext cx="3111312" cy="759739"/>
          </a:xfrm>
          <a:prstGeom prst="roundRect">
            <a:avLst>
              <a:gd name="adj" fmla="val 9524"/>
            </a:avLst>
          </a:prstGeom>
          <a:solidFill>
            <a:srgbClr val="F7F5F2"/>
          </a:solidFill>
          <a:ln/>
        </p:spPr>
      </p:sp>
      <p:sp>
        <p:nvSpPr>
          <p:cNvPr id="34" name="Text 32"/>
          <p:cNvSpPr/>
          <p:nvPr/>
        </p:nvSpPr>
        <p:spPr>
          <a:xfrm>
            <a:off x="5452144" y="2731442"/>
            <a:ext cx="2957555" cy="180890"/>
          </a:xfrm>
          <a:prstGeom prst="rect">
            <a:avLst/>
          </a:prstGeom>
          <a:noFill/>
          <a:ln/>
        </p:spPr>
        <p:txBody>
          <a:bodyPr wrap="square" lIns="0" tIns="0" rIns="0" bIns="0" rtlCol="0" anchor="ctr"/>
          <a:lstStyle/>
          <a:p>
            <a:pPr>
              <a:lnSpc>
                <a:spcPct val="120000"/>
              </a:lnSpc>
            </a:pPr>
            <a:r>
              <a:rPr lang="en-US" sz="997" b="1" dirty="0">
                <a:solidFill>
                  <a:srgbClr val="2A4B43"/>
                </a:solidFill>
                <a:latin typeface="Quattrocento Sans" pitchFamily="34" charset="0"/>
                <a:ea typeface="Quattrocento Sans" pitchFamily="34" charset="-122"/>
                <a:cs typeface="Quattrocento Sans" pitchFamily="34" charset="-120"/>
              </a:rPr>
              <a:t>Bank Instability</a:t>
            </a:r>
            <a:endParaRPr lang="en-US" sz="1600" dirty="0"/>
          </a:p>
        </p:txBody>
      </p:sp>
      <p:sp>
        <p:nvSpPr>
          <p:cNvPr id="35" name="Text 33"/>
          <p:cNvSpPr/>
          <p:nvPr/>
        </p:nvSpPr>
        <p:spPr>
          <a:xfrm>
            <a:off x="5452144" y="2984688"/>
            <a:ext cx="2948510" cy="289424"/>
          </a:xfrm>
          <a:prstGeom prst="rect">
            <a:avLst/>
          </a:prstGeom>
          <a:noFill/>
          <a:ln/>
        </p:spPr>
        <p:txBody>
          <a:bodyPr wrap="square" lIns="0" tIns="0" rIns="0" bIns="0" rtlCol="0" anchor="ctr"/>
          <a:lstStyle/>
          <a:p>
            <a:pPr>
              <a:lnSpc>
                <a:spcPct val="110000"/>
              </a:lnSpc>
            </a:pPr>
            <a:r>
              <a:rPr lang="en-US" sz="855" dirty="0">
                <a:solidFill>
                  <a:srgbClr val="2C3033"/>
                </a:solidFill>
                <a:latin typeface="Quattrocento Sans" pitchFamily="34" charset="0"/>
                <a:ea typeface="Quattrocento Sans" pitchFamily="34" charset="-122"/>
                <a:cs typeface="Quattrocento Sans" pitchFamily="34" charset="-120"/>
              </a:rPr>
              <a:t>Constant undercutting by flowing water causes banks to collapse during rainy season.</a:t>
            </a:r>
            <a:endParaRPr lang="en-US" sz="1600" dirty="0"/>
          </a:p>
        </p:txBody>
      </p:sp>
      <p:sp>
        <p:nvSpPr>
          <p:cNvPr id="36" name="Shape 34"/>
          <p:cNvSpPr/>
          <p:nvPr/>
        </p:nvSpPr>
        <p:spPr>
          <a:xfrm>
            <a:off x="8566734" y="2622908"/>
            <a:ext cx="3111312" cy="759739"/>
          </a:xfrm>
          <a:prstGeom prst="roundRect">
            <a:avLst>
              <a:gd name="adj" fmla="val 9524"/>
            </a:avLst>
          </a:prstGeom>
          <a:solidFill>
            <a:srgbClr val="F7F5F2"/>
          </a:solidFill>
          <a:ln/>
        </p:spPr>
      </p:sp>
      <p:sp>
        <p:nvSpPr>
          <p:cNvPr id="37" name="Text 35"/>
          <p:cNvSpPr/>
          <p:nvPr/>
        </p:nvSpPr>
        <p:spPr>
          <a:xfrm>
            <a:off x="8675268" y="2731442"/>
            <a:ext cx="2957555" cy="180890"/>
          </a:xfrm>
          <a:prstGeom prst="rect">
            <a:avLst/>
          </a:prstGeom>
          <a:noFill/>
          <a:ln/>
        </p:spPr>
        <p:txBody>
          <a:bodyPr wrap="square" lIns="0" tIns="0" rIns="0" bIns="0" rtlCol="0" anchor="ctr"/>
          <a:lstStyle/>
          <a:p>
            <a:pPr>
              <a:lnSpc>
                <a:spcPct val="120000"/>
              </a:lnSpc>
            </a:pPr>
            <a:r>
              <a:rPr lang="en-US" sz="997" b="1" dirty="0">
                <a:solidFill>
                  <a:srgbClr val="2A4B43"/>
                </a:solidFill>
                <a:latin typeface="Quattrocento Sans" pitchFamily="34" charset="0"/>
                <a:ea typeface="Quattrocento Sans" pitchFamily="34" charset="-122"/>
                <a:cs typeface="Quattrocento Sans" pitchFamily="34" charset="-120"/>
              </a:rPr>
              <a:t>Riparian Loss</a:t>
            </a:r>
            <a:endParaRPr lang="en-US" sz="1600" dirty="0"/>
          </a:p>
        </p:txBody>
      </p:sp>
      <p:sp>
        <p:nvSpPr>
          <p:cNvPr id="38" name="Text 36"/>
          <p:cNvSpPr/>
          <p:nvPr/>
        </p:nvSpPr>
        <p:spPr>
          <a:xfrm>
            <a:off x="8675268" y="2984688"/>
            <a:ext cx="2948510" cy="289424"/>
          </a:xfrm>
          <a:prstGeom prst="rect">
            <a:avLst/>
          </a:prstGeom>
          <a:noFill/>
          <a:ln/>
        </p:spPr>
        <p:txBody>
          <a:bodyPr wrap="square" lIns="0" tIns="0" rIns="0" bIns="0" rtlCol="0" anchor="ctr"/>
          <a:lstStyle/>
          <a:p>
            <a:pPr>
              <a:lnSpc>
                <a:spcPct val="110000"/>
              </a:lnSpc>
            </a:pPr>
            <a:r>
              <a:rPr lang="en-US" sz="855" dirty="0">
                <a:solidFill>
                  <a:srgbClr val="2C3033"/>
                </a:solidFill>
                <a:latin typeface="Quattrocento Sans" pitchFamily="34" charset="0"/>
                <a:ea typeface="Quattrocento Sans" pitchFamily="34" charset="-122"/>
                <a:cs typeface="Quattrocento Sans" pitchFamily="34" charset="-120"/>
              </a:rPr>
              <a:t>Trees and shrubs that stabilize banks are uprooted, removing biological anchors.</a:t>
            </a:r>
            <a:endParaRPr lang="en-US" sz="1600" dirty="0"/>
          </a:p>
        </p:txBody>
      </p:sp>
      <p:sp>
        <p:nvSpPr>
          <p:cNvPr id="39" name="Shape 37"/>
          <p:cNvSpPr/>
          <p:nvPr/>
        </p:nvSpPr>
        <p:spPr>
          <a:xfrm>
            <a:off x="5343610" y="3490960"/>
            <a:ext cx="3111312" cy="759739"/>
          </a:xfrm>
          <a:prstGeom prst="roundRect">
            <a:avLst>
              <a:gd name="adj" fmla="val 9524"/>
            </a:avLst>
          </a:prstGeom>
          <a:solidFill>
            <a:srgbClr val="F7F5F2"/>
          </a:solidFill>
          <a:ln/>
        </p:spPr>
      </p:sp>
      <p:sp>
        <p:nvSpPr>
          <p:cNvPr id="40" name="Text 38"/>
          <p:cNvSpPr/>
          <p:nvPr/>
        </p:nvSpPr>
        <p:spPr>
          <a:xfrm>
            <a:off x="5452144" y="3599494"/>
            <a:ext cx="2957555" cy="180890"/>
          </a:xfrm>
          <a:prstGeom prst="rect">
            <a:avLst/>
          </a:prstGeom>
          <a:noFill/>
          <a:ln/>
        </p:spPr>
        <p:txBody>
          <a:bodyPr wrap="square" lIns="0" tIns="0" rIns="0" bIns="0" rtlCol="0" anchor="ctr"/>
          <a:lstStyle/>
          <a:p>
            <a:pPr>
              <a:lnSpc>
                <a:spcPct val="120000"/>
              </a:lnSpc>
            </a:pPr>
            <a:r>
              <a:rPr lang="en-US" sz="997" b="1" dirty="0">
                <a:solidFill>
                  <a:srgbClr val="2A4B43"/>
                </a:solidFill>
                <a:latin typeface="Quattrocento Sans" pitchFamily="34" charset="0"/>
                <a:ea typeface="Quattrocento Sans" pitchFamily="34" charset="-122"/>
                <a:cs typeface="Quattrocento Sans" pitchFamily="34" charset="-120"/>
              </a:rPr>
              <a:t>Downstream Siltation</a:t>
            </a:r>
            <a:endParaRPr lang="en-US" sz="1600" dirty="0"/>
          </a:p>
        </p:txBody>
      </p:sp>
      <p:sp>
        <p:nvSpPr>
          <p:cNvPr id="41" name="Text 39"/>
          <p:cNvSpPr/>
          <p:nvPr/>
        </p:nvSpPr>
        <p:spPr>
          <a:xfrm>
            <a:off x="5452144" y="3852741"/>
            <a:ext cx="2948510" cy="289424"/>
          </a:xfrm>
          <a:prstGeom prst="rect">
            <a:avLst/>
          </a:prstGeom>
          <a:noFill/>
          <a:ln/>
        </p:spPr>
        <p:txBody>
          <a:bodyPr wrap="square" lIns="0" tIns="0" rIns="0" bIns="0" rtlCol="0" anchor="ctr"/>
          <a:lstStyle/>
          <a:p>
            <a:pPr>
              <a:lnSpc>
                <a:spcPct val="110000"/>
              </a:lnSpc>
            </a:pPr>
            <a:r>
              <a:rPr lang="en-US" sz="855" dirty="0">
                <a:solidFill>
                  <a:srgbClr val="2C3033"/>
                </a:solidFill>
                <a:latin typeface="Quattrocento Sans" pitchFamily="34" charset="0"/>
                <a:ea typeface="Quattrocento Sans" pitchFamily="34" charset="-122"/>
                <a:cs typeface="Quattrocento Sans" pitchFamily="34" charset="-120"/>
              </a:rPr>
              <a:t>Sand and silt clog waterways, reducing reservoir and irrigation channel capacity.</a:t>
            </a:r>
            <a:endParaRPr lang="en-US" sz="1600" dirty="0"/>
          </a:p>
        </p:txBody>
      </p:sp>
      <p:sp>
        <p:nvSpPr>
          <p:cNvPr id="42" name="Shape 40"/>
          <p:cNvSpPr/>
          <p:nvPr/>
        </p:nvSpPr>
        <p:spPr>
          <a:xfrm>
            <a:off x="8566734" y="3490960"/>
            <a:ext cx="3111312" cy="759739"/>
          </a:xfrm>
          <a:prstGeom prst="roundRect">
            <a:avLst>
              <a:gd name="adj" fmla="val 9524"/>
            </a:avLst>
          </a:prstGeom>
          <a:solidFill>
            <a:srgbClr val="F7F5F2"/>
          </a:solidFill>
          <a:ln/>
        </p:spPr>
      </p:sp>
      <p:sp>
        <p:nvSpPr>
          <p:cNvPr id="43" name="Text 41"/>
          <p:cNvSpPr/>
          <p:nvPr/>
        </p:nvSpPr>
        <p:spPr>
          <a:xfrm>
            <a:off x="8675268" y="3599494"/>
            <a:ext cx="2957555" cy="180890"/>
          </a:xfrm>
          <a:prstGeom prst="rect">
            <a:avLst/>
          </a:prstGeom>
          <a:noFill/>
          <a:ln/>
        </p:spPr>
        <p:txBody>
          <a:bodyPr wrap="square" lIns="0" tIns="0" rIns="0" bIns="0" rtlCol="0" anchor="ctr"/>
          <a:lstStyle/>
          <a:p>
            <a:pPr>
              <a:lnSpc>
                <a:spcPct val="120000"/>
              </a:lnSpc>
            </a:pPr>
            <a:r>
              <a:rPr lang="en-US" sz="997" b="1" dirty="0">
                <a:solidFill>
                  <a:srgbClr val="2A4B43"/>
                </a:solidFill>
                <a:latin typeface="Quattrocento Sans" pitchFamily="34" charset="0"/>
                <a:ea typeface="Quattrocento Sans" pitchFamily="34" charset="-122"/>
                <a:cs typeface="Quattrocento Sans" pitchFamily="34" charset="-120"/>
              </a:rPr>
              <a:t>Arable Land Loss</a:t>
            </a:r>
            <a:endParaRPr lang="en-US" sz="1600" dirty="0"/>
          </a:p>
        </p:txBody>
      </p:sp>
      <p:sp>
        <p:nvSpPr>
          <p:cNvPr id="44" name="Text 42"/>
          <p:cNvSpPr/>
          <p:nvPr/>
        </p:nvSpPr>
        <p:spPr>
          <a:xfrm>
            <a:off x="8675268" y="3852741"/>
            <a:ext cx="2948510" cy="289424"/>
          </a:xfrm>
          <a:prstGeom prst="rect">
            <a:avLst/>
          </a:prstGeom>
          <a:noFill/>
          <a:ln/>
        </p:spPr>
        <p:txBody>
          <a:bodyPr wrap="square" lIns="0" tIns="0" rIns="0" bIns="0" rtlCol="0" anchor="ctr"/>
          <a:lstStyle/>
          <a:p>
            <a:pPr>
              <a:lnSpc>
                <a:spcPct val="110000"/>
              </a:lnSpc>
            </a:pPr>
            <a:r>
              <a:rPr lang="en-US" sz="855" dirty="0">
                <a:solidFill>
                  <a:srgbClr val="2C3033"/>
                </a:solidFill>
                <a:latin typeface="Quattrocento Sans" pitchFamily="34" charset="0"/>
                <a:ea typeface="Quattrocento Sans" pitchFamily="34" charset="-122"/>
                <a:cs typeface="Quattrocento Sans" pitchFamily="34" charset="-120"/>
              </a:rPr>
              <a:t>Erosion eats into fertile floodplains (Fadama lands), reducing dry-season farming acreage.</a:t>
            </a:r>
            <a:endParaRPr lang="en-US" sz="1600" dirty="0"/>
          </a:p>
        </p:txBody>
      </p:sp>
      <p:sp>
        <p:nvSpPr>
          <p:cNvPr id="45" name="Shape 43"/>
          <p:cNvSpPr/>
          <p:nvPr/>
        </p:nvSpPr>
        <p:spPr>
          <a:xfrm>
            <a:off x="5198898" y="4503716"/>
            <a:ext cx="6629626" cy="1230053"/>
          </a:xfrm>
          <a:prstGeom prst="roundRect">
            <a:avLst>
              <a:gd name="adj" fmla="val 5882"/>
            </a:avLst>
          </a:prstGeom>
          <a:solidFill>
            <a:srgbClr val="FFFFFF"/>
          </a:solidFill>
          <a:ln/>
          <a:effectLst>
            <a:outerShdw sx="100000" sy="100000" kx="0" ky="0" algn="bl" rotWithShape="0" blurRad="27134" dist="9045" dir="5400000">
              <a:srgbClr val="000000">
                <a:alpha val="10196"/>
              </a:srgbClr>
            </a:outerShdw>
          </a:effectLst>
        </p:spPr>
      </p:sp>
      <p:sp>
        <p:nvSpPr>
          <p:cNvPr id="46" name="Text 44"/>
          <p:cNvSpPr/>
          <p:nvPr/>
        </p:nvSpPr>
        <p:spPr>
          <a:xfrm>
            <a:off x="5343610" y="4648428"/>
            <a:ext cx="6421602" cy="253246"/>
          </a:xfrm>
          <a:prstGeom prst="rect">
            <a:avLst/>
          </a:prstGeom>
          <a:noFill/>
          <a:ln/>
        </p:spPr>
        <p:txBody>
          <a:bodyPr wrap="square" lIns="0" tIns="0" rIns="0" bIns="0" rtlCol="0" anchor="ctr"/>
          <a:lstStyle/>
          <a:p>
            <a:pPr>
              <a:lnSpc>
                <a:spcPct val="130000"/>
              </a:lnSpc>
            </a:pPr>
            <a:r>
              <a:rPr lang="en-US" sz="1282" b="1" dirty="0">
                <a:solidFill>
                  <a:srgbClr val="2A4B43"/>
                </a:solidFill>
                <a:latin typeface="Liter" pitchFamily="34" charset="0"/>
                <a:ea typeface="Liter" pitchFamily="34" charset="-122"/>
                <a:cs typeface="Liter" pitchFamily="34" charset="-120"/>
              </a:rPr>
              <a:t>Vegetation, Soil &amp; Climate</a:t>
            </a:r>
            <a:endParaRPr lang="en-US" sz="1600" dirty="0"/>
          </a:p>
        </p:txBody>
      </p:sp>
      <p:sp>
        <p:nvSpPr>
          <p:cNvPr id="47" name="Shape 45"/>
          <p:cNvSpPr/>
          <p:nvPr/>
        </p:nvSpPr>
        <p:spPr>
          <a:xfrm>
            <a:off x="5343610" y="5010208"/>
            <a:ext cx="2044059" cy="578849"/>
          </a:xfrm>
          <a:prstGeom prst="roundRect">
            <a:avLst>
              <a:gd name="adj" fmla="val 12500"/>
            </a:avLst>
          </a:prstGeom>
          <a:solidFill>
            <a:srgbClr val="F7F5F2"/>
          </a:solidFill>
          <a:ln/>
        </p:spPr>
      </p:sp>
      <p:sp>
        <p:nvSpPr>
          <p:cNvPr id="48" name="Text 46"/>
          <p:cNvSpPr/>
          <p:nvPr/>
        </p:nvSpPr>
        <p:spPr>
          <a:xfrm>
            <a:off x="5415966" y="5082564"/>
            <a:ext cx="1953614" cy="434136"/>
          </a:xfrm>
          <a:prstGeom prst="rect">
            <a:avLst/>
          </a:prstGeom>
          <a:noFill/>
          <a:ln/>
        </p:spPr>
        <p:txBody>
          <a:bodyPr wrap="square" lIns="0" tIns="0" rIns="0" bIns="0" rtlCol="0" anchor="ctr"/>
          <a:lstStyle/>
          <a:p>
            <a:pPr>
              <a:lnSpc>
                <a:spcPct val="110000"/>
              </a:lnSpc>
            </a:pPr>
            <a:r>
              <a:rPr lang="en-US" sz="855" b="1" dirty="0">
                <a:solidFill>
                  <a:srgbClr val="2A4B43"/>
                </a:solidFill>
                <a:latin typeface="Quattrocento Sans" pitchFamily="34" charset="0"/>
                <a:ea typeface="Quattrocento Sans" pitchFamily="34" charset="-122"/>
                <a:cs typeface="Quattrocento Sans" pitchFamily="34" charset="-120"/>
              </a:rPr>
              <a:t>Veg:</a:t>
            </a:r>
            <a:pPr>
              <a:lnSpc>
                <a:spcPct val="110000"/>
              </a:lnSpc>
            </a:pPr>
            <a:r>
              <a:rPr lang="en-US" sz="855" dirty="0">
                <a:solidFill>
                  <a:srgbClr val="2C3033"/>
                </a:solidFill>
                <a:latin typeface="Quattrocento Sans" pitchFamily="34" charset="0"/>
                <a:ea typeface="Quattrocento Sans" pitchFamily="34" charset="-122"/>
                <a:cs typeface="Quattrocento Sans" pitchFamily="34" charset="-120"/>
              </a:rPr>
              <a:t> Savannah grassland with scattered trees (thorny, locust bean, neem). Degraded riparian vegetation.</a:t>
            </a:r>
            <a:endParaRPr lang="en-US" sz="1600" dirty="0"/>
          </a:p>
        </p:txBody>
      </p:sp>
      <p:sp>
        <p:nvSpPr>
          <p:cNvPr id="49" name="Shape 47"/>
          <p:cNvSpPr/>
          <p:nvPr/>
        </p:nvSpPr>
        <p:spPr>
          <a:xfrm>
            <a:off x="7492359" y="5010208"/>
            <a:ext cx="2044059" cy="578849"/>
          </a:xfrm>
          <a:prstGeom prst="roundRect">
            <a:avLst>
              <a:gd name="adj" fmla="val 12500"/>
            </a:avLst>
          </a:prstGeom>
          <a:solidFill>
            <a:srgbClr val="F7F5F2"/>
          </a:solidFill>
          <a:ln/>
        </p:spPr>
      </p:sp>
      <p:sp>
        <p:nvSpPr>
          <p:cNvPr id="50" name="Text 48"/>
          <p:cNvSpPr/>
          <p:nvPr/>
        </p:nvSpPr>
        <p:spPr>
          <a:xfrm>
            <a:off x="7564716" y="5082564"/>
            <a:ext cx="1953614" cy="434136"/>
          </a:xfrm>
          <a:prstGeom prst="rect">
            <a:avLst/>
          </a:prstGeom>
          <a:noFill/>
          <a:ln/>
        </p:spPr>
        <p:txBody>
          <a:bodyPr wrap="square" lIns="0" tIns="0" rIns="0" bIns="0" rtlCol="0" anchor="ctr"/>
          <a:lstStyle/>
          <a:p>
            <a:pPr>
              <a:lnSpc>
                <a:spcPct val="110000"/>
              </a:lnSpc>
            </a:pPr>
            <a:r>
              <a:rPr lang="en-US" sz="855" b="1" dirty="0">
                <a:solidFill>
                  <a:srgbClr val="2A4B43"/>
                </a:solidFill>
                <a:latin typeface="Quattrocento Sans" pitchFamily="34" charset="0"/>
                <a:ea typeface="Quattrocento Sans" pitchFamily="34" charset="-122"/>
                <a:cs typeface="Quattrocento Sans" pitchFamily="34" charset="-120"/>
              </a:rPr>
              <a:t>Soil:</a:t>
            </a:r>
            <a:pPr>
              <a:lnSpc>
                <a:spcPct val="110000"/>
              </a:lnSpc>
            </a:pPr>
            <a:r>
              <a:rPr lang="en-US" sz="855" dirty="0">
                <a:solidFill>
                  <a:srgbClr val="2C3033"/>
                </a:solidFill>
                <a:latin typeface="Quattrocento Sans" pitchFamily="34" charset="0"/>
                <a:ea typeface="Quattrocento Sans" pitchFamily="34" charset="-122"/>
                <a:cs typeface="Quattrocento Sans" pitchFamily="34" charset="-120"/>
              </a:rPr>
              <a:t> Sandy loam (dominant, loose, highly erodible), alluvial soils along channels, clayey in lowlands.</a:t>
            </a:r>
            <a:endParaRPr lang="en-US" sz="1600" dirty="0"/>
          </a:p>
        </p:txBody>
      </p:sp>
      <p:sp>
        <p:nvSpPr>
          <p:cNvPr id="51" name="Shape 49"/>
          <p:cNvSpPr/>
          <p:nvPr/>
        </p:nvSpPr>
        <p:spPr>
          <a:xfrm>
            <a:off x="9641109" y="5010208"/>
            <a:ext cx="2044059" cy="578849"/>
          </a:xfrm>
          <a:prstGeom prst="roundRect">
            <a:avLst>
              <a:gd name="adj" fmla="val 12500"/>
            </a:avLst>
          </a:prstGeom>
          <a:solidFill>
            <a:srgbClr val="F7F5F2"/>
          </a:solidFill>
          <a:ln/>
        </p:spPr>
      </p:sp>
      <p:sp>
        <p:nvSpPr>
          <p:cNvPr id="52" name="Text 50"/>
          <p:cNvSpPr/>
          <p:nvPr/>
        </p:nvSpPr>
        <p:spPr>
          <a:xfrm>
            <a:off x="9713465" y="5082564"/>
            <a:ext cx="1953614" cy="434136"/>
          </a:xfrm>
          <a:prstGeom prst="rect">
            <a:avLst/>
          </a:prstGeom>
          <a:noFill/>
          <a:ln/>
        </p:spPr>
        <p:txBody>
          <a:bodyPr wrap="square" lIns="0" tIns="0" rIns="0" bIns="0" rtlCol="0" anchor="ctr"/>
          <a:lstStyle/>
          <a:p>
            <a:pPr>
              <a:lnSpc>
                <a:spcPct val="110000"/>
              </a:lnSpc>
            </a:pPr>
            <a:r>
              <a:rPr lang="en-US" sz="855" b="1" dirty="0">
                <a:solidFill>
                  <a:srgbClr val="2A4B43"/>
                </a:solidFill>
                <a:latin typeface="Quattrocento Sans" pitchFamily="34" charset="0"/>
                <a:ea typeface="Quattrocento Sans" pitchFamily="34" charset="-122"/>
                <a:cs typeface="Quattrocento Sans" pitchFamily="34" charset="-120"/>
              </a:rPr>
              <a:t>Climate:</a:t>
            </a:r>
            <a:pPr>
              <a:lnSpc>
                <a:spcPct val="110000"/>
              </a:lnSpc>
            </a:pPr>
            <a:r>
              <a:rPr lang="en-US" sz="855" dirty="0">
                <a:solidFill>
                  <a:srgbClr val="2C3033"/>
                </a:solidFill>
                <a:latin typeface="Quattrocento Sans" pitchFamily="34" charset="0"/>
                <a:ea typeface="Quattrocento Sans" pitchFamily="34" charset="-122"/>
                <a:cs typeface="Quattrocento Sans" pitchFamily="34" charset="-120"/>
              </a:rPr>
              <a:t> Tropical wet-dry, 800-900mm rainfall, April-October wet season, mean temp 30-34°C.</a:t>
            </a:r>
            <a:endParaRPr lang="en-US" sz="1600" dirty="0"/>
          </a:p>
        </p:txBody>
      </p:sp>
      <p:sp>
        <p:nvSpPr>
          <p:cNvPr id="53" name="Shape 51"/>
          <p:cNvSpPr/>
          <p:nvPr/>
        </p:nvSpPr>
        <p:spPr>
          <a:xfrm>
            <a:off x="5216987" y="5841968"/>
            <a:ext cx="6611537" cy="651205"/>
          </a:xfrm>
          <a:custGeom>
            <a:avLst/>
            <a:gdLst/>
            <a:ahLst/>
            <a:cxnLst/>
            <a:rect l="l" t="t" r="r" b="b"/>
            <a:pathLst>
              <a:path w="6611537" h="651205">
                <a:moveTo>
                  <a:pt x="36195" y="0"/>
                </a:moveTo>
                <a:lnTo>
                  <a:pt x="6539230" y="0"/>
                </a:lnTo>
                <a:cubicBezTo>
                  <a:pt x="6579160" y="70"/>
                  <a:pt x="6611493" y="32460"/>
                  <a:pt x="6611493" y="72390"/>
                </a:cubicBezTo>
                <a:lnTo>
                  <a:pt x="6611493" y="578866"/>
                </a:lnTo>
                <a:cubicBezTo>
                  <a:pt x="6611493" y="618796"/>
                  <a:pt x="6579160" y="651186"/>
                  <a:pt x="6539230" y="651256"/>
                </a:cubicBezTo>
                <a:lnTo>
                  <a:pt x="36195" y="651256"/>
                </a:lnTo>
                <a:cubicBezTo>
                  <a:pt x="16205" y="651256"/>
                  <a:pt x="0" y="635051"/>
                  <a:pt x="0" y="615061"/>
                </a:cubicBezTo>
                <a:lnTo>
                  <a:pt x="0" y="36195"/>
                </a:lnTo>
                <a:cubicBezTo>
                  <a:pt x="0" y="16218"/>
                  <a:pt x="16218" y="0"/>
                  <a:pt x="36195" y="0"/>
                </a:cubicBezTo>
                <a:close/>
              </a:path>
            </a:pathLst>
          </a:custGeom>
          <a:solidFill>
            <a:srgbClr val="D77A61">
              <a:alpha val="10196"/>
            </a:srgbClr>
          </a:solidFill>
          <a:ln/>
        </p:spPr>
      </p:sp>
      <p:sp>
        <p:nvSpPr>
          <p:cNvPr id="54" name="Shape 52"/>
          <p:cNvSpPr/>
          <p:nvPr/>
        </p:nvSpPr>
        <p:spPr>
          <a:xfrm>
            <a:off x="5216987" y="5841968"/>
            <a:ext cx="36178" cy="651205"/>
          </a:xfrm>
          <a:custGeom>
            <a:avLst/>
            <a:gdLst/>
            <a:ahLst/>
            <a:cxnLst/>
            <a:rect l="l" t="t" r="r" b="b"/>
            <a:pathLst>
              <a:path w="36178" h="651205">
                <a:moveTo>
                  <a:pt x="36195" y="0"/>
                </a:moveTo>
                <a:lnTo>
                  <a:pt x="36195" y="0"/>
                </a:lnTo>
                <a:lnTo>
                  <a:pt x="36195" y="651256"/>
                </a:lnTo>
                <a:lnTo>
                  <a:pt x="36195" y="651256"/>
                </a:lnTo>
                <a:cubicBezTo>
                  <a:pt x="16205" y="651256"/>
                  <a:pt x="0" y="635051"/>
                  <a:pt x="0" y="615061"/>
                </a:cubicBezTo>
                <a:lnTo>
                  <a:pt x="0" y="36195"/>
                </a:lnTo>
                <a:cubicBezTo>
                  <a:pt x="0" y="16218"/>
                  <a:pt x="16218" y="0"/>
                  <a:pt x="36195" y="0"/>
                </a:cubicBezTo>
                <a:close/>
              </a:path>
            </a:pathLst>
          </a:custGeom>
          <a:solidFill>
            <a:srgbClr val="D77A61"/>
          </a:solidFill>
          <a:ln/>
        </p:spPr>
      </p:sp>
      <p:sp>
        <p:nvSpPr>
          <p:cNvPr id="55" name="Text 53"/>
          <p:cNvSpPr/>
          <p:nvPr/>
        </p:nvSpPr>
        <p:spPr>
          <a:xfrm>
            <a:off x="5343610" y="5950502"/>
            <a:ext cx="6448736" cy="434136"/>
          </a:xfrm>
          <a:prstGeom prst="rect">
            <a:avLst/>
          </a:prstGeom>
          <a:noFill/>
          <a:ln/>
        </p:spPr>
        <p:txBody>
          <a:bodyPr wrap="square" lIns="0" tIns="0" rIns="0" bIns="0" rtlCol="0" anchor="ctr"/>
          <a:lstStyle/>
          <a:p>
            <a:pPr>
              <a:lnSpc>
                <a:spcPct val="130000"/>
              </a:lnSpc>
            </a:pPr>
            <a:r>
              <a:rPr lang="en-US" sz="1139" b="1" dirty="0">
                <a:solidFill>
                  <a:srgbClr val="2C3033"/>
                </a:solidFill>
                <a:latin typeface="Quattrocento Sans" pitchFamily="34" charset="0"/>
                <a:ea typeface="Quattrocento Sans" pitchFamily="34" charset="-122"/>
                <a:cs typeface="Quattrocento Sans" pitchFamily="34" charset="-120"/>
              </a:rPr>
              <a:t>Engineering Challenge:</a:t>
            </a:r>
            <a:pPr>
              <a:lnSpc>
                <a:spcPct val="130000"/>
              </a:lnSpc>
            </a:pPr>
            <a:r>
              <a:rPr lang="en-US" sz="1139" dirty="0">
                <a:solidFill>
                  <a:srgbClr val="2C3033"/>
                </a:solidFill>
                <a:latin typeface="Quattrocento Sans" pitchFamily="34" charset="0"/>
                <a:ea typeface="Quattrocento Sans" pitchFamily="34" charset="-122"/>
                <a:cs typeface="Quattrocento Sans" pitchFamily="34" charset="-120"/>
              </a:rPr>
              <a:t> Stabilizing a stream bank (river training) is technically different and often more expensive than filling a standard gully. Requires sophisticated hydraulic modeling.</a:t>
            </a:r>
            <a:endParaRPr lang="en-US" sz="1600" dirty="0"/>
          </a:p>
        </p:txBody>
      </p:sp>
    </p:spTree>
  </p:cSld>
  <p:clrMapOvr>
    <a:masterClrMapping/>
  </p:clrMapOvr>
  <p:transition>
    <p:fade/>
    <p:spd val="med"/>
  </p:transition>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17500" y="317500"/>
            <a:ext cx="11620500" cy="190500"/>
          </a:xfrm>
          <a:prstGeom prst="rect">
            <a:avLst/>
          </a:prstGeom>
          <a:noFill/>
          <a:ln/>
        </p:spPr>
        <p:txBody>
          <a:bodyPr wrap="square" lIns="0" tIns="0" rIns="0" bIns="0" rtlCol="0" anchor="ctr"/>
          <a:lstStyle/>
          <a:p>
            <a:pPr>
              <a:lnSpc>
                <a:spcPct val="130000"/>
              </a:lnSpc>
            </a:pPr>
            <a:r>
              <a:rPr lang="en-US" sz="1000" b="1" spc="100" kern="0" dirty="0">
                <a:solidFill>
                  <a:srgbClr val="D77A61"/>
                </a:solidFill>
                <a:latin typeface="Coda" pitchFamily="34" charset="0"/>
                <a:ea typeface="Coda" pitchFamily="34" charset="-122"/>
                <a:cs typeface="Coda" pitchFamily="34" charset="-120"/>
              </a:rPr>
              <a:t>CHAPTER 03 | JAURO TUKUR-KUMO</a:t>
            </a:r>
            <a:endParaRPr lang="en-US" sz="1600" dirty="0"/>
          </a:p>
        </p:txBody>
      </p:sp>
      <p:sp>
        <p:nvSpPr>
          <p:cNvPr id="3" name="Text 1"/>
          <p:cNvSpPr/>
          <p:nvPr/>
        </p:nvSpPr>
        <p:spPr>
          <a:xfrm>
            <a:off x="317500" y="571500"/>
            <a:ext cx="11699875" cy="317500"/>
          </a:xfrm>
          <a:prstGeom prst="rect">
            <a:avLst/>
          </a:prstGeom>
          <a:noFill/>
          <a:ln/>
        </p:spPr>
        <p:txBody>
          <a:bodyPr wrap="square" lIns="0" tIns="0" rIns="0" bIns="0" rtlCol="0" anchor="ctr"/>
          <a:lstStyle/>
          <a:p>
            <a:pPr>
              <a:lnSpc>
                <a:spcPct val="90000"/>
              </a:lnSpc>
            </a:pPr>
            <a:r>
              <a:rPr lang="en-US" sz="2250" b="1" dirty="0">
                <a:solidFill>
                  <a:srgbClr val="2A4B43"/>
                </a:solidFill>
                <a:latin typeface="Oranienbaum" pitchFamily="34" charset="0"/>
                <a:ea typeface="Oranienbaum" pitchFamily="34" charset="-122"/>
                <a:cs typeface="Oranienbaum" pitchFamily="34" charset="-120"/>
              </a:rPr>
              <a:t>Socio-Economic &amp; Human Impacts</a:t>
            </a:r>
            <a:endParaRPr lang="en-US" sz="1600" dirty="0"/>
          </a:p>
        </p:txBody>
      </p:sp>
      <p:sp>
        <p:nvSpPr>
          <p:cNvPr id="4" name="Shape 2"/>
          <p:cNvSpPr/>
          <p:nvPr/>
        </p:nvSpPr>
        <p:spPr>
          <a:xfrm>
            <a:off x="317500" y="984250"/>
            <a:ext cx="635000" cy="31750"/>
          </a:xfrm>
          <a:prstGeom prst="roundRect">
            <a:avLst>
              <a:gd name="adj" fmla="val 0"/>
            </a:avLst>
          </a:prstGeom>
          <a:solidFill>
            <a:srgbClr val="D77A61"/>
          </a:solidFill>
          <a:ln/>
        </p:spPr>
      </p:sp>
      <p:sp>
        <p:nvSpPr>
          <p:cNvPr id="5" name="Shape 3"/>
          <p:cNvSpPr/>
          <p:nvPr/>
        </p:nvSpPr>
        <p:spPr>
          <a:xfrm>
            <a:off x="317500" y="1143000"/>
            <a:ext cx="5715000" cy="2111375"/>
          </a:xfrm>
          <a:prstGeom prst="roundRect">
            <a:avLst>
              <a:gd name="adj" fmla="val 3008"/>
            </a:avLst>
          </a:prstGeom>
          <a:solidFill>
            <a:srgbClr val="FFFFFF"/>
          </a:solidFill>
          <a:ln/>
          <a:effectLst>
            <a:outerShdw sx="100000" sy="100000" kx="0" ky="0" algn="bl" rotWithShape="0" blurRad="23813" dist="7938" dir="5400000">
              <a:srgbClr val="000000">
                <a:alpha val="10196"/>
              </a:srgbClr>
            </a:outerShdw>
          </a:effectLst>
        </p:spPr>
      </p:sp>
      <p:sp>
        <p:nvSpPr>
          <p:cNvPr id="6" name="Text 4"/>
          <p:cNvSpPr/>
          <p:nvPr/>
        </p:nvSpPr>
        <p:spPr>
          <a:xfrm>
            <a:off x="444500" y="1270000"/>
            <a:ext cx="5532438"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Economic Impact on Kumo</a:t>
            </a:r>
            <a:endParaRPr lang="en-US" sz="1600" dirty="0"/>
          </a:p>
        </p:txBody>
      </p:sp>
      <p:sp>
        <p:nvSpPr>
          <p:cNvPr id="7" name="Text 5"/>
          <p:cNvSpPr/>
          <p:nvPr/>
        </p:nvSpPr>
        <p:spPr>
          <a:xfrm>
            <a:off x="444500" y="1587500"/>
            <a:ext cx="5524500" cy="619125"/>
          </a:xfrm>
          <a:prstGeom prst="rect">
            <a:avLst/>
          </a:prstGeom>
          <a:noFill/>
          <a:ln/>
        </p:spPr>
        <p:txBody>
          <a:bodyPr wrap="square" lIns="0" tIns="0" rIns="0" bIns="0" rtlCol="0" anchor="ctr"/>
          <a:lstStyle/>
          <a:p>
            <a:pPr>
              <a:lnSpc>
                <a:spcPct val="140000"/>
              </a:lnSpc>
            </a:pPr>
            <a:r>
              <a:rPr lang="en-US" sz="1000" dirty="0">
                <a:solidFill>
                  <a:srgbClr val="2C3033"/>
                </a:solidFill>
                <a:latin typeface="Quattrocento Sans" pitchFamily="34" charset="0"/>
                <a:ea typeface="Quattrocento Sans" pitchFamily="34" charset="-122"/>
                <a:cs typeface="Quattrocento Sans" pitchFamily="34" charset="-120"/>
              </a:rPr>
              <a:t>Kumo is home to </a:t>
            </a:r>
            <a:pPr>
              <a:lnSpc>
                <a:spcPct val="140000"/>
              </a:lnSpc>
            </a:pPr>
            <a:r>
              <a:rPr lang="en-US" sz="1000" b="1" dirty="0">
                <a:solidFill>
                  <a:srgbClr val="D77A61"/>
                </a:solidFill>
                <a:latin typeface="Quattrocento Sans" pitchFamily="34" charset="0"/>
                <a:ea typeface="Quattrocento Sans" pitchFamily="34" charset="-122"/>
                <a:cs typeface="Quattrocento Sans" pitchFamily="34" charset="-120"/>
              </a:rPr>
              <a:t>one of the largest grain markets in Northern Nigeria</a:t>
            </a:r>
            <a:pPr>
              <a:lnSpc>
                <a:spcPct val="140000"/>
              </a:lnSpc>
            </a:pPr>
            <a:r>
              <a:rPr lang="en-US" sz="1000" dirty="0">
                <a:solidFill>
                  <a:srgbClr val="2C3033"/>
                </a:solidFill>
                <a:latin typeface="Quattrocento Sans" pitchFamily="34" charset="0"/>
                <a:ea typeface="Quattrocento Sans" pitchFamily="34" charset="-122"/>
                <a:cs typeface="Quattrocento Sans" pitchFamily="34" charset="-120"/>
              </a:rPr>
              <a:t>. Erosion threatens bridges and access roads transporting goods from rural farms to the central market, potentially driving up food prices across the region.</a:t>
            </a:r>
            <a:endParaRPr lang="en-US" sz="1600" dirty="0"/>
          </a:p>
        </p:txBody>
      </p:sp>
      <p:sp>
        <p:nvSpPr>
          <p:cNvPr id="8" name="Shape 6"/>
          <p:cNvSpPr/>
          <p:nvPr/>
        </p:nvSpPr>
        <p:spPr>
          <a:xfrm>
            <a:off x="460375" y="2333625"/>
            <a:ext cx="127000" cy="127000"/>
          </a:xfrm>
          <a:custGeom>
            <a:avLst/>
            <a:gdLst/>
            <a:ahLst/>
            <a:cxnLst/>
            <a:rect l="l" t="t" r="r" b="b"/>
            <a:pathLst>
              <a:path w="127000" h="127000">
                <a:moveTo>
                  <a:pt x="63500" y="0"/>
                </a:moveTo>
                <a:cubicBezTo>
                  <a:pt x="67146" y="0"/>
                  <a:pt x="70495" y="2009"/>
                  <a:pt x="72231" y="5209"/>
                </a:cubicBezTo>
                <a:lnTo>
                  <a:pt x="125809" y="104428"/>
                </a:lnTo>
                <a:cubicBezTo>
                  <a:pt x="127471" y="107504"/>
                  <a:pt x="127397" y="111224"/>
                  <a:pt x="125611" y="114226"/>
                </a:cubicBezTo>
                <a:cubicBezTo>
                  <a:pt x="123825" y="117227"/>
                  <a:pt x="120576" y="119063"/>
                  <a:pt x="117078" y="119063"/>
                </a:cubicBezTo>
                <a:lnTo>
                  <a:pt x="9922" y="119063"/>
                </a:lnTo>
                <a:cubicBezTo>
                  <a:pt x="6424" y="119063"/>
                  <a:pt x="3200" y="117227"/>
                  <a:pt x="1389" y="114226"/>
                </a:cubicBezTo>
                <a:cubicBezTo>
                  <a:pt x="-422" y="111224"/>
                  <a:pt x="-471" y="107504"/>
                  <a:pt x="1191" y="104428"/>
                </a:cubicBezTo>
                <a:lnTo>
                  <a:pt x="54769" y="5209"/>
                </a:lnTo>
                <a:cubicBezTo>
                  <a:pt x="56505" y="2009"/>
                  <a:pt x="59854" y="0"/>
                  <a:pt x="63500" y="0"/>
                </a:cubicBezTo>
                <a:close/>
                <a:moveTo>
                  <a:pt x="63500" y="41672"/>
                </a:moveTo>
                <a:cubicBezTo>
                  <a:pt x="60201" y="41672"/>
                  <a:pt x="57547" y="44326"/>
                  <a:pt x="57547" y="47625"/>
                </a:cubicBezTo>
                <a:lnTo>
                  <a:pt x="57547" y="75406"/>
                </a:lnTo>
                <a:cubicBezTo>
                  <a:pt x="57547" y="78705"/>
                  <a:pt x="60201" y="81359"/>
                  <a:pt x="63500" y="81359"/>
                </a:cubicBezTo>
                <a:cubicBezTo>
                  <a:pt x="66799" y="81359"/>
                  <a:pt x="69453" y="78705"/>
                  <a:pt x="69453" y="75406"/>
                </a:cubicBezTo>
                <a:lnTo>
                  <a:pt x="69453" y="47625"/>
                </a:lnTo>
                <a:cubicBezTo>
                  <a:pt x="69453" y="44326"/>
                  <a:pt x="66799" y="41672"/>
                  <a:pt x="63500" y="41672"/>
                </a:cubicBezTo>
                <a:close/>
                <a:moveTo>
                  <a:pt x="70123" y="95250"/>
                </a:moveTo>
                <a:cubicBezTo>
                  <a:pt x="70274" y="92792"/>
                  <a:pt x="69048" y="90453"/>
                  <a:pt x="66940" y="89178"/>
                </a:cubicBezTo>
                <a:cubicBezTo>
                  <a:pt x="64833" y="87903"/>
                  <a:pt x="62192" y="87903"/>
                  <a:pt x="60085" y="89178"/>
                </a:cubicBezTo>
                <a:cubicBezTo>
                  <a:pt x="57977" y="90453"/>
                  <a:pt x="56751" y="92792"/>
                  <a:pt x="56902" y="95250"/>
                </a:cubicBezTo>
                <a:cubicBezTo>
                  <a:pt x="56751" y="97708"/>
                  <a:pt x="57977" y="100047"/>
                  <a:pt x="60085" y="101322"/>
                </a:cubicBezTo>
                <a:cubicBezTo>
                  <a:pt x="62192" y="102597"/>
                  <a:pt x="64833" y="102597"/>
                  <a:pt x="66940" y="101322"/>
                </a:cubicBezTo>
                <a:cubicBezTo>
                  <a:pt x="69048" y="100047"/>
                  <a:pt x="70274" y="97708"/>
                  <a:pt x="70123" y="95250"/>
                </a:cubicBezTo>
                <a:close/>
              </a:path>
            </a:pathLst>
          </a:custGeom>
          <a:solidFill>
            <a:srgbClr val="D77A61"/>
          </a:solidFill>
          <a:ln/>
        </p:spPr>
      </p:sp>
      <p:sp>
        <p:nvSpPr>
          <p:cNvPr id="9" name="Text 7"/>
          <p:cNvSpPr/>
          <p:nvPr/>
        </p:nvSpPr>
        <p:spPr>
          <a:xfrm>
            <a:off x="666750" y="2301875"/>
            <a:ext cx="2976563" cy="158750"/>
          </a:xfrm>
          <a:prstGeom prst="rect">
            <a:avLst/>
          </a:prstGeom>
          <a:noFill/>
          <a:ln/>
        </p:spPr>
        <p:txBody>
          <a:bodyPr wrap="square" lIns="0" tIns="0" rIns="0" bIns="0" rtlCol="0" anchor="ctr"/>
          <a:lstStyle/>
          <a:p>
            <a:pPr>
              <a:lnSpc>
                <a:spcPct val="120000"/>
              </a:lnSpc>
            </a:pPr>
            <a:r>
              <a:rPr lang="en-US" sz="875" b="1" dirty="0">
                <a:solidFill>
                  <a:srgbClr val="2C3033"/>
                </a:solidFill>
                <a:latin typeface="Quattrocento Sans" pitchFamily="34" charset="0"/>
                <a:ea typeface="Quattrocento Sans" pitchFamily="34" charset="-122"/>
                <a:cs typeface="Quattrocento Sans" pitchFamily="34" charset="-120"/>
              </a:rPr>
              <a:t>Market Linkages Threatened:</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Bridges and access roads at risk</a:t>
            </a:r>
            <a:endParaRPr lang="en-US" sz="1600" dirty="0"/>
          </a:p>
        </p:txBody>
      </p:sp>
      <p:sp>
        <p:nvSpPr>
          <p:cNvPr id="10" name="Shape 8"/>
          <p:cNvSpPr/>
          <p:nvPr/>
        </p:nvSpPr>
        <p:spPr>
          <a:xfrm>
            <a:off x="460375" y="2555875"/>
            <a:ext cx="127000" cy="127000"/>
          </a:xfrm>
          <a:custGeom>
            <a:avLst/>
            <a:gdLst/>
            <a:ahLst/>
            <a:cxnLst/>
            <a:rect l="l" t="t" r="r" b="b"/>
            <a:pathLst>
              <a:path w="127000" h="127000">
                <a:moveTo>
                  <a:pt x="68907" y="2133"/>
                </a:moveTo>
                <a:cubicBezTo>
                  <a:pt x="65856" y="-695"/>
                  <a:pt x="61144" y="-695"/>
                  <a:pt x="58117" y="2133"/>
                </a:cubicBezTo>
                <a:lnTo>
                  <a:pt x="2555" y="53727"/>
                </a:lnTo>
                <a:cubicBezTo>
                  <a:pt x="174" y="55959"/>
                  <a:pt x="-620" y="59407"/>
                  <a:pt x="571" y="62433"/>
                </a:cubicBezTo>
                <a:cubicBezTo>
                  <a:pt x="1761" y="65460"/>
                  <a:pt x="4663" y="67469"/>
                  <a:pt x="7938" y="67469"/>
                </a:cubicBezTo>
                <a:lnTo>
                  <a:pt x="11906" y="67469"/>
                </a:lnTo>
                <a:lnTo>
                  <a:pt x="11906" y="111125"/>
                </a:lnTo>
                <a:cubicBezTo>
                  <a:pt x="11906" y="119881"/>
                  <a:pt x="19025" y="127000"/>
                  <a:pt x="27781" y="127000"/>
                </a:cubicBezTo>
                <a:lnTo>
                  <a:pt x="99219" y="127000"/>
                </a:lnTo>
                <a:cubicBezTo>
                  <a:pt x="107975" y="127000"/>
                  <a:pt x="115094" y="119881"/>
                  <a:pt x="115094" y="111125"/>
                </a:cubicBezTo>
                <a:lnTo>
                  <a:pt x="115094" y="67469"/>
                </a:lnTo>
                <a:lnTo>
                  <a:pt x="119063" y="67469"/>
                </a:lnTo>
                <a:cubicBezTo>
                  <a:pt x="122337" y="67469"/>
                  <a:pt x="125264" y="65460"/>
                  <a:pt x="126454" y="62433"/>
                </a:cubicBezTo>
                <a:cubicBezTo>
                  <a:pt x="127645" y="59407"/>
                  <a:pt x="126851" y="55935"/>
                  <a:pt x="124470" y="53727"/>
                </a:cubicBezTo>
                <a:lnTo>
                  <a:pt x="68907" y="2133"/>
                </a:lnTo>
                <a:close/>
                <a:moveTo>
                  <a:pt x="59531" y="79375"/>
                </a:moveTo>
                <a:lnTo>
                  <a:pt x="67469" y="79375"/>
                </a:lnTo>
                <a:cubicBezTo>
                  <a:pt x="74042" y="79375"/>
                  <a:pt x="79375" y="84708"/>
                  <a:pt x="79375" y="91281"/>
                </a:cubicBezTo>
                <a:lnTo>
                  <a:pt x="79375" y="115094"/>
                </a:lnTo>
                <a:lnTo>
                  <a:pt x="47625" y="115094"/>
                </a:lnTo>
                <a:lnTo>
                  <a:pt x="47625" y="91281"/>
                </a:lnTo>
                <a:cubicBezTo>
                  <a:pt x="47625" y="84708"/>
                  <a:pt x="52958" y="79375"/>
                  <a:pt x="59531" y="79375"/>
                </a:cubicBezTo>
                <a:close/>
              </a:path>
            </a:pathLst>
          </a:custGeom>
          <a:solidFill>
            <a:srgbClr val="D77A61"/>
          </a:solidFill>
          <a:ln/>
        </p:spPr>
      </p:sp>
      <p:sp>
        <p:nvSpPr>
          <p:cNvPr id="11" name="Text 9"/>
          <p:cNvSpPr/>
          <p:nvPr/>
        </p:nvSpPr>
        <p:spPr>
          <a:xfrm>
            <a:off x="666750" y="2524125"/>
            <a:ext cx="3159125" cy="158750"/>
          </a:xfrm>
          <a:prstGeom prst="rect">
            <a:avLst/>
          </a:prstGeom>
          <a:noFill/>
          <a:ln/>
        </p:spPr>
        <p:txBody>
          <a:bodyPr wrap="square" lIns="0" tIns="0" rIns="0" bIns="0" rtlCol="0" anchor="ctr"/>
          <a:lstStyle/>
          <a:p>
            <a:pPr>
              <a:lnSpc>
                <a:spcPct val="120000"/>
              </a:lnSpc>
            </a:pPr>
            <a:r>
              <a:rPr lang="en-US" sz="875" b="1" dirty="0">
                <a:solidFill>
                  <a:srgbClr val="2C3033"/>
                </a:solidFill>
                <a:latin typeface="Quattrocento Sans" pitchFamily="34" charset="0"/>
                <a:ea typeface="Quattrocento Sans" pitchFamily="34" charset="-122"/>
                <a:cs typeface="Quattrocento Sans" pitchFamily="34" charset="-120"/>
              </a:rPr>
              <a:t>Residential Destruction:</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Homes compromised by receding banks</a:t>
            </a:r>
            <a:endParaRPr lang="en-US" sz="1600" dirty="0"/>
          </a:p>
        </p:txBody>
      </p:sp>
      <p:sp>
        <p:nvSpPr>
          <p:cNvPr id="12" name="Shape 10"/>
          <p:cNvSpPr/>
          <p:nvPr/>
        </p:nvSpPr>
        <p:spPr>
          <a:xfrm>
            <a:off x="452438" y="2778125"/>
            <a:ext cx="142875" cy="127000"/>
          </a:xfrm>
          <a:custGeom>
            <a:avLst/>
            <a:gdLst/>
            <a:ahLst/>
            <a:cxnLst/>
            <a:rect l="l" t="t" r="r" b="b"/>
            <a:pathLst>
              <a:path w="142875" h="127000">
                <a:moveTo>
                  <a:pt x="39688" y="23812"/>
                </a:moveTo>
                <a:lnTo>
                  <a:pt x="39688" y="47625"/>
                </a:lnTo>
                <a:lnTo>
                  <a:pt x="72777" y="47625"/>
                </a:lnTo>
                <a:lnTo>
                  <a:pt x="58489" y="23812"/>
                </a:lnTo>
                <a:lnTo>
                  <a:pt x="39688" y="23812"/>
                </a:lnTo>
                <a:close/>
                <a:moveTo>
                  <a:pt x="23812" y="55314"/>
                </a:moveTo>
                <a:lnTo>
                  <a:pt x="23812" y="15875"/>
                </a:lnTo>
                <a:cubicBezTo>
                  <a:pt x="23812" y="11485"/>
                  <a:pt x="27360" y="7938"/>
                  <a:pt x="31750" y="7938"/>
                </a:cubicBezTo>
                <a:lnTo>
                  <a:pt x="58489" y="7938"/>
                </a:lnTo>
                <a:cubicBezTo>
                  <a:pt x="64071" y="7938"/>
                  <a:pt x="69230" y="10864"/>
                  <a:pt x="72107" y="15652"/>
                </a:cubicBezTo>
                <a:lnTo>
                  <a:pt x="91306" y="47625"/>
                </a:lnTo>
                <a:lnTo>
                  <a:pt x="107181" y="47625"/>
                </a:lnTo>
                <a:lnTo>
                  <a:pt x="107181" y="29766"/>
                </a:lnTo>
                <a:cubicBezTo>
                  <a:pt x="107181" y="26467"/>
                  <a:pt x="109835" y="23812"/>
                  <a:pt x="113134" y="23812"/>
                </a:cubicBezTo>
                <a:cubicBezTo>
                  <a:pt x="116433" y="23812"/>
                  <a:pt x="119087" y="26467"/>
                  <a:pt x="119087" y="29766"/>
                </a:cubicBezTo>
                <a:lnTo>
                  <a:pt x="119087" y="47625"/>
                </a:lnTo>
                <a:lnTo>
                  <a:pt x="130994" y="47625"/>
                </a:lnTo>
                <a:cubicBezTo>
                  <a:pt x="137567" y="47625"/>
                  <a:pt x="142900" y="52958"/>
                  <a:pt x="142900" y="59531"/>
                </a:cubicBezTo>
                <a:lnTo>
                  <a:pt x="142900" y="69825"/>
                </a:lnTo>
                <a:cubicBezTo>
                  <a:pt x="142900" y="73347"/>
                  <a:pt x="141337" y="76721"/>
                  <a:pt x="138609" y="78978"/>
                </a:cubicBezTo>
                <a:lnTo>
                  <a:pt x="129927" y="86221"/>
                </a:lnTo>
                <a:cubicBezTo>
                  <a:pt x="136500" y="89991"/>
                  <a:pt x="140915" y="97061"/>
                  <a:pt x="140915" y="105172"/>
                </a:cubicBezTo>
                <a:cubicBezTo>
                  <a:pt x="140915" y="117227"/>
                  <a:pt x="131142" y="127000"/>
                  <a:pt x="119087" y="127000"/>
                </a:cubicBezTo>
                <a:cubicBezTo>
                  <a:pt x="107032" y="127000"/>
                  <a:pt x="97259" y="117227"/>
                  <a:pt x="97259" y="105172"/>
                </a:cubicBezTo>
                <a:cubicBezTo>
                  <a:pt x="97259" y="101600"/>
                  <a:pt x="98127" y="98227"/>
                  <a:pt x="99640" y="95250"/>
                </a:cubicBezTo>
                <a:lnTo>
                  <a:pt x="74538" y="95250"/>
                </a:lnTo>
                <a:cubicBezTo>
                  <a:pt x="73794" y="98574"/>
                  <a:pt x="72579" y="101699"/>
                  <a:pt x="70966" y="104601"/>
                </a:cubicBezTo>
                <a:cubicBezTo>
                  <a:pt x="72876" y="106933"/>
                  <a:pt x="72752" y="110406"/>
                  <a:pt x="70569" y="112588"/>
                </a:cubicBezTo>
                <a:lnTo>
                  <a:pt x="64963" y="118194"/>
                </a:lnTo>
                <a:cubicBezTo>
                  <a:pt x="62781" y="120377"/>
                  <a:pt x="59333" y="120501"/>
                  <a:pt x="56976" y="118591"/>
                </a:cubicBezTo>
                <a:cubicBezTo>
                  <a:pt x="54670" y="119881"/>
                  <a:pt x="52189" y="120898"/>
                  <a:pt x="49585" y="121642"/>
                </a:cubicBezTo>
                <a:cubicBezTo>
                  <a:pt x="49287" y="124644"/>
                  <a:pt x="46757" y="127000"/>
                  <a:pt x="43656" y="127000"/>
                </a:cubicBezTo>
                <a:lnTo>
                  <a:pt x="35719" y="127000"/>
                </a:lnTo>
                <a:cubicBezTo>
                  <a:pt x="32643" y="127000"/>
                  <a:pt x="30088" y="124644"/>
                  <a:pt x="29790" y="121642"/>
                </a:cubicBezTo>
                <a:cubicBezTo>
                  <a:pt x="27186" y="120898"/>
                  <a:pt x="24730" y="119856"/>
                  <a:pt x="22399" y="118591"/>
                </a:cubicBezTo>
                <a:cubicBezTo>
                  <a:pt x="20067" y="120501"/>
                  <a:pt x="16594" y="120377"/>
                  <a:pt x="14412" y="118194"/>
                </a:cubicBezTo>
                <a:lnTo>
                  <a:pt x="8806" y="112564"/>
                </a:lnTo>
                <a:cubicBezTo>
                  <a:pt x="6623" y="110381"/>
                  <a:pt x="6499" y="106933"/>
                  <a:pt x="8409" y="104577"/>
                </a:cubicBezTo>
                <a:cubicBezTo>
                  <a:pt x="7119" y="102270"/>
                  <a:pt x="6102" y="99789"/>
                  <a:pt x="5358" y="97185"/>
                </a:cubicBezTo>
                <a:cubicBezTo>
                  <a:pt x="2356" y="96887"/>
                  <a:pt x="0" y="94357"/>
                  <a:pt x="0" y="91256"/>
                </a:cubicBezTo>
                <a:lnTo>
                  <a:pt x="0" y="83319"/>
                </a:lnTo>
                <a:cubicBezTo>
                  <a:pt x="0" y="80243"/>
                  <a:pt x="2356" y="77688"/>
                  <a:pt x="5358" y="77391"/>
                </a:cubicBezTo>
                <a:cubicBezTo>
                  <a:pt x="6102" y="74786"/>
                  <a:pt x="7144" y="72330"/>
                  <a:pt x="8409" y="69999"/>
                </a:cubicBezTo>
                <a:cubicBezTo>
                  <a:pt x="6499" y="67667"/>
                  <a:pt x="6623" y="64195"/>
                  <a:pt x="8806" y="62012"/>
                </a:cubicBezTo>
                <a:lnTo>
                  <a:pt x="14412" y="56406"/>
                </a:lnTo>
                <a:cubicBezTo>
                  <a:pt x="16594" y="54223"/>
                  <a:pt x="20042" y="54099"/>
                  <a:pt x="22399" y="56009"/>
                </a:cubicBezTo>
                <a:cubicBezTo>
                  <a:pt x="22870" y="55761"/>
                  <a:pt x="23316" y="55513"/>
                  <a:pt x="23813" y="55265"/>
                </a:cubicBezTo>
                <a:close/>
                <a:moveTo>
                  <a:pt x="39688" y="71438"/>
                </a:moveTo>
                <a:cubicBezTo>
                  <a:pt x="30926" y="71438"/>
                  <a:pt x="23812" y="78551"/>
                  <a:pt x="23812" y="87313"/>
                </a:cubicBezTo>
                <a:cubicBezTo>
                  <a:pt x="23812" y="96074"/>
                  <a:pt x="30926" y="103188"/>
                  <a:pt x="39688" y="103188"/>
                </a:cubicBezTo>
                <a:cubicBezTo>
                  <a:pt x="48449" y="103188"/>
                  <a:pt x="55563" y="96074"/>
                  <a:pt x="55563" y="87313"/>
                </a:cubicBezTo>
                <a:cubicBezTo>
                  <a:pt x="55563" y="78551"/>
                  <a:pt x="48449" y="71438"/>
                  <a:pt x="39688" y="71438"/>
                </a:cubicBezTo>
                <a:close/>
                <a:moveTo>
                  <a:pt x="109141" y="105172"/>
                </a:moveTo>
                <a:cubicBezTo>
                  <a:pt x="109141" y="110648"/>
                  <a:pt x="113586" y="115094"/>
                  <a:pt x="119063" y="115094"/>
                </a:cubicBezTo>
                <a:cubicBezTo>
                  <a:pt x="124539" y="115094"/>
                  <a:pt x="128984" y="110648"/>
                  <a:pt x="128984" y="105172"/>
                </a:cubicBezTo>
                <a:cubicBezTo>
                  <a:pt x="128984" y="99696"/>
                  <a:pt x="124539" y="95250"/>
                  <a:pt x="119063" y="95250"/>
                </a:cubicBezTo>
                <a:cubicBezTo>
                  <a:pt x="113586" y="95250"/>
                  <a:pt x="109141" y="99696"/>
                  <a:pt x="109141" y="105172"/>
                </a:cubicBezTo>
                <a:close/>
              </a:path>
            </a:pathLst>
          </a:custGeom>
          <a:solidFill>
            <a:srgbClr val="D77A61"/>
          </a:solidFill>
          <a:ln/>
        </p:spPr>
      </p:sp>
      <p:sp>
        <p:nvSpPr>
          <p:cNvPr id="13" name="Text 11"/>
          <p:cNvSpPr/>
          <p:nvPr/>
        </p:nvSpPr>
        <p:spPr>
          <a:xfrm>
            <a:off x="666750" y="2746375"/>
            <a:ext cx="3325813" cy="158750"/>
          </a:xfrm>
          <a:prstGeom prst="rect">
            <a:avLst/>
          </a:prstGeom>
          <a:noFill/>
          <a:ln/>
        </p:spPr>
        <p:txBody>
          <a:bodyPr wrap="square" lIns="0" tIns="0" rIns="0" bIns="0" rtlCol="0" anchor="ctr"/>
          <a:lstStyle/>
          <a:p>
            <a:pPr>
              <a:lnSpc>
                <a:spcPct val="120000"/>
              </a:lnSpc>
            </a:pPr>
            <a:r>
              <a:rPr lang="en-US" sz="875" b="1" dirty="0">
                <a:solidFill>
                  <a:srgbClr val="2C3033"/>
                </a:solidFill>
                <a:latin typeface="Quattrocento Sans" pitchFamily="34" charset="0"/>
                <a:ea typeface="Quattrocento Sans" pitchFamily="34" charset="-122"/>
                <a:cs typeface="Quattrocento Sans" pitchFamily="34" charset="-120"/>
              </a:rPr>
              <a:t>Farmland Loss:</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Small-scale farmers losing irrigation-dependent land</a:t>
            </a:r>
            <a:endParaRPr lang="en-US" sz="1600" dirty="0"/>
          </a:p>
        </p:txBody>
      </p:sp>
      <p:sp>
        <p:nvSpPr>
          <p:cNvPr id="14" name="Shape 12"/>
          <p:cNvSpPr/>
          <p:nvPr/>
        </p:nvSpPr>
        <p:spPr>
          <a:xfrm>
            <a:off x="460375" y="3000375"/>
            <a:ext cx="127000" cy="127000"/>
          </a:xfrm>
          <a:custGeom>
            <a:avLst/>
            <a:gdLst/>
            <a:ahLst/>
            <a:cxnLst/>
            <a:rect l="l" t="t" r="r" b="b"/>
            <a:pathLst>
              <a:path w="127000" h="127000">
                <a:moveTo>
                  <a:pt x="91083" y="102319"/>
                </a:moveTo>
                <a:cubicBezTo>
                  <a:pt x="83319" y="107876"/>
                  <a:pt x="73794" y="111125"/>
                  <a:pt x="63500" y="111125"/>
                </a:cubicBezTo>
                <a:cubicBezTo>
                  <a:pt x="53206" y="111125"/>
                  <a:pt x="43681" y="107876"/>
                  <a:pt x="35917" y="102319"/>
                </a:cubicBezTo>
                <a:lnTo>
                  <a:pt x="50304" y="87933"/>
                </a:lnTo>
                <a:cubicBezTo>
                  <a:pt x="54223" y="90066"/>
                  <a:pt x="58738" y="91281"/>
                  <a:pt x="63525" y="91281"/>
                </a:cubicBezTo>
                <a:cubicBezTo>
                  <a:pt x="68312" y="91281"/>
                  <a:pt x="72802" y="90066"/>
                  <a:pt x="76746" y="87933"/>
                </a:cubicBezTo>
                <a:lnTo>
                  <a:pt x="91132" y="102319"/>
                </a:lnTo>
                <a:close/>
                <a:moveTo>
                  <a:pt x="113581" y="102518"/>
                </a:moveTo>
                <a:cubicBezTo>
                  <a:pt x="121965" y="91753"/>
                  <a:pt x="126975" y="78209"/>
                  <a:pt x="126975" y="63500"/>
                </a:cubicBezTo>
                <a:cubicBezTo>
                  <a:pt x="126975" y="48791"/>
                  <a:pt x="121989" y="35247"/>
                  <a:pt x="113605" y="24482"/>
                </a:cubicBezTo>
                <a:cubicBezTo>
                  <a:pt x="115838" y="21382"/>
                  <a:pt x="115565" y="17016"/>
                  <a:pt x="112762" y="14238"/>
                </a:cubicBezTo>
                <a:cubicBezTo>
                  <a:pt x="109959" y="11460"/>
                  <a:pt x="105618" y="11162"/>
                  <a:pt x="102518" y="13395"/>
                </a:cubicBezTo>
                <a:cubicBezTo>
                  <a:pt x="91753" y="5011"/>
                  <a:pt x="78209" y="0"/>
                  <a:pt x="63500" y="0"/>
                </a:cubicBezTo>
                <a:cubicBezTo>
                  <a:pt x="48791" y="0"/>
                  <a:pt x="35247" y="5011"/>
                  <a:pt x="24482" y="13395"/>
                </a:cubicBezTo>
                <a:cubicBezTo>
                  <a:pt x="21382" y="11162"/>
                  <a:pt x="17016" y="11435"/>
                  <a:pt x="14238" y="14238"/>
                </a:cubicBezTo>
                <a:cubicBezTo>
                  <a:pt x="11460" y="17041"/>
                  <a:pt x="11162" y="21382"/>
                  <a:pt x="13395" y="24482"/>
                </a:cubicBezTo>
                <a:cubicBezTo>
                  <a:pt x="5011" y="35247"/>
                  <a:pt x="0" y="48791"/>
                  <a:pt x="0" y="63500"/>
                </a:cubicBezTo>
                <a:cubicBezTo>
                  <a:pt x="0" y="78209"/>
                  <a:pt x="5011" y="91753"/>
                  <a:pt x="13395" y="102518"/>
                </a:cubicBezTo>
                <a:cubicBezTo>
                  <a:pt x="11162" y="105618"/>
                  <a:pt x="11435" y="109984"/>
                  <a:pt x="14238" y="112762"/>
                </a:cubicBezTo>
                <a:cubicBezTo>
                  <a:pt x="17041" y="115540"/>
                  <a:pt x="21382" y="115838"/>
                  <a:pt x="24482" y="113605"/>
                </a:cubicBezTo>
                <a:cubicBezTo>
                  <a:pt x="35247" y="121989"/>
                  <a:pt x="48791" y="127000"/>
                  <a:pt x="63500" y="127000"/>
                </a:cubicBezTo>
                <a:cubicBezTo>
                  <a:pt x="78209" y="127000"/>
                  <a:pt x="91753" y="121989"/>
                  <a:pt x="102518" y="113605"/>
                </a:cubicBezTo>
                <a:cubicBezTo>
                  <a:pt x="105618" y="115838"/>
                  <a:pt x="109984" y="115565"/>
                  <a:pt x="112762" y="112762"/>
                </a:cubicBezTo>
                <a:cubicBezTo>
                  <a:pt x="115540" y="109959"/>
                  <a:pt x="115838" y="105618"/>
                  <a:pt x="113605" y="102518"/>
                </a:cubicBezTo>
                <a:close/>
                <a:moveTo>
                  <a:pt x="102295" y="91083"/>
                </a:moveTo>
                <a:lnTo>
                  <a:pt x="87908" y="76696"/>
                </a:lnTo>
                <a:cubicBezTo>
                  <a:pt x="90041" y="72777"/>
                  <a:pt x="91256" y="68263"/>
                  <a:pt x="91256" y="63475"/>
                </a:cubicBezTo>
                <a:cubicBezTo>
                  <a:pt x="91256" y="58688"/>
                  <a:pt x="90041" y="54198"/>
                  <a:pt x="87908" y="50254"/>
                </a:cubicBezTo>
                <a:lnTo>
                  <a:pt x="102295" y="35868"/>
                </a:lnTo>
                <a:cubicBezTo>
                  <a:pt x="107876" y="43681"/>
                  <a:pt x="111125" y="53206"/>
                  <a:pt x="111125" y="63500"/>
                </a:cubicBezTo>
                <a:cubicBezTo>
                  <a:pt x="111125" y="73794"/>
                  <a:pt x="107876" y="83319"/>
                  <a:pt x="102319" y="91083"/>
                </a:cubicBezTo>
                <a:close/>
                <a:moveTo>
                  <a:pt x="91083" y="24681"/>
                </a:moveTo>
                <a:lnTo>
                  <a:pt x="76696" y="39067"/>
                </a:lnTo>
                <a:cubicBezTo>
                  <a:pt x="72777" y="36934"/>
                  <a:pt x="68263" y="35719"/>
                  <a:pt x="63475" y="35719"/>
                </a:cubicBezTo>
                <a:cubicBezTo>
                  <a:pt x="58688" y="35719"/>
                  <a:pt x="54198" y="36934"/>
                  <a:pt x="50254" y="39067"/>
                </a:cubicBezTo>
                <a:lnTo>
                  <a:pt x="35868" y="24681"/>
                </a:lnTo>
                <a:cubicBezTo>
                  <a:pt x="43681" y="19124"/>
                  <a:pt x="53206" y="15875"/>
                  <a:pt x="63500" y="15875"/>
                </a:cubicBezTo>
                <a:cubicBezTo>
                  <a:pt x="73794" y="15875"/>
                  <a:pt x="83319" y="19124"/>
                  <a:pt x="91083" y="24681"/>
                </a:cubicBezTo>
                <a:close/>
                <a:moveTo>
                  <a:pt x="39067" y="76721"/>
                </a:moveTo>
                <a:lnTo>
                  <a:pt x="24681" y="91108"/>
                </a:lnTo>
                <a:cubicBezTo>
                  <a:pt x="19124" y="83319"/>
                  <a:pt x="15875" y="73794"/>
                  <a:pt x="15875" y="63500"/>
                </a:cubicBezTo>
                <a:cubicBezTo>
                  <a:pt x="15875" y="53206"/>
                  <a:pt x="19124" y="43681"/>
                  <a:pt x="24681" y="35917"/>
                </a:cubicBezTo>
                <a:lnTo>
                  <a:pt x="39067" y="50304"/>
                </a:lnTo>
                <a:cubicBezTo>
                  <a:pt x="36934" y="54223"/>
                  <a:pt x="35719" y="58738"/>
                  <a:pt x="35719" y="63525"/>
                </a:cubicBezTo>
                <a:cubicBezTo>
                  <a:pt x="35719" y="68312"/>
                  <a:pt x="36934" y="72802"/>
                  <a:pt x="39067" y="76746"/>
                </a:cubicBezTo>
                <a:close/>
                <a:moveTo>
                  <a:pt x="51594" y="63500"/>
                </a:moveTo>
                <a:cubicBezTo>
                  <a:pt x="51594" y="56929"/>
                  <a:pt x="56929" y="51594"/>
                  <a:pt x="63500" y="51594"/>
                </a:cubicBezTo>
                <a:cubicBezTo>
                  <a:pt x="70071" y="51594"/>
                  <a:pt x="75406" y="56929"/>
                  <a:pt x="75406" y="63500"/>
                </a:cubicBezTo>
                <a:cubicBezTo>
                  <a:pt x="75406" y="70071"/>
                  <a:pt x="70071" y="75406"/>
                  <a:pt x="63500" y="75406"/>
                </a:cubicBezTo>
                <a:cubicBezTo>
                  <a:pt x="56929" y="75406"/>
                  <a:pt x="51594" y="70071"/>
                  <a:pt x="51594" y="63500"/>
                </a:cubicBezTo>
                <a:close/>
              </a:path>
            </a:pathLst>
          </a:custGeom>
          <a:solidFill>
            <a:srgbClr val="D77A61"/>
          </a:solidFill>
          <a:ln/>
        </p:spPr>
      </p:sp>
      <p:sp>
        <p:nvSpPr>
          <p:cNvPr id="15" name="Text 13"/>
          <p:cNvSpPr/>
          <p:nvPr/>
        </p:nvSpPr>
        <p:spPr>
          <a:xfrm>
            <a:off x="666750" y="2968625"/>
            <a:ext cx="2722563" cy="158750"/>
          </a:xfrm>
          <a:prstGeom prst="rect">
            <a:avLst/>
          </a:prstGeom>
          <a:noFill/>
          <a:ln/>
        </p:spPr>
        <p:txBody>
          <a:bodyPr wrap="square" lIns="0" tIns="0" rIns="0" bIns="0" rtlCol="0" anchor="ctr"/>
          <a:lstStyle/>
          <a:p>
            <a:pPr>
              <a:lnSpc>
                <a:spcPct val="120000"/>
              </a:lnSpc>
            </a:pPr>
            <a:r>
              <a:rPr lang="en-US" sz="875" b="1" dirty="0">
                <a:solidFill>
                  <a:srgbClr val="2C3033"/>
                </a:solidFill>
                <a:latin typeface="Quattrocento Sans" pitchFamily="34" charset="0"/>
                <a:ea typeface="Quattrocento Sans" pitchFamily="34" charset="-122"/>
                <a:cs typeface="Quattrocento Sans" pitchFamily="34" charset="-120"/>
              </a:rPr>
              <a:t>Drowning Risks:</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Fast-moving torrent during heavy rains</a:t>
            </a:r>
            <a:endParaRPr lang="en-US" sz="1600" dirty="0"/>
          </a:p>
        </p:txBody>
      </p:sp>
      <p:sp>
        <p:nvSpPr>
          <p:cNvPr id="16" name="Shape 14"/>
          <p:cNvSpPr/>
          <p:nvPr/>
        </p:nvSpPr>
        <p:spPr>
          <a:xfrm>
            <a:off x="317500" y="3349625"/>
            <a:ext cx="5715000" cy="1936750"/>
          </a:xfrm>
          <a:prstGeom prst="roundRect">
            <a:avLst>
              <a:gd name="adj" fmla="val 3279"/>
            </a:avLst>
          </a:prstGeom>
          <a:solidFill>
            <a:srgbClr val="2A4B43"/>
          </a:solidFill>
          <a:ln/>
        </p:spPr>
      </p:sp>
      <p:sp>
        <p:nvSpPr>
          <p:cNvPr id="17" name="Text 15"/>
          <p:cNvSpPr/>
          <p:nvPr/>
        </p:nvSpPr>
        <p:spPr>
          <a:xfrm>
            <a:off x="444500" y="3476625"/>
            <a:ext cx="5532438" cy="222250"/>
          </a:xfrm>
          <a:prstGeom prst="rect">
            <a:avLst/>
          </a:prstGeom>
          <a:noFill/>
          <a:ln/>
        </p:spPr>
        <p:txBody>
          <a:bodyPr wrap="square" lIns="0" tIns="0" rIns="0" bIns="0" rtlCol="0" anchor="ctr"/>
          <a:lstStyle/>
          <a:p>
            <a:pPr>
              <a:lnSpc>
                <a:spcPct val="130000"/>
              </a:lnSpc>
            </a:pPr>
            <a:r>
              <a:rPr lang="en-US" sz="1125" b="1" dirty="0">
                <a:solidFill>
                  <a:srgbClr val="F7F5F2"/>
                </a:solidFill>
                <a:latin typeface="Liter" pitchFamily="34" charset="0"/>
                <a:ea typeface="Liter" pitchFamily="34" charset="-122"/>
                <a:cs typeface="Liter" pitchFamily="34" charset="-120"/>
              </a:rPr>
              <a:t>Case Studies: Human Cost</a:t>
            </a:r>
            <a:endParaRPr lang="en-US" sz="1600" dirty="0"/>
          </a:p>
        </p:txBody>
      </p:sp>
      <p:sp>
        <p:nvSpPr>
          <p:cNvPr id="18" name="Shape 16"/>
          <p:cNvSpPr/>
          <p:nvPr/>
        </p:nvSpPr>
        <p:spPr>
          <a:xfrm>
            <a:off x="444500" y="3794125"/>
            <a:ext cx="5461000" cy="635000"/>
          </a:xfrm>
          <a:prstGeom prst="roundRect">
            <a:avLst>
              <a:gd name="adj" fmla="val 5000"/>
            </a:avLst>
          </a:prstGeom>
          <a:solidFill>
            <a:srgbClr val="F7F5F2">
              <a:alpha val="10196"/>
            </a:srgbClr>
          </a:solidFill>
          <a:ln/>
        </p:spPr>
      </p:sp>
      <p:sp>
        <p:nvSpPr>
          <p:cNvPr id="19" name="Text 17"/>
          <p:cNvSpPr/>
          <p:nvPr/>
        </p:nvSpPr>
        <p:spPr>
          <a:xfrm>
            <a:off x="539750" y="3889375"/>
            <a:ext cx="5326063" cy="158750"/>
          </a:xfrm>
          <a:prstGeom prst="rect">
            <a:avLst/>
          </a:prstGeom>
          <a:noFill/>
          <a:ln/>
        </p:spPr>
        <p:txBody>
          <a:bodyPr wrap="square" lIns="0" tIns="0" rIns="0" bIns="0" rtlCol="0" anchor="ctr"/>
          <a:lstStyle/>
          <a:p>
            <a:pPr>
              <a:lnSpc>
                <a:spcPct val="120000"/>
              </a:lnSpc>
            </a:pPr>
            <a:r>
              <a:rPr lang="en-US" sz="875" b="1" dirty="0">
                <a:solidFill>
                  <a:srgbClr val="D77A61"/>
                </a:solidFill>
                <a:latin typeface="Quattrocento Sans" pitchFamily="34" charset="0"/>
                <a:ea typeface="Quattrocento Sans" pitchFamily="34" charset="-122"/>
                <a:cs typeface="Quattrocento Sans" pitchFamily="34" charset="-120"/>
              </a:rPr>
              <a:t>Muhammadu Babandudu (70)</a:t>
            </a:r>
            <a:endParaRPr lang="en-US" sz="1600" dirty="0"/>
          </a:p>
        </p:txBody>
      </p:sp>
      <p:sp>
        <p:nvSpPr>
          <p:cNvPr id="20" name="Text 18"/>
          <p:cNvSpPr/>
          <p:nvPr/>
        </p:nvSpPr>
        <p:spPr>
          <a:xfrm>
            <a:off x="539750" y="4079875"/>
            <a:ext cx="5318125" cy="254000"/>
          </a:xfrm>
          <a:prstGeom prst="rect">
            <a:avLst/>
          </a:prstGeom>
          <a:noFill/>
          <a:ln/>
        </p:spPr>
        <p:txBody>
          <a:bodyPr wrap="square" lIns="0" tIns="0" rIns="0" bIns="0" rtlCol="0" anchor="ctr"/>
          <a:lstStyle/>
          <a:p>
            <a:pPr>
              <a:lnSpc>
                <a:spcPct val="110000"/>
              </a:lnSpc>
            </a:pPr>
            <a:r>
              <a:rPr lang="en-US" sz="750" dirty="0">
                <a:solidFill>
                  <a:srgbClr val="F7F5F2"/>
                </a:solidFill>
                <a:latin typeface="Quattrocento Sans" pitchFamily="34" charset="0"/>
                <a:ea typeface="Quattrocento Sans" pitchFamily="34" charset="-122"/>
                <a:cs typeface="Quattrocento Sans" pitchFamily="34" charset="-120"/>
              </a:rPr>
              <a:t>Lived with wife and 10 children for 40+ years in Unguwar Jauro Musa. Compelled to relocate in 2020 after house destroyed by downpour. Of original 8 rooms, only 6 remain, in imminent danger.</a:t>
            </a:r>
            <a:endParaRPr lang="en-US" sz="1600" dirty="0"/>
          </a:p>
        </p:txBody>
      </p:sp>
      <p:sp>
        <p:nvSpPr>
          <p:cNvPr id="21" name="Shape 19"/>
          <p:cNvSpPr/>
          <p:nvPr/>
        </p:nvSpPr>
        <p:spPr>
          <a:xfrm>
            <a:off x="444500" y="4524181"/>
            <a:ext cx="5461000" cy="635000"/>
          </a:xfrm>
          <a:prstGeom prst="roundRect">
            <a:avLst>
              <a:gd name="adj" fmla="val 5000"/>
            </a:avLst>
          </a:prstGeom>
          <a:solidFill>
            <a:srgbClr val="F7F5F2">
              <a:alpha val="10196"/>
            </a:srgbClr>
          </a:solidFill>
          <a:ln/>
        </p:spPr>
      </p:sp>
      <p:sp>
        <p:nvSpPr>
          <p:cNvPr id="22" name="Text 20"/>
          <p:cNvSpPr/>
          <p:nvPr/>
        </p:nvSpPr>
        <p:spPr>
          <a:xfrm>
            <a:off x="539750" y="4619431"/>
            <a:ext cx="5326063" cy="158750"/>
          </a:xfrm>
          <a:prstGeom prst="rect">
            <a:avLst/>
          </a:prstGeom>
          <a:noFill/>
          <a:ln/>
        </p:spPr>
        <p:txBody>
          <a:bodyPr wrap="square" lIns="0" tIns="0" rIns="0" bIns="0" rtlCol="0" anchor="ctr"/>
          <a:lstStyle/>
          <a:p>
            <a:pPr>
              <a:lnSpc>
                <a:spcPct val="120000"/>
              </a:lnSpc>
            </a:pPr>
            <a:r>
              <a:rPr lang="en-US" sz="875" b="1" dirty="0">
                <a:solidFill>
                  <a:srgbClr val="D77A61"/>
                </a:solidFill>
                <a:latin typeface="Quattrocento Sans" pitchFamily="34" charset="0"/>
                <a:ea typeface="Quattrocento Sans" pitchFamily="34" charset="-122"/>
                <a:cs typeface="Quattrocento Sans" pitchFamily="34" charset="-120"/>
              </a:rPr>
              <a:t>Malam Musa Kawuwa</a:t>
            </a:r>
            <a:endParaRPr lang="en-US" sz="1600" dirty="0"/>
          </a:p>
        </p:txBody>
      </p:sp>
      <p:sp>
        <p:nvSpPr>
          <p:cNvPr id="23" name="Text 21"/>
          <p:cNvSpPr/>
          <p:nvPr/>
        </p:nvSpPr>
        <p:spPr>
          <a:xfrm>
            <a:off x="539750" y="4809931"/>
            <a:ext cx="5318125" cy="254000"/>
          </a:xfrm>
          <a:prstGeom prst="rect">
            <a:avLst/>
          </a:prstGeom>
          <a:noFill/>
          <a:ln/>
        </p:spPr>
        <p:txBody>
          <a:bodyPr wrap="square" lIns="0" tIns="0" rIns="0" bIns="0" rtlCol="0" anchor="ctr"/>
          <a:lstStyle/>
          <a:p>
            <a:pPr>
              <a:lnSpc>
                <a:spcPct val="110000"/>
              </a:lnSpc>
            </a:pPr>
            <a:r>
              <a:rPr lang="en-US" sz="750" dirty="0">
                <a:solidFill>
                  <a:srgbClr val="F7F5F2"/>
                </a:solidFill>
                <a:latin typeface="Quattrocento Sans" pitchFamily="34" charset="0"/>
                <a:ea typeface="Quattrocento Sans" pitchFamily="34" charset="-122"/>
                <a:cs typeface="Quattrocento Sans" pitchFamily="34" charset="-120"/>
              </a:rPr>
              <a:t>Tailor and farmer. Lost entire four-bedroom house and </a:t>
            </a:r>
            <a:pPr>
              <a:lnSpc>
                <a:spcPct val="110000"/>
              </a:lnSpc>
            </a:pPr>
            <a:r>
              <a:rPr lang="en-US" sz="750" b="1" dirty="0">
                <a:solidFill>
                  <a:srgbClr val="F7F5F2"/>
                </a:solidFill>
                <a:latin typeface="Quattrocento Sans" pitchFamily="34" charset="0"/>
                <a:ea typeface="Quattrocento Sans" pitchFamily="34" charset="-122"/>
                <a:cs typeface="Quattrocento Sans" pitchFamily="34" charset="-120"/>
              </a:rPr>
              <a:t>10-hectare farm</a:t>
            </a:r>
            <a:pPr>
              <a:lnSpc>
                <a:spcPct val="110000"/>
              </a:lnSpc>
            </a:pPr>
            <a:r>
              <a:rPr lang="en-US" sz="750" dirty="0">
                <a:solidFill>
                  <a:srgbClr val="F7F5F2"/>
                </a:solidFill>
                <a:latin typeface="Quattrocento Sans" pitchFamily="34" charset="0"/>
                <a:ea typeface="Quattrocento Sans" pitchFamily="34" charset="-122"/>
                <a:cs typeface="Quattrocento Sans" pitchFamily="34" charset="-120"/>
              </a:rPr>
              <a:t> in 2014. Rebuilt only to find new structure threatened again.</a:t>
            </a:r>
            <a:endParaRPr lang="en-US" sz="1600" dirty="0"/>
          </a:p>
        </p:txBody>
      </p:sp>
      <p:sp>
        <p:nvSpPr>
          <p:cNvPr id="24" name="Shape 22"/>
          <p:cNvSpPr/>
          <p:nvPr/>
        </p:nvSpPr>
        <p:spPr>
          <a:xfrm>
            <a:off x="6159500" y="1143000"/>
            <a:ext cx="5715000" cy="2889250"/>
          </a:xfrm>
          <a:prstGeom prst="roundRect">
            <a:avLst>
              <a:gd name="adj" fmla="val 2198"/>
            </a:avLst>
          </a:prstGeom>
          <a:solidFill>
            <a:srgbClr val="FFFFFF"/>
          </a:solidFill>
          <a:ln/>
          <a:effectLst>
            <a:outerShdw sx="100000" sy="100000" kx="0" ky="0" algn="bl" rotWithShape="0" blurRad="23813" dist="7938" dir="5400000">
              <a:srgbClr val="000000">
                <a:alpha val="10196"/>
              </a:srgbClr>
            </a:outerShdw>
          </a:effectLst>
        </p:spPr>
      </p:sp>
      <p:sp>
        <p:nvSpPr>
          <p:cNvPr id="25" name="Text 23"/>
          <p:cNvSpPr/>
          <p:nvPr/>
        </p:nvSpPr>
        <p:spPr>
          <a:xfrm>
            <a:off x="6286500" y="1270000"/>
            <a:ext cx="5532438"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Health Crisis in Unguwar Jauro Musa</a:t>
            </a:r>
            <a:endParaRPr lang="en-US" sz="1600" dirty="0"/>
          </a:p>
        </p:txBody>
      </p:sp>
      <p:sp>
        <p:nvSpPr>
          <p:cNvPr id="26" name="Shape 24"/>
          <p:cNvSpPr/>
          <p:nvPr/>
        </p:nvSpPr>
        <p:spPr>
          <a:xfrm>
            <a:off x="6286500" y="1587500"/>
            <a:ext cx="5461000" cy="412750"/>
          </a:xfrm>
          <a:prstGeom prst="roundRect">
            <a:avLst>
              <a:gd name="adj" fmla="val 7692"/>
            </a:avLst>
          </a:prstGeom>
          <a:solidFill>
            <a:srgbClr val="F7F5F2"/>
          </a:solidFill>
          <a:ln/>
        </p:spPr>
      </p:sp>
      <p:sp>
        <p:nvSpPr>
          <p:cNvPr id="27" name="Text 25"/>
          <p:cNvSpPr/>
          <p:nvPr/>
        </p:nvSpPr>
        <p:spPr>
          <a:xfrm>
            <a:off x="6350000" y="1651000"/>
            <a:ext cx="5389563"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Waterborne Diseases</a:t>
            </a:r>
            <a:endParaRPr lang="en-US" sz="1600" dirty="0"/>
          </a:p>
        </p:txBody>
      </p:sp>
      <p:sp>
        <p:nvSpPr>
          <p:cNvPr id="28" name="Text 26"/>
          <p:cNvSpPr/>
          <p:nvPr/>
        </p:nvSpPr>
        <p:spPr>
          <a:xfrm>
            <a:off x="6350000" y="1809750"/>
            <a:ext cx="5381625" cy="127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Floodwater passes through homes, contaminating wells with sewage and silt. Increased cholera, typhoid, diarrhoea.</a:t>
            </a:r>
            <a:endParaRPr lang="en-US" sz="1600" dirty="0"/>
          </a:p>
        </p:txBody>
      </p:sp>
      <p:sp>
        <p:nvSpPr>
          <p:cNvPr id="29" name="Shape 27"/>
          <p:cNvSpPr/>
          <p:nvPr/>
        </p:nvSpPr>
        <p:spPr>
          <a:xfrm>
            <a:off x="6286500" y="2063649"/>
            <a:ext cx="5461000" cy="412750"/>
          </a:xfrm>
          <a:prstGeom prst="roundRect">
            <a:avLst>
              <a:gd name="adj" fmla="val 7692"/>
            </a:avLst>
          </a:prstGeom>
          <a:solidFill>
            <a:srgbClr val="F7F5F2"/>
          </a:solidFill>
          <a:ln/>
        </p:spPr>
      </p:sp>
      <p:sp>
        <p:nvSpPr>
          <p:cNvPr id="30" name="Text 28"/>
          <p:cNvSpPr/>
          <p:nvPr/>
        </p:nvSpPr>
        <p:spPr>
          <a:xfrm>
            <a:off x="6350000" y="2127149"/>
            <a:ext cx="5389563"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Malnutrition</a:t>
            </a:r>
            <a:endParaRPr lang="en-US" sz="1600" dirty="0"/>
          </a:p>
        </p:txBody>
      </p:sp>
      <p:sp>
        <p:nvSpPr>
          <p:cNvPr id="31" name="Text 29"/>
          <p:cNvSpPr/>
          <p:nvPr/>
        </p:nvSpPr>
        <p:spPr>
          <a:xfrm>
            <a:off x="6350000" y="2285899"/>
            <a:ext cx="5381625" cy="127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Loss of 10-hectare farms collapses household food production. Reduced income limits nutritious food purchases.</a:t>
            </a:r>
            <a:endParaRPr lang="en-US" sz="1600" dirty="0"/>
          </a:p>
        </p:txBody>
      </p:sp>
      <p:sp>
        <p:nvSpPr>
          <p:cNvPr id="32" name="Shape 30"/>
          <p:cNvSpPr/>
          <p:nvPr/>
        </p:nvSpPr>
        <p:spPr>
          <a:xfrm>
            <a:off x="6286500" y="2539806"/>
            <a:ext cx="5461000" cy="412750"/>
          </a:xfrm>
          <a:prstGeom prst="roundRect">
            <a:avLst>
              <a:gd name="adj" fmla="val 7692"/>
            </a:avLst>
          </a:prstGeom>
          <a:solidFill>
            <a:srgbClr val="F7F5F2"/>
          </a:solidFill>
          <a:ln/>
        </p:spPr>
      </p:sp>
      <p:sp>
        <p:nvSpPr>
          <p:cNvPr id="33" name="Text 31"/>
          <p:cNvSpPr/>
          <p:nvPr/>
        </p:nvSpPr>
        <p:spPr>
          <a:xfrm>
            <a:off x="6350000" y="2603306"/>
            <a:ext cx="5389563"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Mental Health Distress</a:t>
            </a:r>
            <a:endParaRPr lang="en-US" sz="1600" dirty="0"/>
          </a:p>
        </p:txBody>
      </p:sp>
      <p:sp>
        <p:nvSpPr>
          <p:cNvPr id="34" name="Text 32"/>
          <p:cNvSpPr/>
          <p:nvPr/>
        </p:nvSpPr>
        <p:spPr>
          <a:xfrm>
            <a:off x="6350000" y="2762056"/>
            <a:ext cx="5381625" cy="127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Residents "sleep with our eyes open whenever it rains." Chronic anxiety, depression, post-traumatic stress.</a:t>
            </a:r>
            <a:endParaRPr lang="en-US" sz="1600" dirty="0"/>
          </a:p>
        </p:txBody>
      </p:sp>
      <p:sp>
        <p:nvSpPr>
          <p:cNvPr id="35" name="Shape 33"/>
          <p:cNvSpPr/>
          <p:nvPr/>
        </p:nvSpPr>
        <p:spPr>
          <a:xfrm>
            <a:off x="6286500" y="3015955"/>
            <a:ext cx="5461000" cy="412750"/>
          </a:xfrm>
          <a:prstGeom prst="roundRect">
            <a:avLst>
              <a:gd name="adj" fmla="val 7692"/>
            </a:avLst>
          </a:prstGeom>
          <a:solidFill>
            <a:srgbClr val="F7F5F2"/>
          </a:solidFill>
          <a:ln/>
        </p:spPr>
      </p:sp>
      <p:sp>
        <p:nvSpPr>
          <p:cNvPr id="36" name="Text 34"/>
          <p:cNvSpPr/>
          <p:nvPr/>
        </p:nvSpPr>
        <p:spPr>
          <a:xfrm>
            <a:off x="6350000" y="3079455"/>
            <a:ext cx="5389563"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Physical Injuries</a:t>
            </a:r>
            <a:endParaRPr lang="en-US" sz="1600" dirty="0"/>
          </a:p>
        </p:txBody>
      </p:sp>
      <p:sp>
        <p:nvSpPr>
          <p:cNvPr id="37" name="Text 35"/>
          <p:cNvSpPr/>
          <p:nvPr/>
        </p:nvSpPr>
        <p:spPr>
          <a:xfrm>
            <a:off x="6350000" y="3238205"/>
            <a:ext cx="5381625" cy="127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Children and elderly at risk of falls, cuts, building collapses during heavy rains.</a:t>
            </a:r>
            <a:endParaRPr lang="en-US" sz="1600" dirty="0"/>
          </a:p>
        </p:txBody>
      </p:sp>
      <p:sp>
        <p:nvSpPr>
          <p:cNvPr id="38" name="Shape 36"/>
          <p:cNvSpPr/>
          <p:nvPr/>
        </p:nvSpPr>
        <p:spPr>
          <a:xfrm>
            <a:off x="6286500" y="3492105"/>
            <a:ext cx="5461000" cy="412750"/>
          </a:xfrm>
          <a:prstGeom prst="roundRect">
            <a:avLst>
              <a:gd name="adj" fmla="val 7692"/>
            </a:avLst>
          </a:prstGeom>
          <a:solidFill>
            <a:srgbClr val="F7F5F2"/>
          </a:solidFill>
          <a:ln/>
        </p:spPr>
      </p:sp>
      <p:sp>
        <p:nvSpPr>
          <p:cNvPr id="39" name="Text 37"/>
          <p:cNvSpPr/>
          <p:nvPr/>
        </p:nvSpPr>
        <p:spPr>
          <a:xfrm>
            <a:off x="6350000" y="3555605"/>
            <a:ext cx="5389563"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GBV Risk</a:t>
            </a:r>
            <a:endParaRPr lang="en-US" sz="1600" dirty="0"/>
          </a:p>
        </p:txBody>
      </p:sp>
      <p:sp>
        <p:nvSpPr>
          <p:cNvPr id="40" name="Text 38"/>
          <p:cNvSpPr/>
          <p:nvPr/>
        </p:nvSpPr>
        <p:spPr>
          <a:xfrm>
            <a:off x="6350000" y="3714355"/>
            <a:ext cx="5381625" cy="127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Displacement increases vulnerability due to overcrowded shelters, loss of protective networks, economic desperation.</a:t>
            </a:r>
            <a:endParaRPr lang="en-US" sz="1600" dirty="0"/>
          </a:p>
        </p:txBody>
      </p:sp>
      <p:sp>
        <p:nvSpPr>
          <p:cNvPr id="41" name="Shape 39"/>
          <p:cNvSpPr/>
          <p:nvPr/>
        </p:nvSpPr>
        <p:spPr>
          <a:xfrm>
            <a:off x="6175375" y="4127004"/>
            <a:ext cx="5699125" cy="920750"/>
          </a:xfrm>
          <a:custGeom>
            <a:avLst/>
            <a:gdLst/>
            <a:ahLst/>
            <a:cxnLst/>
            <a:rect l="l" t="t" r="r" b="b"/>
            <a:pathLst>
              <a:path w="5699125" h="920750">
                <a:moveTo>
                  <a:pt x="31750" y="0"/>
                </a:moveTo>
                <a:lnTo>
                  <a:pt x="5635625" y="0"/>
                </a:lnTo>
                <a:cubicBezTo>
                  <a:pt x="5670672" y="0"/>
                  <a:pt x="5699125" y="28453"/>
                  <a:pt x="5699125" y="63500"/>
                </a:cubicBezTo>
                <a:lnTo>
                  <a:pt x="5699125" y="857250"/>
                </a:lnTo>
                <a:cubicBezTo>
                  <a:pt x="5699125" y="892297"/>
                  <a:pt x="5670672" y="920750"/>
                  <a:pt x="5635625" y="920750"/>
                </a:cubicBezTo>
                <a:lnTo>
                  <a:pt x="31750" y="920750"/>
                </a:lnTo>
                <a:cubicBezTo>
                  <a:pt x="14227" y="920750"/>
                  <a:pt x="0" y="906523"/>
                  <a:pt x="0" y="889000"/>
                </a:cubicBezTo>
                <a:lnTo>
                  <a:pt x="0" y="31750"/>
                </a:lnTo>
                <a:cubicBezTo>
                  <a:pt x="0" y="14227"/>
                  <a:pt x="14227" y="0"/>
                  <a:pt x="31750" y="0"/>
                </a:cubicBezTo>
                <a:close/>
              </a:path>
            </a:pathLst>
          </a:custGeom>
          <a:solidFill>
            <a:srgbClr val="D77A61">
              <a:alpha val="10196"/>
            </a:srgbClr>
          </a:solidFill>
          <a:ln/>
        </p:spPr>
      </p:sp>
      <p:sp>
        <p:nvSpPr>
          <p:cNvPr id="42" name="Shape 40"/>
          <p:cNvSpPr/>
          <p:nvPr/>
        </p:nvSpPr>
        <p:spPr>
          <a:xfrm>
            <a:off x="6175375" y="4127004"/>
            <a:ext cx="31750" cy="920750"/>
          </a:xfrm>
          <a:custGeom>
            <a:avLst/>
            <a:gdLst/>
            <a:ahLst/>
            <a:cxnLst/>
            <a:rect l="l" t="t" r="r" b="b"/>
            <a:pathLst>
              <a:path w="31750" h="920750">
                <a:moveTo>
                  <a:pt x="31750" y="0"/>
                </a:moveTo>
                <a:lnTo>
                  <a:pt x="31750" y="0"/>
                </a:lnTo>
                <a:lnTo>
                  <a:pt x="31750" y="920750"/>
                </a:lnTo>
                <a:lnTo>
                  <a:pt x="31750" y="920750"/>
                </a:lnTo>
                <a:cubicBezTo>
                  <a:pt x="14227" y="920750"/>
                  <a:pt x="0" y="906523"/>
                  <a:pt x="0" y="889000"/>
                </a:cubicBezTo>
                <a:lnTo>
                  <a:pt x="0" y="31750"/>
                </a:lnTo>
                <a:cubicBezTo>
                  <a:pt x="0" y="14227"/>
                  <a:pt x="14227" y="0"/>
                  <a:pt x="31750" y="0"/>
                </a:cubicBezTo>
                <a:close/>
              </a:path>
            </a:pathLst>
          </a:custGeom>
          <a:solidFill>
            <a:srgbClr val="D77A61"/>
          </a:solidFill>
          <a:ln/>
        </p:spPr>
      </p:sp>
      <p:sp>
        <p:nvSpPr>
          <p:cNvPr id="43" name="Text 41"/>
          <p:cNvSpPr/>
          <p:nvPr/>
        </p:nvSpPr>
        <p:spPr>
          <a:xfrm>
            <a:off x="6318250" y="4254004"/>
            <a:ext cx="5500688"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Displacement Scale</a:t>
            </a:r>
            <a:endParaRPr lang="en-US" sz="1600" dirty="0"/>
          </a:p>
        </p:txBody>
      </p:sp>
      <p:sp>
        <p:nvSpPr>
          <p:cNvPr id="44" name="Text 42"/>
          <p:cNvSpPr/>
          <p:nvPr/>
        </p:nvSpPr>
        <p:spPr>
          <a:xfrm>
            <a:off x="6318250" y="4539754"/>
            <a:ext cx="5492750" cy="381000"/>
          </a:xfrm>
          <a:prstGeom prst="rect">
            <a:avLst/>
          </a:prstGeom>
          <a:noFill/>
          <a:ln/>
        </p:spPr>
        <p:txBody>
          <a:bodyPr wrap="square" lIns="0" tIns="0" rIns="0" bIns="0" rtlCol="0" anchor="ctr"/>
          <a:lstStyle/>
          <a:p>
            <a:pPr>
              <a:lnSpc>
                <a:spcPct val="130000"/>
              </a:lnSpc>
            </a:pPr>
            <a:r>
              <a:rPr lang="en-US" sz="1000" b="1" dirty="0">
                <a:solidFill>
                  <a:srgbClr val="D77A61"/>
                </a:solidFill>
                <a:latin typeface="Quattrocento Sans" pitchFamily="34" charset="0"/>
                <a:ea typeface="Quattrocento Sans" pitchFamily="34" charset="-122"/>
                <a:cs typeface="Quattrocento Sans" pitchFamily="34" charset="-120"/>
              </a:rPr>
              <a:t>300+ households</a:t>
            </a:r>
            <a:pPr>
              <a:lnSpc>
                <a:spcPct val="130000"/>
              </a:lnSpc>
            </a:pPr>
            <a:r>
              <a:rPr lang="en-US" sz="1000" dirty="0">
                <a:solidFill>
                  <a:srgbClr val="2C3033"/>
                </a:solidFill>
                <a:latin typeface="Quattrocento Sans" pitchFamily="34" charset="0"/>
                <a:ea typeface="Quattrocento Sans" pitchFamily="34" charset="-122"/>
                <a:cs typeface="Quattrocento Sans" pitchFamily="34" charset="-120"/>
              </a:rPr>
              <a:t> forced to abandon dwellings in Unguwar Jauro Musa over </a:t>
            </a:r>
            <a:pPr>
              <a:lnSpc>
                <a:spcPct val="130000"/>
              </a:lnSpc>
            </a:pPr>
            <a:r>
              <a:rPr lang="en-US" sz="1000" b="1" dirty="0">
                <a:solidFill>
                  <a:srgbClr val="D77A61"/>
                </a:solidFill>
                <a:latin typeface="Quattrocento Sans" pitchFamily="34" charset="0"/>
                <a:ea typeface="Quattrocento Sans" pitchFamily="34" charset="-122"/>
                <a:cs typeface="Quattrocento Sans" pitchFamily="34" charset="-120"/>
              </a:rPr>
              <a:t>23 years</a:t>
            </a:r>
            <a:pPr>
              <a:lnSpc>
                <a:spcPct val="130000"/>
              </a:lnSpc>
            </a:pPr>
            <a:r>
              <a:rPr lang="en-US" sz="1000" dirty="0">
                <a:solidFill>
                  <a:srgbClr val="2C3033"/>
                </a:solidFill>
                <a:latin typeface="Quattrocento Sans" pitchFamily="34" charset="0"/>
                <a:ea typeface="Quattrocento Sans" pitchFamily="34" charset="-122"/>
                <a:cs typeface="Quattrocento Sans" pitchFamily="34" charset="-120"/>
              </a:rPr>
              <a:t>. Each relocation is physically exhausting and emotionally draining, eroding capacity to recover.</a:t>
            </a:r>
            <a:endParaRPr lang="en-US" sz="1600" dirty="0"/>
          </a:p>
        </p:txBody>
      </p:sp>
      <p:sp>
        <p:nvSpPr>
          <p:cNvPr id="45" name="Shape 43"/>
          <p:cNvSpPr/>
          <p:nvPr/>
        </p:nvSpPr>
        <p:spPr>
          <a:xfrm>
            <a:off x="6159500" y="5143004"/>
            <a:ext cx="5715000" cy="984250"/>
          </a:xfrm>
          <a:prstGeom prst="roundRect">
            <a:avLst>
              <a:gd name="adj" fmla="val 6452"/>
            </a:avLst>
          </a:prstGeom>
          <a:solidFill>
            <a:srgbClr val="FFFFFF"/>
          </a:solidFill>
          <a:ln/>
          <a:effectLst>
            <a:outerShdw sx="100000" sy="100000" kx="0" ky="0" algn="bl" rotWithShape="0" blurRad="23813" dist="7938" dir="5400000">
              <a:srgbClr val="000000">
                <a:alpha val="10196"/>
              </a:srgbClr>
            </a:outerShdw>
          </a:effectLst>
        </p:spPr>
      </p:sp>
      <p:sp>
        <p:nvSpPr>
          <p:cNvPr id="46" name="Text 44"/>
          <p:cNvSpPr/>
          <p:nvPr/>
        </p:nvSpPr>
        <p:spPr>
          <a:xfrm>
            <a:off x="6254750" y="5238254"/>
            <a:ext cx="5588000"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Liter" pitchFamily="34" charset="0"/>
                <a:ea typeface="Liter" pitchFamily="34" charset="-122"/>
                <a:cs typeface="Liter" pitchFamily="34" charset="-120"/>
              </a:rPr>
              <a:t>Key Challenges</a:t>
            </a:r>
            <a:endParaRPr lang="en-US" sz="1600" dirty="0"/>
          </a:p>
        </p:txBody>
      </p:sp>
      <p:sp>
        <p:nvSpPr>
          <p:cNvPr id="47" name="Text 45"/>
          <p:cNvSpPr/>
          <p:nvPr/>
        </p:nvSpPr>
        <p:spPr>
          <a:xfrm>
            <a:off x="6254750" y="5492254"/>
            <a:ext cx="5580063"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Intensity of flash floods exceeding drainage capacity</a:t>
            </a:r>
            <a:endParaRPr lang="en-US" sz="1600" dirty="0"/>
          </a:p>
        </p:txBody>
      </p:sp>
      <p:sp>
        <p:nvSpPr>
          <p:cNvPr id="48" name="Text 46"/>
          <p:cNvSpPr/>
          <p:nvPr/>
        </p:nvSpPr>
        <p:spPr>
          <a:xfrm>
            <a:off x="6254750" y="5682754"/>
            <a:ext cx="5580063"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Illegal sand mining weakening soil structure</a:t>
            </a:r>
            <a:endParaRPr lang="en-US" sz="1600" dirty="0"/>
          </a:p>
        </p:txBody>
      </p:sp>
      <p:sp>
        <p:nvSpPr>
          <p:cNvPr id="49" name="Text 47"/>
          <p:cNvSpPr/>
          <p:nvPr/>
        </p:nvSpPr>
        <p:spPr>
          <a:xfrm>
            <a:off x="6254750" y="5873254"/>
            <a:ext cx="5580063"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Engineering complexity of river training vs. standard gully filling</a:t>
            </a:r>
            <a:endParaRPr lang="en-US" sz="1600" dirty="0"/>
          </a:p>
        </p:txBody>
      </p:sp>
    </p:spTree>
  </p:cSld>
  <p:clrMapOvr>
    <a:masterClrMapping/>
  </p:clrMapOvr>
  <p:transition>
    <p:fade/>
    <p:spd val="med"/>
  </p:transition>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2A4B43"/>
        </a:solidFill>
      </p:bgPr>
    </p:bg>
    <p:spTree>
      <p:nvGrpSpPr>
        <p:cNvPr id="1" name=""/>
        <p:cNvGrpSpPr/>
        <p:nvPr/>
      </p:nvGrpSpPr>
      <p:grpSpPr>
        <a:xfrm>
          <a:off x="0" y="0"/>
          <a:ext cx="0" cy="0"/>
          <a:chOff x="0" y="0"/>
          <a:chExt cx="0" cy="0"/>
        </a:xfrm>
      </p:grpSpPr>
      <p:pic>
        <p:nvPicPr>
          <p:cNvPr id="2" name="Image 0" descr="https://kimi-web-img.moonshot.cn/img/cdn.vanguardngr.com/8884771d8e1960232c9e804fe901f61053505bf2.jpg">    </p:cNvPr>
          <p:cNvPicPr>
            <a:picLocks noChangeAspect="1"/>
          </p:cNvPicPr>
          <p:nvPr/>
        </p:nvPicPr>
        <p:blipFill>
          <a:blip r:embed="rId1">
            <a:alphaModFix amt="25000"/>
          </a:blip>
          <a:srcRect l="0" r="0" t="52" b="52"/>
          <a:stretch/>
        </p:blipFill>
        <p:spPr>
          <a:xfrm>
            <a:off x="0" y="0"/>
            <a:ext cx="12192000" cy="6858000"/>
          </a:xfrm>
          <a:prstGeom prst="roundRect">
            <a:avLst>
              <a:gd name="adj" fmla="val 0"/>
            </a:avLst>
          </a:prstGeom>
        </p:spPr>
      </p:pic>
      <p:sp>
        <p:nvSpPr>
          <p:cNvPr id="3" name="Shape 0"/>
          <p:cNvSpPr/>
          <p:nvPr/>
        </p:nvSpPr>
        <p:spPr>
          <a:xfrm>
            <a:off x="0" y="0"/>
            <a:ext cx="12192000" cy="6858000"/>
          </a:xfrm>
          <a:prstGeom prst="roundRect">
            <a:avLst>
              <a:gd name="adj" fmla="val 0"/>
            </a:avLst>
          </a:prstGeom>
          <a:gradFill rotWithShape="1" flip="none">
            <a:gsLst>
              <a:gs pos="0">
                <a:srgbClr val="2A4B43">
                  <a:alpha val="95000"/>
                </a:srgbClr>
              </a:gs>
              <a:gs pos="100000">
                <a:srgbClr val="2A4B43">
                  <a:alpha val="70000"/>
                </a:srgbClr>
              </a:gs>
            </a:gsLst>
            <a:lin ang="0" scaled="1"/>
          </a:gradFill>
          <a:ln/>
        </p:spPr>
      </p:sp>
      <p:sp>
        <p:nvSpPr>
          <p:cNvPr id="4" name="Shape 1"/>
          <p:cNvSpPr/>
          <p:nvPr/>
        </p:nvSpPr>
        <p:spPr>
          <a:xfrm>
            <a:off x="381000" y="1647825"/>
            <a:ext cx="914400" cy="38100"/>
          </a:xfrm>
          <a:prstGeom prst="roundRect">
            <a:avLst>
              <a:gd name="adj" fmla="val 0"/>
            </a:avLst>
          </a:prstGeom>
          <a:solidFill>
            <a:srgbClr val="D77A61"/>
          </a:solidFill>
          <a:ln/>
        </p:spPr>
      </p:sp>
      <p:sp>
        <p:nvSpPr>
          <p:cNvPr id="5" name="Text 2"/>
          <p:cNvSpPr/>
          <p:nvPr/>
        </p:nvSpPr>
        <p:spPr>
          <a:xfrm>
            <a:off x="381000" y="1990725"/>
            <a:ext cx="11544300" cy="304800"/>
          </a:xfrm>
          <a:prstGeom prst="rect">
            <a:avLst/>
          </a:prstGeom>
          <a:noFill/>
          <a:ln/>
        </p:spPr>
        <p:txBody>
          <a:bodyPr wrap="square" lIns="0" tIns="0" rIns="0" bIns="0" rtlCol="0" anchor="ctr"/>
          <a:lstStyle/>
          <a:p>
            <a:pPr>
              <a:lnSpc>
                <a:spcPct val="110000"/>
              </a:lnSpc>
            </a:pPr>
            <a:r>
              <a:rPr lang="en-US" sz="1800" b="1" spc="180" kern="0" dirty="0">
                <a:solidFill>
                  <a:srgbClr val="A9927D"/>
                </a:solidFill>
                <a:latin typeface="Coda" pitchFamily="34" charset="0"/>
                <a:ea typeface="Coda" pitchFamily="34" charset="-122"/>
                <a:cs typeface="Coda" pitchFamily="34" charset="-120"/>
              </a:rPr>
              <a:t>CHAPTER 04</a:t>
            </a:r>
            <a:endParaRPr lang="en-US" sz="1600" dirty="0"/>
          </a:p>
        </p:txBody>
      </p:sp>
      <p:sp>
        <p:nvSpPr>
          <p:cNvPr id="6" name="Text 3"/>
          <p:cNvSpPr/>
          <p:nvPr/>
        </p:nvSpPr>
        <p:spPr>
          <a:xfrm>
            <a:off x="381000" y="2447804"/>
            <a:ext cx="11772900" cy="1714500"/>
          </a:xfrm>
          <a:prstGeom prst="rect">
            <a:avLst/>
          </a:prstGeom>
          <a:noFill/>
          <a:ln/>
        </p:spPr>
        <p:txBody>
          <a:bodyPr wrap="square" lIns="0" tIns="0" rIns="0" bIns="0" rtlCol="0" anchor="ctr"/>
          <a:lstStyle/>
          <a:p>
            <a:pPr>
              <a:lnSpc>
                <a:spcPct val="100000"/>
              </a:lnSpc>
            </a:pPr>
            <a:r>
              <a:rPr lang="en-US" sz="5400" b="1" dirty="0">
                <a:solidFill>
                  <a:srgbClr val="F7F5F2"/>
                </a:solidFill>
                <a:latin typeface="Oranienbaum" pitchFamily="34" charset="0"/>
                <a:ea typeface="Oranienbaum" pitchFamily="34" charset="-122"/>
                <a:cs typeface="Oranienbaum" pitchFamily="34" charset="-120"/>
              </a:rPr>
              <a:t>Gurama Quarters</a:t>
            </a:r>
            <a:endParaRPr lang="en-US" sz="1600" dirty="0"/>
          </a:p>
          <a:p>
            <a:pPr>
              <a:lnSpc>
                <a:spcPct val="100000"/>
              </a:lnSpc>
            </a:pPr>
            <a:r>
              <a:rPr lang="en-US" sz="5400" b="1" dirty="0">
                <a:solidFill>
                  <a:srgbClr val="F7F5F2"/>
                </a:solidFill>
                <a:latin typeface="Oranienbaum" pitchFamily="34" charset="0"/>
                <a:ea typeface="Oranienbaum" pitchFamily="34" charset="-122"/>
                <a:cs typeface="Oranienbaum" pitchFamily="34" charset="-120"/>
              </a:rPr>
              <a:t>to Kundulum</a:t>
            </a:r>
            <a:endParaRPr lang="en-US" sz="1600" dirty="0"/>
          </a:p>
        </p:txBody>
      </p:sp>
      <p:sp>
        <p:nvSpPr>
          <p:cNvPr id="7" name="Text 4"/>
          <p:cNvSpPr/>
          <p:nvPr/>
        </p:nvSpPr>
        <p:spPr>
          <a:xfrm>
            <a:off x="381000" y="4467104"/>
            <a:ext cx="6515100" cy="742950"/>
          </a:xfrm>
          <a:prstGeom prst="rect">
            <a:avLst/>
          </a:prstGeom>
          <a:noFill/>
          <a:ln/>
        </p:spPr>
        <p:txBody>
          <a:bodyPr wrap="square" lIns="0" tIns="0" rIns="0" bIns="0" rtlCol="0" anchor="ctr"/>
          <a:lstStyle/>
          <a:p>
            <a:pPr>
              <a:lnSpc>
                <a:spcPct val="140000"/>
              </a:lnSpc>
            </a:pPr>
            <a:r>
              <a:rPr lang="en-US" sz="1800" dirty="0">
                <a:solidFill>
                  <a:srgbClr val="F7F5F2"/>
                </a:solidFill>
                <a:latin typeface="Quattrocento Sans" pitchFamily="34" charset="0"/>
                <a:ea typeface="Quattrocento Sans" pitchFamily="34" charset="-122"/>
                <a:cs typeface="Quattrocento Sans" pitchFamily="34" charset="-120"/>
              </a:rPr>
              <a:t>Catastrophic erosion in Gombe metropolis: 7.6 km corridor with severe building collapse risk and road disconnection</a:t>
            </a:r>
            <a:endParaRPr lang="en-US" sz="1600" dirty="0"/>
          </a:p>
        </p:txBody>
      </p:sp>
    </p:spTree>
  </p:cSld>
  <p:clrMapOvr>
    <a:masterClrMapping/>
  </p:clrMapOvr>
  <p:transition>
    <p:fade/>
    <p:spd val="med"/>
  </p:transition>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a:ln/>
        </p:spPr>
        <p:txBody>
          <a:bodyPr wrap="square" lIns="0" tIns="0" rIns="0" bIns="0" rtlCol="0" anchor="ctr"/>
          <a:lstStyle/>
          <a:p>
            <a:pPr>
              <a:lnSpc>
                <a:spcPct val="130000"/>
              </a:lnSpc>
            </a:pPr>
            <a:r>
              <a:rPr lang="en-US" sz="1200" b="1" spc="120" kern="0" dirty="0">
                <a:solidFill>
                  <a:srgbClr val="D77A61"/>
                </a:solidFill>
                <a:latin typeface="Coda" pitchFamily="34" charset="0"/>
                <a:ea typeface="Coda" pitchFamily="34" charset="-122"/>
                <a:cs typeface="Coda" pitchFamily="34" charset="-120"/>
              </a:rPr>
              <a:t>CHAPTER 04 | GURAMA-KUNDULUM</a:t>
            </a:r>
            <a:endParaRPr lang="en-US" sz="1600" dirty="0"/>
          </a:p>
        </p:txBody>
      </p:sp>
      <p:sp>
        <p:nvSpPr>
          <p:cNvPr id="3" name="Text 1"/>
          <p:cNvSpPr/>
          <p:nvPr/>
        </p:nvSpPr>
        <p:spPr>
          <a:xfrm>
            <a:off x="381000" y="685800"/>
            <a:ext cx="11601450" cy="381000"/>
          </a:xfrm>
          <a:prstGeom prst="rect">
            <a:avLst/>
          </a:prstGeom>
          <a:noFill/>
          <a:ln/>
        </p:spPr>
        <p:txBody>
          <a:bodyPr wrap="square" lIns="0" tIns="0" rIns="0" bIns="0" rtlCol="0" anchor="ctr"/>
          <a:lstStyle/>
          <a:p>
            <a:pPr>
              <a:lnSpc>
                <a:spcPct val="90000"/>
              </a:lnSpc>
            </a:pPr>
            <a:r>
              <a:rPr lang="en-US" sz="2700" b="1" dirty="0">
                <a:solidFill>
                  <a:srgbClr val="2A4B43"/>
                </a:solidFill>
                <a:latin typeface="Oranienbaum" pitchFamily="34" charset="0"/>
                <a:ea typeface="Oranienbaum" pitchFamily="34" charset="-122"/>
                <a:cs typeface="Oranienbaum" pitchFamily="34" charset="-120"/>
              </a:rPr>
              <a:t>Site Characteristics &amp; Morphology</a:t>
            </a:r>
            <a:endParaRPr lang="en-US" sz="1600" dirty="0"/>
          </a:p>
        </p:txBody>
      </p:sp>
      <p:sp>
        <p:nvSpPr>
          <p:cNvPr id="4" name="Shape 2"/>
          <p:cNvSpPr/>
          <p:nvPr/>
        </p:nvSpPr>
        <p:spPr>
          <a:xfrm>
            <a:off x="381000" y="1181100"/>
            <a:ext cx="762000" cy="38100"/>
          </a:xfrm>
          <a:prstGeom prst="roundRect">
            <a:avLst>
              <a:gd name="adj" fmla="val 0"/>
            </a:avLst>
          </a:prstGeom>
          <a:solidFill>
            <a:srgbClr val="D77A61"/>
          </a:solidFill>
          <a:ln/>
        </p:spPr>
      </p:sp>
      <p:sp>
        <p:nvSpPr>
          <p:cNvPr id="5" name="Shape 3"/>
          <p:cNvSpPr/>
          <p:nvPr/>
        </p:nvSpPr>
        <p:spPr>
          <a:xfrm>
            <a:off x="381000" y="1371600"/>
            <a:ext cx="4676775" cy="2343150"/>
          </a:xfrm>
          <a:prstGeom prst="roundRect">
            <a:avLst>
              <a:gd name="adj" fmla="val 3252"/>
            </a:avLst>
          </a:prstGeom>
          <a:solidFill>
            <a:srgbClr val="2A4B43"/>
          </a:solidFill>
          <a:ln/>
        </p:spPr>
      </p:sp>
      <p:sp>
        <p:nvSpPr>
          <p:cNvPr id="6" name="Text 4"/>
          <p:cNvSpPr/>
          <p:nvPr/>
        </p:nvSpPr>
        <p:spPr>
          <a:xfrm>
            <a:off x="533400" y="1524000"/>
            <a:ext cx="4467225" cy="266700"/>
          </a:xfrm>
          <a:prstGeom prst="rect">
            <a:avLst/>
          </a:prstGeom>
          <a:noFill/>
          <a:ln/>
        </p:spPr>
        <p:txBody>
          <a:bodyPr wrap="square" lIns="0" tIns="0" rIns="0" bIns="0" rtlCol="0" anchor="ctr"/>
          <a:lstStyle/>
          <a:p>
            <a:pPr>
              <a:lnSpc>
                <a:spcPct val="120000"/>
              </a:lnSpc>
            </a:pPr>
            <a:r>
              <a:rPr lang="en-US" sz="1500" b="1" dirty="0">
                <a:solidFill>
                  <a:srgbClr val="F7F5F2"/>
                </a:solidFill>
                <a:latin typeface="Liter" pitchFamily="34" charset="0"/>
                <a:ea typeface="Liter" pitchFamily="34" charset="-122"/>
                <a:cs typeface="Liter" pitchFamily="34" charset="-120"/>
              </a:rPr>
              <a:t>Technical Specifications</a:t>
            </a:r>
            <a:endParaRPr lang="en-US" sz="1600" dirty="0"/>
          </a:p>
        </p:txBody>
      </p:sp>
      <p:sp>
        <p:nvSpPr>
          <p:cNvPr id="7" name="Shape 5"/>
          <p:cNvSpPr/>
          <p:nvPr/>
        </p:nvSpPr>
        <p:spPr>
          <a:xfrm>
            <a:off x="533400" y="2289810"/>
            <a:ext cx="4371975" cy="7620"/>
          </a:xfrm>
          <a:prstGeom prst="roundRect">
            <a:avLst>
              <a:gd name="adj" fmla="val 0"/>
            </a:avLst>
          </a:prstGeom>
          <a:solidFill>
            <a:srgbClr val="F7F5F2">
              <a:alpha val="20000"/>
            </a:srgbClr>
          </a:solidFill>
          <a:ln/>
        </p:spPr>
      </p:sp>
      <p:sp>
        <p:nvSpPr>
          <p:cNvPr id="8" name="Text 6"/>
          <p:cNvSpPr/>
          <p:nvPr/>
        </p:nvSpPr>
        <p:spPr>
          <a:xfrm>
            <a:off x="533400" y="1942979"/>
            <a:ext cx="885825" cy="228600"/>
          </a:xfrm>
          <a:prstGeom prst="rect">
            <a:avLst/>
          </a:prstGeom>
          <a:noFill/>
          <a:ln/>
        </p:spPr>
        <p:txBody>
          <a:bodyPr wrap="square" lIns="0" tIns="0" rIns="0" bIns="0" rtlCol="0" anchor="ctr"/>
          <a:lstStyle/>
          <a:p>
            <a:pPr>
              <a:lnSpc>
                <a:spcPct val="130000"/>
              </a:lnSpc>
            </a:pPr>
            <a:r>
              <a:rPr lang="en-US" sz="1200" dirty="0">
                <a:solidFill>
                  <a:srgbClr val="F7F5F2"/>
                </a:solidFill>
                <a:latin typeface="Quattrocento Sans" pitchFamily="34" charset="0"/>
                <a:ea typeface="Quattrocento Sans" pitchFamily="34" charset="-122"/>
                <a:cs typeface="Quattrocento Sans" pitchFamily="34" charset="-120"/>
              </a:rPr>
              <a:t>Total Length</a:t>
            </a:r>
            <a:endParaRPr lang="en-US" sz="1600" dirty="0"/>
          </a:p>
        </p:txBody>
      </p:sp>
      <p:sp>
        <p:nvSpPr>
          <p:cNvPr id="9" name="Text 7"/>
          <p:cNvSpPr/>
          <p:nvPr/>
        </p:nvSpPr>
        <p:spPr>
          <a:xfrm>
            <a:off x="4308158" y="1905000"/>
            <a:ext cx="704850" cy="304800"/>
          </a:xfrm>
          <a:prstGeom prst="rect">
            <a:avLst/>
          </a:prstGeom>
          <a:noFill/>
          <a:ln/>
        </p:spPr>
        <p:txBody>
          <a:bodyPr wrap="square" lIns="0" tIns="0" rIns="0" bIns="0" rtlCol="0" anchor="ctr"/>
          <a:lstStyle/>
          <a:p>
            <a:pPr>
              <a:lnSpc>
                <a:spcPct val="110000"/>
              </a:lnSpc>
            </a:pPr>
            <a:r>
              <a:rPr lang="en-US" sz="1800" b="1" dirty="0">
                <a:solidFill>
                  <a:srgbClr val="D77A61"/>
                </a:solidFill>
                <a:latin typeface="Oranienbaum" pitchFamily="34" charset="0"/>
                <a:ea typeface="Oranienbaum" pitchFamily="34" charset="-122"/>
                <a:cs typeface="Oranienbaum" pitchFamily="34" charset="-120"/>
              </a:rPr>
              <a:t>7.6 km</a:t>
            </a:r>
            <a:endParaRPr lang="en-US" sz="1600" dirty="0"/>
          </a:p>
        </p:txBody>
      </p:sp>
      <p:sp>
        <p:nvSpPr>
          <p:cNvPr id="10" name="Shape 8"/>
          <p:cNvSpPr/>
          <p:nvPr/>
        </p:nvSpPr>
        <p:spPr>
          <a:xfrm>
            <a:off x="533400" y="2754517"/>
            <a:ext cx="4371975" cy="7620"/>
          </a:xfrm>
          <a:prstGeom prst="roundRect">
            <a:avLst>
              <a:gd name="adj" fmla="val 0"/>
            </a:avLst>
          </a:prstGeom>
          <a:solidFill>
            <a:srgbClr val="F7F5F2">
              <a:alpha val="20000"/>
            </a:srgbClr>
          </a:solidFill>
          <a:ln/>
        </p:spPr>
      </p:sp>
      <p:sp>
        <p:nvSpPr>
          <p:cNvPr id="11" name="Text 9"/>
          <p:cNvSpPr/>
          <p:nvPr/>
        </p:nvSpPr>
        <p:spPr>
          <a:xfrm>
            <a:off x="533400" y="2407686"/>
            <a:ext cx="933450" cy="228600"/>
          </a:xfrm>
          <a:prstGeom prst="rect">
            <a:avLst/>
          </a:prstGeom>
          <a:noFill/>
          <a:ln/>
        </p:spPr>
        <p:txBody>
          <a:bodyPr wrap="square" lIns="0" tIns="0" rIns="0" bIns="0" rtlCol="0" anchor="ctr"/>
          <a:lstStyle/>
          <a:p>
            <a:pPr>
              <a:lnSpc>
                <a:spcPct val="130000"/>
              </a:lnSpc>
            </a:pPr>
            <a:r>
              <a:rPr lang="en-US" sz="1200" dirty="0">
                <a:solidFill>
                  <a:srgbClr val="F7F5F2"/>
                </a:solidFill>
                <a:latin typeface="Quattrocento Sans" pitchFamily="34" charset="0"/>
                <a:ea typeface="Quattrocento Sans" pitchFamily="34" charset="-122"/>
                <a:cs typeface="Quattrocento Sans" pitchFamily="34" charset="-120"/>
              </a:rPr>
              <a:t>Width Range</a:t>
            </a:r>
            <a:endParaRPr lang="en-US" sz="1600" dirty="0"/>
          </a:p>
        </p:txBody>
      </p:sp>
      <p:sp>
        <p:nvSpPr>
          <p:cNvPr id="12" name="Text 10"/>
          <p:cNvSpPr/>
          <p:nvPr/>
        </p:nvSpPr>
        <p:spPr>
          <a:xfrm>
            <a:off x="4182070" y="2369707"/>
            <a:ext cx="838200" cy="304800"/>
          </a:xfrm>
          <a:prstGeom prst="rect">
            <a:avLst/>
          </a:prstGeom>
          <a:noFill/>
          <a:ln/>
        </p:spPr>
        <p:txBody>
          <a:bodyPr wrap="square" lIns="0" tIns="0" rIns="0" bIns="0" rtlCol="0" anchor="ctr"/>
          <a:lstStyle/>
          <a:p>
            <a:pPr>
              <a:lnSpc>
                <a:spcPct val="110000"/>
              </a:lnSpc>
            </a:pPr>
            <a:r>
              <a:rPr lang="en-US" sz="1800" b="1" dirty="0">
                <a:solidFill>
                  <a:srgbClr val="D77A61"/>
                </a:solidFill>
                <a:latin typeface="Oranienbaum" pitchFamily="34" charset="0"/>
                <a:ea typeface="Oranienbaum" pitchFamily="34" charset="-122"/>
                <a:cs typeface="Oranienbaum" pitchFamily="34" charset="-120"/>
              </a:rPr>
              <a:t>15-30 m</a:t>
            </a:r>
            <a:endParaRPr lang="en-US" sz="1600" dirty="0"/>
          </a:p>
        </p:txBody>
      </p:sp>
      <p:sp>
        <p:nvSpPr>
          <p:cNvPr id="13" name="Shape 11"/>
          <p:cNvSpPr/>
          <p:nvPr/>
        </p:nvSpPr>
        <p:spPr>
          <a:xfrm>
            <a:off x="533400" y="3219214"/>
            <a:ext cx="4371975" cy="7620"/>
          </a:xfrm>
          <a:prstGeom prst="roundRect">
            <a:avLst>
              <a:gd name="adj" fmla="val 0"/>
            </a:avLst>
          </a:prstGeom>
          <a:solidFill>
            <a:srgbClr val="F7F5F2">
              <a:alpha val="20000"/>
            </a:srgbClr>
          </a:solidFill>
          <a:ln/>
        </p:spPr>
      </p:sp>
      <p:sp>
        <p:nvSpPr>
          <p:cNvPr id="14" name="Text 12"/>
          <p:cNvSpPr/>
          <p:nvPr/>
        </p:nvSpPr>
        <p:spPr>
          <a:xfrm>
            <a:off x="533400" y="2872383"/>
            <a:ext cx="1028700" cy="228600"/>
          </a:xfrm>
          <a:prstGeom prst="rect">
            <a:avLst/>
          </a:prstGeom>
          <a:noFill/>
          <a:ln/>
        </p:spPr>
        <p:txBody>
          <a:bodyPr wrap="square" lIns="0" tIns="0" rIns="0" bIns="0" rtlCol="0" anchor="ctr"/>
          <a:lstStyle/>
          <a:p>
            <a:pPr>
              <a:lnSpc>
                <a:spcPct val="130000"/>
              </a:lnSpc>
            </a:pPr>
            <a:r>
              <a:rPr lang="en-US" sz="1200" dirty="0">
                <a:solidFill>
                  <a:srgbClr val="F7F5F2"/>
                </a:solidFill>
                <a:latin typeface="Quattrocento Sans" pitchFamily="34" charset="0"/>
                <a:ea typeface="Quattrocento Sans" pitchFamily="34" charset="-122"/>
                <a:cs typeface="Quattrocento Sans" pitchFamily="34" charset="-120"/>
              </a:rPr>
              <a:t>High Exposure</a:t>
            </a:r>
            <a:endParaRPr lang="en-US" sz="1600" dirty="0"/>
          </a:p>
        </p:txBody>
      </p:sp>
      <p:sp>
        <p:nvSpPr>
          <p:cNvPr id="15" name="Text 13"/>
          <p:cNvSpPr/>
          <p:nvPr/>
        </p:nvSpPr>
        <p:spPr>
          <a:xfrm>
            <a:off x="4540210" y="2834404"/>
            <a:ext cx="476250" cy="304800"/>
          </a:xfrm>
          <a:prstGeom prst="rect">
            <a:avLst/>
          </a:prstGeom>
          <a:noFill/>
          <a:ln/>
        </p:spPr>
        <p:txBody>
          <a:bodyPr wrap="square" lIns="0" tIns="0" rIns="0" bIns="0" rtlCol="0" anchor="ctr"/>
          <a:lstStyle/>
          <a:p>
            <a:pPr>
              <a:lnSpc>
                <a:spcPct val="110000"/>
              </a:lnSpc>
            </a:pPr>
            <a:r>
              <a:rPr lang="en-US" sz="1800" b="1" dirty="0">
                <a:solidFill>
                  <a:srgbClr val="D77A61"/>
                </a:solidFill>
                <a:latin typeface="Oranienbaum" pitchFamily="34" charset="0"/>
                <a:ea typeface="Oranienbaum" pitchFamily="34" charset="-122"/>
                <a:cs typeface="Oranienbaum" pitchFamily="34" charset="-120"/>
              </a:rPr>
              <a:t>70%</a:t>
            </a:r>
            <a:endParaRPr lang="en-US" sz="1600" dirty="0"/>
          </a:p>
        </p:txBody>
      </p:sp>
      <p:sp>
        <p:nvSpPr>
          <p:cNvPr id="16" name="Text 14"/>
          <p:cNvSpPr/>
          <p:nvPr/>
        </p:nvSpPr>
        <p:spPr>
          <a:xfrm>
            <a:off x="533400" y="3318151"/>
            <a:ext cx="1047750" cy="228600"/>
          </a:xfrm>
          <a:prstGeom prst="rect">
            <a:avLst/>
          </a:prstGeom>
          <a:noFill/>
          <a:ln/>
        </p:spPr>
        <p:txBody>
          <a:bodyPr wrap="square" lIns="0" tIns="0" rIns="0" bIns="0" rtlCol="0" anchor="ctr"/>
          <a:lstStyle/>
          <a:p>
            <a:pPr>
              <a:lnSpc>
                <a:spcPct val="130000"/>
              </a:lnSpc>
            </a:pPr>
            <a:r>
              <a:rPr lang="en-US" sz="1200" dirty="0">
                <a:solidFill>
                  <a:srgbClr val="F7F5F2"/>
                </a:solidFill>
                <a:latin typeface="Quattrocento Sans" pitchFamily="34" charset="0"/>
                <a:ea typeface="Quattrocento Sans" pitchFamily="34" charset="-122"/>
                <a:cs typeface="Quattrocento Sans" pitchFamily="34" charset="-120"/>
              </a:rPr>
              <a:t>20-Year Trend</a:t>
            </a:r>
            <a:endParaRPr lang="en-US" sz="1600" dirty="0"/>
          </a:p>
        </p:txBody>
      </p:sp>
      <p:sp>
        <p:nvSpPr>
          <p:cNvPr id="17" name="Text 15"/>
          <p:cNvSpPr/>
          <p:nvPr/>
        </p:nvSpPr>
        <p:spPr>
          <a:xfrm>
            <a:off x="3677245" y="3299101"/>
            <a:ext cx="1314450" cy="266700"/>
          </a:xfrm>
          <a:prstGeom prst="rect">
            <a:avLst/>
          </a:prstGeom>
          <a:noFill/>
          <a:ln/>
        </p:spPr>
        <p:txBody>
          <a:bodyPr wrap="square" lIns="0" tIns="0" rIns="0" bIns="0" rtlCol="0" anchor="ctr"/>
          <a:lstStyle/>
          <a:p>
            <a:pPr>
              <a:lnSpc>
                <a:spcPct val="130000"/>
              </a:lnSpc>
            </a:pPr>
            <a:r>
              <a:rPr lang="en-US" sz="1350" b="1" dirty="0">
                <a:solidFill>
                  <a:srgbClr val="D77A61"/>
                </a:solidFill>
                <a:latin typeface="Quattrocento Sans" pitchFamily="34" charset="0"/>
                <a:ea typeface="Quattrocento Sans" pitchFamily="34" charset="-122"/>
                <a:cs typeface="Quattrocento Sans" pitchFamily="34" charset="-120"/>
              </a:rPr>
              <a:t>Rapid Expansion</a:t>
            </a:r>
            <a:endParaRPr lang="en-US" sz="1600" dirty="0"/>
          </a:p>
        </p:txBody>
      </p:sp>
      <p:sp>
        <p:nvSpPr>
          <p:cNvPr id="18" name="Shape 16"/>
          <p:cNvSpPr/>
          <p:nvPr/>
        </p:nvSpPr>
        <p:spPr>
          <a:xfrm>
            <a:off x="381000" y="3832501"/>
            <a:ext cx="4676775" cy="1143000"/>
          </a:xfrm>
          <a:prstGeom prst="roundRect">
            <a:avLst>
              <a:gd name="adj" fmla="val 6667"/>
            </a:avLst>
          </a:prstGeom>
          <a:solidFill>
            <a:srgbClr val="FFFFFF"/>
          </a:solidFill>
          <a:ln/>
          <a:effectLst>
            <a:outerShdw sx="100000" sy="100000" kx="0" ky="0" algn="bl" rotWithShape="0" blurRad="28575" dist="9525" dir="5400000">
              <a:srgbClr val="000000">
                <a:alpha val="10196"/>
              </a:srgbClr>
            </a:outerShdw>
          </a:effectLst>
        </p:spPr>
      </p:sp>
      <p:sp>
        <p:nvSpPr>
          <p:cNvPr id="19" name="Text 17"/>
          <p:cNvSpPr/>
          <p:nvPr/>
        </p:nvSpPr>
        <p:spPr>
          <a:xfrm>
            <a:off x="533400" y="3984901"/>
            <a:ext cx="4457700" cy="266700"/>
          </a:xfrm>
          <a:prstGeom prst="rect">
            <a:avLst/>
          </a:prstGeom>
          <a:noFill/>
          <a:ln/>
        </p:spPr>
        <p:txBody>
          <a:bodyPr wrap="square" lIns="0" tIns="0" rIns="0" bIns="0" rtlCol="0" anchor="ctr"/>
          <a:lstStyle/>
          <a:p>
            <a:pPr>
              <a:lnSpc>
                <a:spcPct val="130000"/>
              </a:lnSpc>
            </a:pPr>
            <a:r>
              <a:rPr lang="en-US" sz="1350" b="1" dirty="0">
                <a:solidFill>
                  <a:srgbClr val="2A4B43"/>
                </a:solidFill>
                <a:latin typeface="Liter" pitchFamily="34" charset="0"/>
                <a:ea typeface="Liter" pitchFamily="34" charset="-122"/>
                <a:cs typeface="Liter" pitchFamily="34" charset="-120"/>
              </a:rPr>
              <a:t>UTM Zone 32N Coordinates</a:t>
            </a:r>
            <a:endParaRPr lang="en-US" sz="1600" dirty="0"/>
          </a:p>
        </p:txBody>
      </p:sp>
      <p:sp>
        <p:nvSpPr>
          <p:cNvPr id="20" name="Shape 18"/>
          <p:cNvSpPr/>
          <p:nvPr/>
        </p:nvSpPr>
        <p:spPr>
          <a:xfrm>
            <a:off x="571500" y="4404001"/>
            <a:ext cx="114300" cy="152400"/>
          </a:xfrm>
          <a:custGeom>
            <a:avLst/>
            <a:gdLst/>
            <a:ahLst/>
            <a:cxnLst/>
            <a:rect l="l" t="t" r="r" b="b"/>
            <a:pathLst>
              <a:path w="114300" h="152400">
                <a:moveTo>
                  <a:pt x="0" y="56138"/>
                </a:moveTo>
                <a:cubicBezTo>
                  <a:pt x="0" y="25122"/>
                  <a:pt x="25598" y="0"/>
                  <a:pt x="57150" y="0"/>
                </a:cubicBezTo>
                <a:cubicBezTo>
                  <a:pt x="88702" y="0"/>
                  <a:pt x="114300" y="25122"/>
                  <a:pt x="114300" y="56138"/>
                </a:cubicBezTo>
                <a:cubicBezTo>
                  <a:pt x="114300" y="91648"/>
                  <a:pt x="78522" y="134213"/>
                  <a:pt x="63579" y="150435"/>
                </a:cubicBezTo>
                <a:cubicBezTo>
                  <a:pt x="60067" y="154245"/>
                  <a:pt x="54203" y="154245"/>
                  <a:pt x="50691" y="150435"/>
                </a:cubicBezTo>
                <a:cubicBezTo>
                  <a:pt x="35749" y="134213"/>
                  <a:pt x="-30" y="91648"/>
                  <a:pt x="-30" y="56138"/>
                </a:cubicBezTo>
                <a:close/>
                <a:moveTo>
                  <a:pt x="57150" y="76200"/>
                </a:moveTo>
                <a:cubicBezTo>
                  <a:pt x="67664" y="76200"/>
                  <a:pt x="76200" y="67664"/>
                  <a:pt x="76200" y="57150"/>
                </a:cubicBezTo>
                <a:cubicBezTo>
                  <a:pt x="76200" y="46636"/>
                  <a:pt x="67664" y="38100"/>
                  <a:pt x="57150" y="38100"/>
                </a:cubicBezTo>
                <a:cubicBezTo>
                  <a:pt x="46636" y="38100"/>
                  <a:pt x="38100" y="46636"/>
                  <a:pt x="38100" y="57150"/>
                </a:cubicBezTo>
                <a:cubicBezTo>
                  <a:pt x="38100" y="67664"/>
                  <a:pt x="46636" y="76200"/>
                  <a:pt x="57150" y="76200"/>
                </a:cubicBezTo>
                <a:close/>
              </a:path>
            </a:pathLst>
          </a:custGeom>
          <a:solidFill>
            <a:srgbClr val="D77A61"/>
          </a:solidFill>
          <a:ln/>
        </p:spPr>
      </p:sp>
      <p:sp>
        <p:nvSpPr>
          <p:cNvPr id="21" name="Text 19"/>
          <p:cNvSpPr/>
          <p:nvPr/>
        </p:nvSpPr>
        <p:spPr>
          <a:xfrm>
            <a:off x="800100" y="4365901"/>
            <a:ext cx="2019300" cy="190500"/>
          </a:xfrm>
          <a:prstGeom prst="rect">
            <a:avLst/>
          </a:prstGeom>
          <a:noFill/>
          <a:ln/>
        </p:spPr>
        <p:txBody>
          <a:bodyPr wrap="square" lIns="0" tIns="0" rIns="0" bIns="0" rtlCol="0" anchor="ctr"/>
          <a:lstStyle/>
          <a:p>
            <a:pPr>
              <a:lnSpc>
                <a:spcPct val="120000"/>
              </a:lnSpc>
            </a:pPr>
            <a:r>
              <a:rPr lang="en-US" sz="1050" b="1" dirty="0">
                <a:solidFill>
                  <a:srgbClr val="2C3033"/>
                </a:solidFill>
                <a:latin typeface="Quattrocento Sans" pitchFamily="34" charset="0"/>
                <a:ea typeface="Quattrocento Sans" pitchFamily="34" charset="-122"/>
                <a:cs typeface="Quattrocento Sans" pitchFamily="34" charset="-120"/>
              </a:rPr>
              <a:t>Start:</a:t>
            </a:r>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 736573.19m E, 1141261.72m N</a:t>
            </a:r>
            <a:endParaRPr lang="en-US" sz="1600" dirty="0"/>
          </a:p>
        </p:txBody>
      </p:sp>
      <p:sp>
        <p:nvSpPr>
          <p:cNvPr id="22" name="Shape 20"/>
          <p:cNvSpPr/>
          <p:nvPr/>
        </p:nvSpPr>
        <p:spPr>
          <a:xfrm>
            <a:off x="571500" y="4670701"/>
            <a:ext cx="114300" cy="152400"/>
          </a:xfrm>
          <a:custGeom>
            <a:avLst/>
            <a:gdLst/>
            <a:ahLst/>
            <a:cxnLst/>
            <a:rect l="l" t="t" r="r" b="b"/>
            <a:pathLst>
              <a:path w="114300" h="152400">
                <a:moveTo>
                  <a:pt x="0" y="56138"/>
                </a:moveTo>
                <a:cubicBezTo>
                  <a:pt x="0" y="25122"/>
                  <a:pt x="25598" y="0"/>
                  <a:pt x="57150" y="0"/>
                </a:cubicBezTo>
                <a:cubicBezTo>
                  <a:pt x="88702" y="0"/>
                  <a:pt x="114300" y="25122"/>
                  <a:pt x="114300" y="56138"/>
                </a:cubicBezTo>
                <a:cubicBezTo>
                  <a:pt x="114300" y="91648"/>
                  <a:pt x="78522" y="134213"/>
                  <a:pt x="63579" y="150435"/>
                </a:cubicBezTo>
                <a:cubicBezTo>
                  <a:pt x="60067" y="154245"/>
                  <a:pt x="54203" y="154245"/>
                  <a:pt x="50691" y="150435"/>
                </a:cubicBezTo>
                <a:cubicBezTo>
                  <a:pt x="35749" y="134213"/>
                  <a:pt x="-30" y="91648"/>
                  <a:pt x="-30" y="56138"/>
                </a:cubicBezTo>
                <a:close/>
                <a:moveTo>
                  <a:pt x="57150" y="76200"/>
                </a:moveTo>
                <a:cubicBezTo>
                  <a:pt x="67664" y="76200"/>
                  <a:pt x="76200" y="67664"/>
                  <a:pt x="76200" y="57150"/>
                </a:cubicBezTo>
                <a:cubicBezTo>
                  <a:pt x="76200" y="46636"/>
                  <a:pt x="67664" y="38100"/>
                  <a:pt x="57150" y="38100"/>
                </a:cubicBezTo>
                <a:cubicBezTo>
                  <a:pt x="46636" y="38100"/>
                  <a:pt x="38100" y="46636"/>
                  <a:pt x="38100" y="57150"/>
                </a:cubicBezTo>
                <a:cubicBezTo>
                  <a:pt x="38100" y="67664"/>
                  <a:pt x="46636" y="76200"/>
                  <a:pt x="57150" y="76200"/>
                </a:cubicBezTo>
                <a:close/>
              </a:path>
            </a:pathLst>
          </a:custGeom>
          <a:solidFill>
            <a:srgbClr val="D77A61"/>
          </a:solidFill>
          <a:ln/>
        </p:spPr>
      </p:sp>
      <p:sp>
        <p:nvSpPr>
          <p:cNvPr id="23" name="Text 21"/>
          <p:cNvSpPr/>
          <p:nvPr/>
        </p:nvSpPr>
        <p:spPr>
          <a:xfrm>
            <a:off x="800100" y="4632601"/>
            <a:ext cx="2057400" cy="190500"/>
          </a:xfrm>
          <a:prstGeom prst="rect">
            <a:avLst/>
          </a:prstGeom>
          <a:noFill/>
          <a:ln/>
        </p:spPr>
        <p:txBody>
          <a:bodyPr wrap="square" lIns="0" tIns="0" rIns="0" bIns="0" rtlCol="0" anchor="ctr"/>
          <a:lstStyle/>
          <a:p>
            <a:pPr>
              <a:lnSpc>
                <a:spcPct val="120000"/>
              </a:lnSpc>
            </a:pPr>
            <a:r>
              <a:rPr lang="en-US" sz="1050" b="1" dirty="0">
                <a:solidFill>
                  <a:srgbClr val="2C3033"/>
                </a:solidFill>
                <a:latin typeface="Quattrocento Sans" pitchFamily="34" charset="0"/>
                <a:ea typeface="Quattrocento Sans" pitchFamily="34" charset="-122"/>
                <a:cs typeface="Quattrocento Sans" pitchFamily="34" charset="-120"/>
              </a:rPr>
              <a:t>End:</a:t>
            </a:r>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 742598.82m E, 1142479.87m N</a:t>
            </a:r>
            <a:endParaRPr lang="en-US" sz="1600" dirty="0"/>
          </a:p>
        </p:txBody>
      </p:sp>
      <p:sp>
        <p:nvSpPr>
          <p:cNvPr id="24" name="Shape 22"/>
          <p:cNvSpPr/>
          <p:nvPr/>
        </p:nvSpPr>
        <p:spPr>
          <a:xfrm>
            <a:off x="381000" y="5089801"/>
            <a:ext cx="4676775" cy="1143000"/>
          </a:xfrm>
          <a:prstGeom prst="roundRect">
            <a:avLst>
              <a:gd name="adj" fmla="val 6667"/>
            </a:avLst>
          </a:prstGeom>
          <a:solidFill>
            <a:srgbClr val="FFFFFF"/>
          </a:solidFill>
          <a:ln/>
          <a:effectLst>
            <a:outerShdw sx="100000" sy="100000" kx="0" ky="0" algn="bl" rotWithShape="0" blurRad="28575" dist="9525" dir="5400000">
              <a:srgbClr val="000000">
                <a:alpha val="10196"/>
              </a:srgbClr>
            </a:outerShdw>
          </a:effectLst>
        </p:spPr>
      </p:sp>
      <p:sp>
        <p:nvSpPr>
          <p:cNvPr id="25" name="Text 23"/>
          <p:cNvSpPr/>
          <p:nvPr/>
        </p:nvSpPr>
        <p:spPr>
          <a:xfrm>
            <a:off x="533400" y="5242201"/>
            <a:ext cx="4457700" cy="266700"/>
          </a:xfrm>
          <a:prstGeom prst="rect">
            <a:avLst/>
          </a:prstGeom>
          <a:noFill/>
          <a:ln/>
        </p:spPr>
        <p:txBody>
          <a:bodyPr wrap="square" lIns="0" tIns="0" rIns="0" bIns="0" rtlCol="0" anchor="ctr"/>
          <a:lstStyle/>
          <a:p>
            <a:pPr>
              <a:lnSpc>
                <a:spcPct val="130000"/>
              </a:lnSpc>
            </a:pPr>
            <a:r>
              <a:rPr lang="en-US" sz="1350" b="1" dirty="0">
                <a:solidFill>
                  <a:srgbClr val="2A4B43"/>
                </a:solidFill>
                <a:latin typeface="Liter" pitchFamily="34" charset="0"/>
                <a:ea typeface="Liter" pitchFamily="34" charset="-122"/>
                <a:cs typeface="Liter" pitchFamily="34" charset="-120"/>
              </a:rPr>
              <a:t>Nearby Communities</a:t>
            </a:r>
            <a:endParaRPr lang="en-US" sz="1600" dirty="0"/>
          </a:p>
        </p:txBody>
      </p:sp>
      <p:sp>
        <p:nvSpPr>
          <p:cNvPr id="26" name="Shape 24"/>
          <p:cNvSpPr/>
          <p:nvPr/>
        </p:nvSpPr>
        <p:spPr>
          <a:xfrm>
            <a:off x="533400" y="5680351"/>
            <a:ext cx="76200" cy="76200"/>
          </a:xfrm>
          <a:prstGeom prst="roundRect">
            <a:avLst>
              <a:gd name="adj" fmla="val 50000"/>
            </a:avLst>
          </a:prstGeom>
          <a:solidFill>
            <a:srgbClr val="D77A61"/>
          </a:solidFill>
          <a:ln/>
        </p:spPr>
      </p:sp>
      <p:sp>
        <p:nvSpPr>
          <p:cNvPr id="27" name="Text 25"/>
          <p:cNvSpPr/>
          <p:nvPr/>
        </p:nvSpPr>
        <p:spPr>
          <a:xfrm>
            <a:off x="685800" y="5623201"/>
            <a:ext cx="105727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Gurama Quarters</a:t>
            </a:r>
            <a:endParaRPr lang="en-US" sz="1600" dirty="0"/>
          </a:p>
        </p:txBody>
      </p:sp>
      <p:sp>
        <p:nvSpPr>
          <p:cNvPr id="28" name="Shape 26"/>
          <p:cNvSpPr/>
          <p:nvPr/>
        </p:nvSpPr>
        <p:spPr>
          <a:xfrm>
            <a:off x="2755821" y="5680351"/>
            <a:ext cx="76200" cy="76200"/>
          </a:xfrm>
          <a:prstGeom prst="roundRect">
            <a:avLst>
              <a:gd name="adj" fmla="val 50000"/>
            </a:avLst>
          </a:prstGeom>
          <a:solidFill>
            <a:srgbClr val="D77A61"/>
          </a:solidFill>
          <a:ln/>
        </p:spPr>
      </p:sp>
      <p:sp>
        <p:nvSpPr>
          <p:cNvPr id="29" name="Text 27"/>
          <p:cNvSpPr/>
          <p:nvPr/>
        </p:nvSpPr>
        <p:spPr>
          <a:xfrm>
            <a:off x="2908221" y="5623201"/>
            <a:ext cx="65722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Kundulum</a:t>
            </a:r>
            <a:endParaRPr lang="en-US" sz="1600" dirty="0"/>
          </a:p>
        </p:txBody>
      </p:sp>
      <p:sp>
        <p:nvSpPr>
          <p:cNvPr id="30" name="Shape 28"/>
          <p:cNvSpPr/>
          <p:nvPr/>
        </p:nvSpPr>
        <p:spPr>
          <a:xfrm>
            <a:off x="533400" y="5947051"/>
            <a:ext cx="76200" cy="76200"/>
          </a:xfrm>
          <a:prstGeom prst="roundRect">
            <a:avLst>
              <a:gd name="adj" fmla="val 50000"/>
            </a:avLst>
          </a:prstGeom>
          <a:solidFill>
            <a:srgbClr val="D77A61"/>
          </a:solidFill>
          <a:ln/>
        </p:spPr>
      </p:sp>
      <p:sp>
        <p:nvSpPr>
          <p:cNvPr id="31" name="Text 29"/>
          <p:cNvSpPr/>
          <p:nvPr/>
        </p:nvSpPr>
        <p:spPr>
          <a:xfrm>
            <a:off x="685800" y="5889901"/>
            <a:ext cx="438150"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Arawa</a:t>
            </a:r>
            <a:endParaRPr lang="en-US" sz="1600" dirty="0"/>
          </a:p>
        </p:txBody>
      </p:sp>
      <p:sp>
        <p:nvSpPr>
          <p:cNvPr id="32" name="Shape 30"/>
          <p:cNvSpPr/>
          <p:nvPr/>
        </p:nvSpPr>
        <p:spPr>
          <a:xfrm>
            <a:off x="2755821" y="5947051"/>
            <a:ext cx="76200" cy="76200"/>
          </a:xfrm>
          <a:prstGeom prst="roundRect">
            <a:avLst>
              <a:gd name="adj" fmla="val 50000"/>
            </a:avLst>
          </a:prstGeom>
          <a:solidFill>
            <a:srgbClr val="D77A61"/>
          </a:solidFill>
          <a:ln/>
        </p:spPr>
      </p:sp>
      <p:sp>
        <p:nvSpPr>
          <p:cNvPr id="33" name="Text 31"/>
          <p:cNvSpPr/>
          <p:nvPr/>
        </p:nvSpPr>
        <p:spPr>
          <a:xfrm>
            <a:off x="2908221" y="5889901"/>
            <a:ext cx="1143000"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Gombe metropolis</a:t>
            </a:r>
            <a:endParaRPr lang="en-US" sz="1600" dirty="0"/>
          </a:p>
        </p:txBody>
      </p:sp>
      <p:sp>
        <p:nvSpPr>
          <p:cNvPr id="34" name="Shape 32"/>
          <p:cNvSpPr/>
          <p:nvPr/>
        </p:nvSpPr>
        <p:spPr>
          <a:xfrm>
            <a:off x="5206961" y="1371600"/>
            <a:ext cx="6600825" cy="2295525"/>
          </a:xfrm>
          <a:prstGeom prst="roundRect">
            <a:avLst>
              <a:gd name="adj" fmla="val 3320"/>
            </a:avLst>
          </a:prstGeom>
          <a:solidFill>
            <a:srgbClr val="FFFFFF"/>
          </a:solidFill>
          <a:ln/>
          <a:effectLst>
            <a:outerShdw sx="100000" sy="100000" kx="0" ky="0" algn="bl" rotWithShape="0" blurRad="28575" dist="9525" dir="5400000">
              <a:srgbClr val="000000">
                <a:alpha val="10196"/>
              </a:srgbClr>
            </a:outerShdw>
          </a:effectLst>
        </p:spPr>
      </p:sp>
      <p:sp>
        <p:nvSpPr>
          <p:cNvPr id="35" name="Text 33"/>
          <p:cNvSpPr/>
          <p:nvPr/>
        </p:nvSpPr>
        <p:spPr>
          <a:xfrm>
            <a:off x="5359361" y="1524000"/>
            <a:ext cx="6391275" cy="266700"/>
          </a:xfrm>
          <a:prstGeom prst="rect">
            <a:avLst/>
          </a:prstGeom>
          <a:noFill/>
          <a:ln/>
        </p:spPr>
        <p:txBody>
          <a:bodyPr wrap="square" lIns="0" tIns="0" rIns="0" bIns="0" rtlCol="0" anchor="ctr"/>
          <a:lstStyle/>
          <a:p>
            <a:pPr>
              <a:lnSpc>
                <a:spcPct val="120000"/>
              </a:lnSpc>
            </a:pPr>
            <a:r>
              <a:rPr lang="en-US" sz="1500" b="1" dirty="0">
                <a:solidFill>
                  <a:srgbClr val="2A4B43"/>
                </a:solidFill>
                <a:latin typeface="Liter" pitchFamily="34" charset="0"/>
                <a:ea typeface="Liter" pitchFamily="34" charset="-122"/>
                <a:cs typeface="Liter" pitchFamily="34" charset="-120"/>
              </a:rPr>
              <a:t>Vegetation, Soil &amp; Climate Profile</a:t>
            </a:r>
            <a:endParaRPr lang="en-US" sz="1600" dirty="0"/>
          </a:p>
        </p:txBody>
      </p:sp>
      <p:sp>
        <p:nvSpPr>
          <p:cNvPr id="36" name="Shape 34"/>
          <p:cNvSpPr/>
          <p:nvPr/>
        </p:nvSpPr>
        <p:spPr>
          <a:xfrm>
            <a:off x="5359361" y="1905000"/>
            <a:ext cx="2019300" cy="1609725"/>
          </a:xfrm>
          <a:prstGeom prst="roundRect">
            <a:avLst>
              <a:gd name="adj" fmla="val 4734"/>
            </a:avLst>
          </a:prstGeom>
          <a:solidFill>
            <a:srgbClr val="F7F5F2"/>
          </a:solidFill>
          <a:ln/>
        </p:spPr>
      </p:sp>
      <p:sp>
        <p:nvSpPr>
          <p:cNvPr id="37" name="Shape 35"/>
          <p:cNvSpPr/>
          <p:nvPr/>
        </p:nvSpPr>
        <p:spPr>
          <a:xfrm>
            <a:off x="5502236" y="2038350"/>
            <a:ext cx="133350" cy="152400"/>
          </a:xfrm>
          <a:custGeom>
            <a:avLst/>
            <a:gdLst/>
            <a:ahLst/>
            <a:cxnLst/>
            <a:rect l="l" t="t" r="r" b="b"/>
            <a:pathLst>
              <a:path w="133350" h="152400">
                <a:moveTo>
                  <a:pt x="66675" y="-9525"/>
                </a:moveTo>
                <a:cubicBezTo>
                  <a:pt x="68759" y="-9525"/>
                  <a:pt x="70753" y="-8602"/>
                  <a:pt x="72122" y="-6995"/>
                </a:cubicBezTo>
                <a:lnTo>
                  <a:pt x="112603" y="40630"/>
                </a:lnTo>
                <a:cubicBezTo>
                  <a:pt x="114419" y="42743"/>
                  <a:pt x="114806" y="45720"/>
                  <a:pt x="113645" y="48250"/>
                </a:cubicBezTo>
                <a:cubicBezTo>
                  <a:pt x="112484" y="50780"/>
                  <a:pt x="109954" y="52388"/>
                  <a:pt x="107156" y="52388"/>
                </a:cubicBezTo>
                <a:lnTo>
                  <a:pt x="99745" y="52388"/>
                </a:lnTo>
                <a:lnTo>
                  <a:pt x="122128" y="78730"/>
                </a:lnTo>
                <a:cubicBezTo>
                  <a:pt x="123944" y="80843"/>
                  <a:pt x="124331" y="83820"/>
                  <a:pt x="123170" y="86350"/>
                </a:cubicBezTo>
                <a:cubicBezTo>
                  <a:pt x="122009" y="88880"/>
                  <a:pt x="119479" y="90488"/>
                  <a:pt x="116681" y="90488"/>
                </a:cubicBezTo>
                <a:lnTo>
                  <a:pt x="105221" y="90488"/>
                </a:lnTo>
                <a:lnTo>
                  <a:pt x="131653" y="121593"/>
                </a:lnTo>
                <a:cubicBezTo>
                  <a:pt x="133469" y="123706"/>
                  <a:pt x="133856" y="126683"/>
                  <a:pt x="132695" y="129213"/>
                </a:cubicBezTo>
                <a:cubicBezTo>
                  <a:pt x="131534" y="131743"/>
                  <a:pt x="129004" y="133350"/>
                  <a:pt x="126206" y="133350"/>
                </a:cubicBezTo>
                <a:lnTo>
                  <a:pt x="76200" y="133350"/>
                </a:lnTo>
                <a:lnTo>
                  <a:pt x="76200" y="152400"/>
                </a:lnTo>
                <a:cubicBezTo>
                  <a:pt x="76200" y="157669"/>
                  <a:pt x="71944" y="161925"/>
                  <a:pt x="66675" y="161925"/>
                </a:cubicBezTo>
                <a:cubicBezTo>
                  <a:pt x="61406" y="161925"/>
                  <a:pt x="57150" y="157669"/>
                  <a:pt x="57150" y="152400"/>
                </a:cubicBezTo>
                <a:lnTo>
                  <a:pt x="57150" y="133350"/>
                </a:lnTo>
                <a:lnTo>
                  <a:pt x="7144" y="133350"/>
                </a:lnTo>
                <a:cubicBezTo>
                  <a:pt x="4346" y="133350"/>
                  <a:pt x="1816" y="131743"/>
                  <a:pt x="655" y="129213"/>
                </a:cubicBezTo>
                <a:cubicBezTo>
                  <a:pt x="-506" y="126683"/>
                  <a:pt x="-119" y="123706"/>
                  <a:pt x="1697" y="121593"/>
                </a:cubicBezTo>
                <a:lnTo>
                  <a:pt x="28129" y="90488"/>
                </a:lnTo>
                <a:lnTo>
                  <a:pt x="16669" y="90488"/>
                </a:lnTo>
                <a:cubicBezTo>
                  <a:pt x="13871" y="90488"/>
                  <a:pt x="11341" y="88880"/>
                  <a:pt x="10180" y="86350"/>
                </a:cubicBezTo>
                <a:cubicBezTo>
                  <a:pt x="9019" y="83820"/>
                  <a:pt x="9406" y="80843"/>
                  <a:pt x="11222" y="78730"/>
                </a:cubicBezTo>
                <a:lnTo>
                  <a:pt x="33605" y="52388"/>
                </a:lnTo>
                <a:lnTo>
                  <a:pt x="26194" y="52388"/>
                </a:lnTo>
                <a:cubicBezTo>
                  <a:pt x="23396" y="52388"/>
                  <a:pt x="20866" y="50780"/>
                  <a:pt x="19705" y="48250"/>
                </a:cubicBezTo>
                <a:cubicBezTo>
                  <a:pt x="18544" y="45720"/>
                  <a:pt x="18931" y="42743"/>
                  <a:pt x="20747" y="40630"/>
                </a:cubicBezTo>
                <a:lnTo>
                  <a:pt x="61228" y="-6995"/>
                </a:lnTo>
                <a:cubicBezTo>
                  <a:pt x="62597" y="-8602"/>
                  <a:pt x="64591" y="-9525"/>
                  <a:pt x="66675" y="-9525"/>
                </a:cubicBezTo>
                <a:close/>
              </a:path>
            </a:pathLst>
          </a:custGeom>
          <a:solidFill>
            <a:srgbClr val="2A4B43"/>
          </a:solidFill>
          <a:ln/>
        </p:spPr>
      </p:sp>
      <p:sp>
        <p:nvSpPr>
          <p:cNvPr id="38" name="Text 36"/>
          <p:cNvSpPr/>
          <p:nvPr/>
        </p:nvSpPr>
        <p:spPr>
          <a:xfrm>
            <a:off x="5740361" y="2019300"/>
            <a:ext cx="685800" cy="190500"/>
          </a:xfrm>
          <a:prstGeom prst="rect">
            <a:avLst/>
          </a:prstGeom>
          <a:noFill/>
          <a:ln/>
        </p:spPr>
        <p:txBody>
          <a:bodyPr wrap="square" lIns="0" tIns="0" rIns="0" bIns="0" rtlCol="0" anchor="ctr"/>
          <a:lstStyle/>
          <a:p>
            <a:pPr>
              <a:lnSpc>
                <a:spcPct val="120000"/>
              </a:lnSpc>
            </a:pPr>
            <a:r>
              <a:rPr lang="en-US" sz="1050" b="1" dirty="0">
                <a:solidFill>
                  <a:srgbClr val="2A4B43"/>
                </a:solidFill>
                <a:latin typeface="Quattrocento Sans" pitchFamily="34" charset="0"/>
                <a:ea typeface="Quattrocento Sans" pitchFamily="34" charset="-122"/>
                <a:cs typeface="Quattrocento Sans" pitchFamily="34" charset="-120"/>
              </a:rPr>
              <a:t>Vegetation</a:t>
            </a:r>
            <a:endParaRPr lang="en-US" sz="1600" dirty="0"/>
          </a:p>
        </p:txBody>
      </p:sp>
      <p:sp>
        <p:nvSpPr>
          <p:cNvPr id="39" name="Text 37"/>
          <p:cNvSpPr/>
          <p:nvPr/>
        </p:nvSpPr>
        <p:spPr>
          <a:xfrm>
            <a:off x="5473661" y="2286000"/>
            <a:ext cx="1847850" cy="1114425"/>
          </a:xfrm>
          <a:prstGeom prst="rect">
            <a:avLst/>
          </a:prstGeom>
          <a:noFill/>
          <a:ln/>
        </p:spPr>
        <p:txBody>
          <a:bodyPr wrap="square" lIns="0" tIns="0" rIns="0" bIns="0" rtlCol="0" anchor="ctr"/>
          <a:lstStyle/>
          <a:p>
            <a:pPr>
              <a:lnSpc>
                <a:spcPct val="140000"/>
              </a:lnSpc>
            </a:pPr>
            <a:r>
              <a:rPr lang="en-US" sz="900" dirty="0">
                <a:solidFill>
                  <a:srgbClr val="2C3033"/>
                </a:solidFill>
                <a:latin typeface="Quattrocento Sans" pitchFamily="34" charset="0"/>
                <a:ea typeface="Quattrocento Sans" pitchFamily="34" charset="-122"/>
                <a:cs typeface="Quattrocento Sans" pitchFamily="34" charset="-120"/>
              </a:rPr>
              <a:t>Sudan savannah belt with scattered medium-height trees (8-15m): locust bean, shea tree, Acacia spp. Degraded from fuelwood extraction, grazing pressure, bush burning. Low to moderate density.</a:t>
            </a:r>
            <a:endParaRPr lang="en-US" sz="1600" dirty="0"/>
          </a:p>
        </p:txBody>
      </p:sp>
      <p:sp>
        <p:nvSpPr>
          <p:cNvPr id="40" name="Shape 38"/>
          <p:cNvSpPr/>
          <p:nvPr/>
        </p:nvSpPr>
        <p:spPr>
          <a:xfrm>
            <a:off x="7497128" y="1905000"/>
            <a:ext cx="2019300" cy="1609725"/>
          </a:xfrm>
          <a:prstGeom prst="roundRect">
            <a:avLst>
              <a:gd name="adj" fmla="val 4734"/>
            </a:avLst>
          </a:prstGeom>
          <a:solidFill>
            <a:srgbClr val="F7F5F2"/>
          </a:solidFill>
          <a:ln/>
        </p:spPr>
      </p:sp>
      <p:sp>
        <p:nvSpPr>
          <p:cNvPr id="41" name="Shape 39"/>
          <p:cNvSpPr/>
          <p:nvPr/>
        </p:nvSpPr>
        <p:spPr>
          <a:xfrm>
            <a:off x="7630478" y="2038350"/>
            <a:ext cx="152400" cy="152400"/>
          </a:xfrm>
          <a:custGeom>
            <a:avLst/>
            <a:gdLst/>
            <a:ahLst/>
            <a:cxnLst/>
            <a:rect l="l" t="t" r="r" b="b"/>
            <a:pathLst>
              <a:path w="152400" h="152400">
                <a:moveTo>
                  <a:pt x="69205" y="1548"/>
                </a:moveTo>
                <a:cubicBezTo>
                  <a:pt x="73640" y="-506"/>
                  <a:pt x="78760" y="-506"/>
                  <a:pt x="83195" y="1548"/>
                </a:cubicBezTo>
                <a:lnTo>
                  <a:pt x="148263" y="31611"/>
                </a:lnTo>
                <a:cubicBezTo>
                  <a:pt x="150793" y="32772"/>
                  <a:pt x="152400" y="35302"/>
                  <a:pt x="152400" y="38100"/>
                </a:cubicBezTo>
                <a:cubicBezTo>
                  <a:pt x="152400" y="40898"/>
                  <a:pt x="150793" y="43428"/>
                  <a:pt x="148263" y="44589"/>
                </a:cubicBezTo>
                <a:lnTo>
                  <a:pt x="83195" y="74652"/>
                </a:lnTo>
                <a:cubicBezTo>
                  <a:pt x="78760" y="76706"/>
                  <a:pt x="73640" y="76706"/>
                  <a:pt x="69205" y="74652"/>
                </a:cubicBezTo>
                <a:lnTo>
                  <a:pt x="4137" y="44589"/>
                </a:lnTo>
                <a:cubicBezTo>
                  <a:pt x="1607" y="43398"/>
                  <a:pt x="0" y="40868"/>
                  <a:pt x="0" y="38100"/>
                </a:cubicBezTo>
                <a:cubicBezTo>
                  <a:pt x="0" y="35332"/>
                  <a:pt x="1607" y="32772"/>
                  <a:pt x="4137" y="31611"/>
                </a:cubicBezTo>
                <a:lnTo>
                  <a:pt x="69205" y="1548"/>
                </a:lnTo>
                <a:close/>
                <a:moveTo>
                  <a:pt x="14317" y="65008"/>
                </a:moveTo>
                <a:lnTo>
                  <a:pt x="63222" y="87600"/>
                </a:lnTo>
                <a:cubicBezTo>
                  <a:pt x="71467" y="91410"/>
                  <a:pt x="80962" y="91410"/>
                  <a:pt x="89208" y="87600"/>
                </a:cubicBezTo>
                <a:lnTo>
                  <a:pt x="138113" y="65008"/>
                </a:lnTo>
                <a:lnTo>
                  <a:pt x="148263" y="69711"/>
                </a:lnTo>
                <a:cubicBezTo>
                  <a:pt x="150793" y="70872"/>
                  <a:pt x="152400" y="73402"/>
                  <a:pt x="152400" y="76200"/>
                </a:cubicBezTo>
                <a:cubicBezTo>
                  <a:pt x="152400" y="78998"/>
                  <a:pt x="150793" y="81528"/>
                  <a:pt x="148263" y="82689"/>
                </a:cubicBezTo>
                <a:lnTo>
                  <a:pt x="83195" y="112752"/>
                </a:lnTo>
                <a:cubicBezTo>
                  <a:pt x="78760" y="114806"/>
                  <a:pt x="73640" y="114806"/>
                  <a:pt x="69205" y="112752"/>
                </a:cubicBezTo>
                <a:lnTo>
                  <a:pt x="4137" y="82689"/>
                </a:lnTo>
                <a:cubicBezTo>
                  <a:pt x="1607" y="81498"/>
                  <a:pt x="0" y="78968"/>
                  <a:pt x="0" y="76200"/>
                </a:cubicBezTo>
                <a:cubicBezTo>
                  <a:pt x="0" y="73432"/>
                  <a:pt x="1607" y="70872"/>
                  <a:pt x="4137" y="69711"/>
                </a:cubicBezTo>
                <a:lnTo>
                  <a:pt x="14288" y="65008"/>
                </a:lnTo>
                <a:close/>
                <a:moveTo>
                  <a:pt x="4137" y="107811"/>
                </a:moveTo>
                <a:lnTo>
                  <a:pt x="14288" y="103108"/>
                </a:lnTo>
                <a:lnTo>
                  <a:pt x="63192" y="125700"/>
                </a:lnTo>
                <a:cubicBezTo>
                  <a:pt x="71438" y="129510"/>
                  <a:pt x="80933" y="129510"/>
                  <a:pt x="89178" y="125700"/>
                </a:cubicBezTo>
                <a:lnTo>
                  <a:pt x="138083" y="103108"/>
                </a:lnTo>
                <a:lnTo>
                  <a:pt x="148233" y="107811"/>
                </a:lnTo>
                <a:cubicBezTo>
                  <a:pt x="150763" y="108972"/>
                  <a:pt x="152370" y="111502"/>
                  <a:pt x="152370" y="114300"/>
                </a:cubicBezTo>
                <a:cubicBezTo>
                  <a:pt x="152370" y="117098"/>
                  <a:pt x="150763" y="119628"/>
                  <a:pt x="148233" y="120789"/>
                </a:cubicBezTo>
                <a:lnTo>
                  <a:pt x="83165" y="150852"/>
                </a:lnTo>
                <a:cubicBezTo>
                  <a:pt x="78730" y="152906"/>
                  <a:pt x="73610" y="152906"/>
                  <a:pt x="69175" y="150852"/>
                </a:cubicBezTo>
                <a:lnTo>
                  <a:pt x="4137" y="120789"/>
                </a:lnTo>
                <a:cubicBezTo>
                  <a:pt x="1607" y="119598"/>
                  <a:pt x="0" y="117068"/>
                  <a:pt x="0" y="114300"/>
                </a:cubicBezTo>
                <a:cubicBezTo>
                  <a:pt x="0" y="111532"/>
                  <a:pt x="1607" y="108972"/>
                  <a:pt x="4137" y="107811"/>
                </a:cubicBezTo>
                <a:close/>
              </a:path>
            </a:pathLst>
          </a:custGeom>
          <a:solidFill>
            <a:srgbClr val="A9927D"/>
          </a:solidFill>
          <a:ln/>
        </p:spPr>
      </p:sp>
      <p:sp>
        <p:nvSpPr>
          <p:cNvPr id="42" name="Text 40"/>
          <p:cNvSpPr/>
          <p:nvPr/>
        </p:nvSpPr>
        <p:spPr>
          <a:xfrm>
            <a:off x="7878128" y="2019300"/>
            <a:ext cx="276225" cy="190500"/>
          </a:xfrm>
          <a:prstGeom prst="rect">
            <a:avLst/>
          </a:prstGeom>
          <a:noFill/>
          <a:ln/>
        </p:spPr>
        <p:txBody>
          <a:bodyPr wrap="square" lIns="0" tIns="0" rIns="0" bIns="0" rtlCol="0" anchor="ctr"/>
          <a:lstStyle/>
          <a:p>
            <a:pPr>
              <a:lnSpc>
                <a:spcPct val="120000"/>
              </a:lnSpc>
            </a:pPr>
            <a:r>
              <a:rPr lang="en-US" sz="1050" b="1" dirty="0">
                <a:solidFill>
                  <a:srgbClr val="2A4B43"/>
                </a:solidFill>
                <a:latin typeface="Quattrocento Sans" pitchFamily="34" charset="0"/>
                <a:ea typeface="Quattrocento Sans" pitchFamily="34" charset="-122"/>
                <a:cs typeface="Quattrocento Sans" pitchFamily="34" charset="-120"/>
              </a:rPr>
              <a:t>Soil</a:t>
            </a:r>
            <a:endParaRPr lang="en-US" sz="1600" dirty="0"/>
          </a:p>
        </p:txBody>
      </p:sp>
      <p:sp>
        <p:nvSpPr>
          <p:cNvPr id="43" name="Text 41"/>
          <p:cNvSpPr/>
          <p:nvPr/>
        </p:nvSpPr>
        <p:spPr>
          <a:xfrm>
            <a:off x="7611428" y="2286000"/>
            <a:ext cx="1847850" cy="1114425"/>
          </a:xfrm>
          <a:prstGeom prst="rect">
            <a:avLst/>
          </a:prstGeom>
          <a:noFill/>
          <a:ln/>
        </p:spPr>
        <p:txBody>
          <a:bodyPr wrap="square" lIns="0" tIns="0" rIns="0" bIns="0" rtlCol="0" anchor="ctr"/>
          <a:lstStyle/>
          <a:p>
            <a:pPr>
              <a:lnSpc>
                <a:spcPct val="140000"/>
              </a:lnSpc>
            </a:pPr>
            <a:r>
              <a:rPr lang="en-US" sz="900" dirty="0">
                <a:solidFill>
                  <a:srgbClr val="2C3033"/>
                </a:solidFill>
                <a:latin typeface="Quattrocento Sans" pitchFamily="34" charset="0"/>
                <a:ea typeface="Quattrocento Sans" pitchFamily="34" charset="-122"/>
                <a:cs typeface="Quattrocento Sans" pitchFamily="34" charset="-120"/>
              </a:rPr>
              <a:t>Sandy loam (widespread, well-drained, low cohesion). Lateritic soils with moderate load-bearing capacity. Clayey soils in depressions. Slightly acidic to neutral pH, low organic content.</a:t>
            </a:r>
            <a:endParaRPr lang="en-US" sz="1600" dirty="0"/>
          </a:p>
        </p:txBody>
      </p:sp>
      <p:sp>
        <p:nvSpPr>
          <p:cNvPr id="44" name="Shape 42"/>
          <p:cNvSpPr/>
          <p:nvPr/>
        </p:nvSpPr>
        <p:spPr>
          <a:xfrm>
            <a:off x="9634895" y="1905000"/>
            <a:ext cx="2019300" cy="1609725"/>
          </a:xfrm>
          <a:prstGeom prst="roundRect">
            <a:avLst>
              <a:gd name="adj" fmla="val 4734"/>
            </a:avLst>
          </a:prstGeom>
          <a:solidFill>
            <a:srgbClr val="F7F5F2"/>
          </a:solidFill>
          <a:ln/>
        </p:spPr>
      </p:sp>
      <p:sp>
        <p:nvSpPr>
          <p:cNvPr id="45" name="Shape 43"/>
          <p:cNvSpPr/>
          <p:nvPr/>
        </p:nvSpPr>
        <p:spPr>
          <a:xfrm>
            <a:off x="9758720" y="2038350"/>
            <a:ext cx="171450" cy="152400"/>
          </a:xfrm>
          <a:custGeom>
            <a:avLst/>
            <a:gdLst/>
            <a:ahLst/>
            <a:cxnLst/>
            <a:rect l="l" t="t" r="r" b="b"/>
            <a:pathLst>
              <a:path w="171450" h="152400">
                <a:moveTo>
                  <a:pt x="135017" y="-4405"/>
                </a:moveTo>
                <a:cubicBezTo>
                  <a:pt x="136475" y="-3810"/>
                  <a:pt x="137547" y="-2500"/>
                  <a:pt x="137845" y="-953"/>
                </a:cubicBezTo>
                <a:lnTo>
                  <a:pt x="142875" y="23813"/>
                </a:lnTo>
                <a:lnTo>
                  <a:pt x="167640" y="28813"/>
                </a:lnTo>
                <a:cubicBezTo>
                  <a:pt x="169188" y="29141"/>
                  <a:pt x="170468" y="30182"/>
                  <a:pt x="171093" y="31641"/>
                </a:cubicBezTo>
                <a:cubicBezTo>
                  <a:pt x="171718" y="33099"/>
                  <a:pt x="171539" y="34766"/>
                  <a:pt x="170676" y="36076"/>
                </a:cubicBezTo>
                <a:lnTo>
                  <a:pt x="156716" y="57120"/>
                </a:lnTo>
                <a:lnTo>
                  <a:pt x="170676" y="78165"/>
                </a:lnTo>
                <a:cubicBezTo>
                  <a:pt x="171539" y="79474"/>
                  <a:pt x="171718" y="81141"/>
                  <a:pt x="171093" y="82600"/>
                </a:cubicBezTo>
                <a:cubicBezTo>
                  <a:pt x="170468" y="84058"/>
                  <a:pt x="169188" y="85130"/>
                  <a:pt x="167640" y="85427"/>
                </a:cubicBezTo>
                <a:lnTo>
                  <a:pt x="149126" y="89208"/>
                </a:lnTo>
                <a:cubicBezTo>
                  <a:pt x="145584" y="86618"/>
                  <a:pt x="141655" y="84564"/>
                  <a:pt x="137398" y="83135"/>
                </a:cubicBezTo>
                <a:cubicBezTo>
                  <a:pt x="136654" y="79355"/>
                  <a:pt x="135374" y="75783"/>
                  <a:pt x="133618" y="72509"/>
                </a:cubicBezTo>
                <a:cubicBezTo>
                  <a:pt x="136446" y="68074"/>
                  <a:pt x="138113" y="62805"/>
                  <a:pt x="138113" y="57120"/>
                </a:cubicBezTo>
                <a:cubicBezTo>
                  <a:pt x="138113" y="41344"/>
                  <a:pt x="125313" y="28545"/>
                  <a:pt x="109538" y="28545"/>
                </a:cubicBezTo>
                <a:cubicBezTo>
                  <a:pt x="95280" y="28545"/>
                  <a:pt x="83463" y="38993"/>
                  <a:pt x="81320" y="52626"/>
                </a:cubicBezTo>
                <a:cubicBezTo>
                  <a:pt x="73432" y="46583"/>
                  <a:pt x="63609" y="42952"/>
                  <a:pt x="52923" y="42833"/>
                </a:cubicBezTo>
                <a:lnTo>
                  <a:pt x="48429" y="36076"/>
                </a:lnTo>
                <a:cubicBezTo>
                  <a:pt x="47565" y="34766"/>
                  <a:pt x="47387" y="33099"/>
                  <a:pt x="48012" y="31641"/>
                </a:cubicBezTo>
                <a:cubicBezTo>
                  <a:pt x="48637" y="30182"/>
                  <a:pt x="49917" y="29111"/>
                  <a:pt x="51465" y="28813"/>
                </a:cubicBezTo>
                <a:lnTo>
                  <a:pt x="76200" y="23813"/>
                </a:lnTo>
                <a:lnTo>
                  <a:pt x="81201" y="-952"/>
                </a:lnTo>
                <a:cubicBezTo>
                  <a:pt x="81528" y="-2500"/>
                  <a:pt x="82570" y="-3780"/>
                  <a:pt x="84028" y="-4405"/>
                </a:cubicBezTo>
                <a:cubicBezTo>
                  <a:pt x="85487" y="-5030"/>
                  <a:pt x="87154" y="-4852"/>
                  <a:pt x="88463" y="-3989"/>
                </a:cubicBezTo>
                <a:lnTo>
                  <a:pt x="109537" y="10001"/>
                </a:lnTo>
                <a:lnTo>
                  <a:pt x="130582" y="-3959"/>
                </a:lnTo>
                <a:cubicBezTo>
                  <a:pt x="131891" y="-4822"/>
                  <a:pt x="133558" y="-5001"/>
                  <a:pt x="135017" y="-4376"/>
                </a:cubicBezTo>
                <a:close/>
                <a:moveTo>
                  <a:pt x="123825" y="57150"/>
                </a:moveTo>
                <a:cubicBezTo>
                  <a:pt x="123825" y="58281"/>
                  <a:pt x="123706" y="59382"/>
                  <a:pt x="123438" y="60454"/>
                </a:cubicBezTo>
                <a:cubicBezTo>
                  <a:pt x="116979" y="55394"/>
                  <a:pt x="108853" y="52388"/>
                  <a:pt x="100013" y="52388"/>
                </a:cubicBezTo>
                <a:cubicBezTo>
                  <a:pt x="98643" y="52388"/>
                  <a:pt x="97304" y="52447"/>
                  <a:pt x="95994" y="52596"/>
                </a:cubicBezTo>
                <a:cubicBezTo>
                  <a:pt x="97899" y="46940"/>
                  <a:pt x="103257" y="42863"/>
                  <a:pt x="109537" y="42863"/>
                </a:cubicBezTo>
                <a:cubicBezTo>
                  <a:pt x="117425" y="42863"/>
                  <a:pt x="123825" y="49262"/>
                  <a:pt x="123825" y="57150"/>
                </a:cubicBezTo>
                <a:close/>
                <a:moveTo>
                  <a:pt x="28575" y="152400"/>
                </a:moveTo>
                <a:cubicBezTo>
                  <a:pt x="12799" y="152400"/>
                  <a:pt x="0" y="139601"/>
                  <a:pt x="0" y="123825"/>
                </a:cubicBezTo>
                <a:cubicBezTo>
                  <a:pt x="0" y="111175"/>
                  <a:pt x="8215" y="100429"/>
                  <a:pt x="19616" y="96679"/>
                </a:cubicBezTo>
                <a:cubicBezTo>
                  <a:pt x="19229" y="94684"/>
                  <a:pt x="19050" y="92601"/>
                  <a:pt x="19050" y="90488"/>
                </a:cubicBezTo>
                <a:cubicBezTo>
                  <a:pt x="19050" y="72063"/>
                  <a:pt x="33963" y="57150"/>
                  <a:pt x="52388" y="57150"/>
                </a:cubicBezTo>
                <a:cubicBezTo>
                  <a:pt x="65216" y="57150"/>
                  <a:pt x="76349" y="64383"/>
                  <a:pt x="81915" y="75009"/>
                </a:cubicBezTo>
                <a:cubicBezTo>
                  <a:pt x="86291" y="69919"/>
                  <a:pt x="92779" y="66675"/>
                  <a:pt x="100013" y="66675"/>
                </a:cubicBezTo>
                <a:cubicBezTo>
                  <a:pt x="113169" y="66675"/>
                  <a:pt x="123825" y="77331"/>
                  <a:pt x="123825" y="90488"/>
                </a:cubicBezTo>
                <a:cubicBezTo>
                  <a:pt x="123825" y="92125"/>
                  <a:pt x="123646" y="93702"/>
                  <a:pt x="123349" y="95250"/>
                </a:cubicBezTo>
                <a:cubicBezTo>
                  <a:pt x="123498" y="95250"/>
                  <a:pt x="123676" y="95250"/>
                  <a:pt x="123825" y="95250"/>
                </a:cubicBezTo>
                <a:cubicBezTo>
                  <a:pt x="139601" y="95250"/>
                  <a:pt x="152400" y="108049"/>
                  <a:pt x="152400" y="123825"/>
                </a:cubicBezTo>
                <a:cubicBezTo>
                  <a:pt x="152400" y="139601"/>
                  <a:pt x="139601" y="152400"/>
                  <a:pt x="123825" y="152400"/>
                </a:cubicBezTo>
                <a:lnTo>
                  <a:pt x="28575" y="152400"/>
                </a:lnTo>
                <a:close/>
              </a:path>
            </a:pathLst>
          </a:custGeom>
          <a:solidFill>
            <a:srgbClr val="D77A61"/>
          </a:solidFill>
          <a:ln/>
        </p:spPr>
      </p:sp>
      <p:sp>
        <p:nvSpPr>
          <p:cNvPr id="46" name="Text 44"/>
          <p:cNvSpPr/>
          <p:nvPr/>
        </p:nvSpPr>
        <p:spPr>
          <a:xfrm>
            <a:off x="10015894" y="2019300"/>
            <a:ext cx="504825" cy="190500"/>
          </a:xfrm>
          <a:prstGeom prst="rect">
            <a:avLst/>
          </a:prstGeom>
          <a:noFill/>
          <a:ln/>
        </p:spPr>
        <p:txBody>
          <a:bodyPr wrap="square" lIns="0" tIns="0" rIns="0" bIns="0" rtlCol="0" anchor="ctr"/>
          <a:lstStyle/>
          <a:p>
            <a:pPr>
              <a:lnSpc>
                <a:spcPct val="120000"/>
              </a:lnSpc>
            </a:pPr>
            <a:r>
              <a:rPr lang="en-US" sz="1050" b="1" dirty="0">
                <a:solidFill>
                  <a:srgbClr val="2A4B43"/>
                </a:solidFill>
                <a:latin typeface="Quattrocento Sans" pitchFamily="34" charset="0"/>
                <a:ea typeface="Quattrocento Sans" pitchFamily="34" charset="-122"/>
                <a:cs typeface="Quattrocento Sans" pitchFamily="34" charset="-120"/>
              </a:rPr>
              <a:t>Climate</a:t>
            </a:r>
            <a:endParaRPr lang="en-US" sz="1600" dirty="0"/>
          </a:p>
        </p:txBody>
      </p:sp>
      <p:sp>
        <p:nvSpPr>
          <p:cNvPr id="47" name="Text 45"/>
          <p:cNvSpPr/>
          <p:nvPr/>
        </p:nvSpPr>
        <p:spPr>
          <a:xfrm>
            <a:off x="9749195" y="2286000"/>
            <a:ext cx="1847850" cy="1114425"/>
          </a:xfrm>
          <a:prstGeom prst="rect">
            <a:avLst/>
          </a:prstGeom>
          <a:noFill/>
          <a:ln/>
        </p:spPr>
        <p:txBody>
          <a:bodyPr wrap="square" lIns="0" tIns="0" rIns="0" bIns="0" rtlCol="0" anchor="ctr"/>
          <a:lstStyle/>
          <a:p>
            <a:pPr>
              <a:lnSpc>
                <a:spcPct val="140000"/>
              </a:lnSpc>
            </a:pPr>
            <a:r>
              <a:rPr lang="en-US" sz="900" dirty="0">
                <a:solidFill>
                  <a:srgbClr val="2C3033"/>
                </a:solidFill>
                <a:latin typeface="Quattrocento Sans" pitchFamily="34" charset="0"/>
                <a:ea typeface="Quattrocento Sans" pitchFamily="34" charset="-122"/>
                <a:cs typeface="Quattrocento Sans" pitchFamily="34" charset="-120"/>
              </a:rPr>
              <a:t>Tropical savannah (wet-dry). Annual rainfall: 800-900mm. Wet season: April-October, peak July-September. Mean temperature: 30-34°C. Harmattan dry season with dusty northeast trade winds.</a:t>
            </a:r>
            <a:endParaRPr lang="en-US" sz="1600" dirty="0"/>
          </a:p>
        </p:txBody>
      </p:sp>
      <p:sp>
        <p:nvSpPr>
          <p:cNvPr id="48" name="Shape 46"/>
          <p:cNvSpPr/>
          <p:nvPr/>
        </p:nvSpPr>
        <p:spPr>
          <a:xfrm>
            <a:off x="5206961" y="3781425"/>
            <a:ext cx="6600825" cy="1828800"/>
          </a:xfrm>
          <a:prstGeom prst="roundRect">
            <a:avLst>
              <a:gd name="adj" fmla="val 4167"/>
            </a:avLst>
          </a:prstGeom>
          <a:solidFill>
            <a:srgbClr val="FFFFFF"/>
          </a:solidFill>
          <a:ln/>
          <a:effectLst>
            <a:outerShdw sx="100000" sy="100000" kx="0" ky="0" algn="bl" rotWithShape="0" blurRad="28575" dist="9525" dir="5400000">
              <a:srgbClr val="000000">
                <a:alpha val="10196"/>
              </a:srgbClr>
            </a:outerShdw>
          </a:effectLst>
        </p:spPr>
      </p:sp>
      <p:sp>
        <p:nvSpPr>
          <p:cNvPr id="49" name="Text 47"/>
          <p:cNvSpPr/>
          <p:nvPr/>
        </p:nvSpPr>
        <p:spPr>
          <a:xfrm>
            <a:off x="5359361" y="3933825"/>
            <a:ext cx="6381750" cy="266700"/>
          </a:xfrm>
          <a:prstGeom prst="rect">
            <a:avLst/>
          </a:prstGeom>
          <a:noFill/>
          <a:ln/>
        </p:spPr>
        <p:txBody>
          <a:bodyPr wrap="square" lIns="0" tIns="0" rIns="0" bIns="0" rtlCol="0" anchor="ctr"/>
          <a:lstStyle/>
          <a:p>
            <a:pPr>
              <a:lnSpc>
                <a:spcPct val="130000"/>
              </a:lnSpc>
            </a:pPr>
            <a:r>
              <a:rPr lang="en-US" sz="1350" b="1" dirty="0">
                <a:solidFill>
                  <a:srgbClr val="2A4B43"/>
                </a:solidFill>
                <a:latin typeface="Liter" pitchFamily="34" charset="0"/>
                <a:ea typeface="Liter" pitchFamily="34" charset="-122"/>
                <a:cs typeface="Liter" pitchFamily="34" charset="-120"/>
              </a:rPr>
              <a:t>Causes &amp; Engineering Concerns</a:t>
            </a:r>
            <a:endParaRPr lang="en-US" sz="1600" dirty="0"/>
          </a:p>
        </p:txBody>
      </p:sp>
      <p:sp>
        <p:nvSpPr>
          <p:cNvPr id="50" name="Text 48"/>
          <p:cNvSpPr/>
          <p:nvPr/>
        </p:nvSpPr>
        <p:spPr>
          <a:xfrm>
            <a:off x="5359361" y="4314825"/>
            <a:ext cx="3143250" cy="190500"/>
          </a:xfrm>
          <a:prstGeom prst="rect">
            <a:avLst/>
          </a:prstGeom>
          <a:noFill/>
          <a:ln/>
        </p:spPr>
        <p:txBody>
          <a:bodyPr wrap="square" lIns="0" tIns="0" rIns="0" bIns="0" rtlCol="0" anchor="ctr"/>
          <a:lstStyle/>
          <a:p>
            <a:pPr>
              <a:lnSpc>
                <a:spcPct val="120000"/>
              </a:lnSpc>
            </a:pPr>
            <a:r>
              <a:rPr lang="en-US" sz="1050" b="1" dirty="0">
                <a:solidFill>
                  <a:srgbClr val="D77A61"/>
                </a:solidFill>
                <a:latin typeface="Quattrocento Sans" pitchFamily="34" charset="0"/>
                <a:ea typeface="Quattrocento Sans" pitchFamily="34" charset="-122"/>
                <a:cs typeface="Quattrocento Sans" pitchFamily="34" charset="-120"/>
              </a:rPr>
              <a:t>Primary Causes</a:t>
            </a:r>
            <a:endParaRPr lang="en-US" sz="1600" dirty="0"/>
          </a:p>
        </p:txBody>
      </p:sp>
      <p:sp>
        <p:nvSpPr>
          <p:cNvPr id="51" name="Shape 49"/>
          <p:cNvSpPr/>
          <p:nvPr/>
        </p:nvSpPr>
        <p:spPr>
          <a:xfrm>
            <a:off x="5395079" y="4619625"/>
            <a:ext cx="71438" cy="114300"/>
          </a:xfrm>
          <a:custGeom>
            <a:avLst/>
            <a:gdLst/>
            <a:ahLst/>
            <a:cxnLst/>
            <a:rect l="l" t="t" r="r" b="b"/>
            <a:pathLst>
              <a:path w="71438" h="114300">
                <a:moveTo>
                  <a:pt x="69451" y="52105"/>
                </a:moveTo>
                <a:cubicBezTo>
                  <a:pt x="72241" y="54895"/>
                  <a:pt x="72241" y="59427"/>
                  <a:pt x="69451" y="62218"/>
                </a:cubicBezTo>
                <a:lnTo>
                  <a:pt x="26588" y="105080"/>
                </a:lnTo>
                <a:cubicBezTo>
                  <a:pt x="23798" y="107871"/>
                  <a:pt x="19266" y="107871"/>
                  <a:pt x="16475" y="105080"/>
                </a:cubicBezTo>
                <a:cubicBezTo>
                  <a:pt x="13685" y="102290"/>
                  <a:pt x="13685" y="97758"/>
                  <a:pt x="16475" y="94967"/>
                </a:cubicBezTo>
                <a:lnTo>
                  <a:pt x="54293" y="57150"/>
                </a:lnTo>
                <a:lnTo>
                  <a:pt x="16498" y="19333"/>
                </a:lnTo>
                <a:cubicBezTo>
                  <a:pt x="13707" y="16542"/>
                  <a:pt x="13707" y="12010"/>
                  <a:pt x="16498" y="9220"/>
                </a:cubicBezTo>
                <a:cubicBezTo>
                  <a:pt x="19288" y="6429"/>
                  <a:pt x="23820" y="6429"/>
                  <a:pt x="26610" y="9220"/>
                </a:cubicBezTo>
                <a:lnTo>
                  <a:pt x="69473" y="52082"/>
                </a:lnTo>
                <a:close/>
              </a:path>
            </a:pathLst>
          </a:custGeom>
          <a:solidFill>
            <a:srgbClr val="D77A61"/>
          </a:solidFill>
          <a:ln/>
        </p:spPr>
      </p:sp>
      <p:sp>
        <p:nvSpPr>
          <p:cNvPr id="52" name="Text 50"/>
          <p:cNvSpPr/>
          <p:nvPr/>
        </p:nvSpPr>
        <p:spPr>
          <a:xfrm>
            <a:off x="5502236" y="4581525"/>
            <a:ext cx="300037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Urban runoff concentration</a:t>
            </a:r>
            <a:endParaRPr lang="en-US" sz="1600" dirty="0"/>
          </a:p>
        </p:txBody>
      </p:sp>
      <p:sp>
        <p:nvSpPr>
          <p:cNvPr id="53" name="Shape 51"/>
          <p:cNvSpPr/>
          <p:nvPr/>
        </p:nvSpPr>
        <p:spPr>
          <a:xfrm>
            <a:off x="5395079" y="4848225"/>
            <a:ext cx="71438" cy="114300"/>
          </a:xfrm>
          <a:custGeom>
            <a:avLst/>
            <a:gdLst/>
            <a:ahLst/>
            <a:cxnLst/>
            <a:rect l="l" t="t" r="r" b="b"/>
            <a:pathLst>
              <a:path w="71438" h="114300">
                <a:moveTo>
                  <a:pt x="69451" y="52105"/>
                </a:moveTo>
                <a:cubicBezTo>
                  <a:pt x="72241" y="54895"/>
                  <a:pt x="72241" y="59427"/>
                  <a:pt x="69451" y="62218"/>
                </a:cubicBezTo>
                <a:lnTo>
                  <a:pt x="26588" y="105080"/>
                </a:lnTo>
                <a:cubicBezTo>
                  <a:pt x="23798" y="107871"/>
                  <a:pt x="19266" y="107871"/>
                  <a:pt x="16475" y="105080"/>
                </a:cubicBezTo>
                <a:cubicBezTo>
                  <a:pt x="13685" y="102290"/>
                  <a:pt x="13685" y="97758"/>
                  <a:pt x="16475" y="94967"/>
                </a:cubicBezTo>
                <a:lnTo>
                  <a:pt x="54293" y="57150"/>
                </a:lnTo>
                <a:lnTo>
                  <a:pt x="16498" y="19333"/>
                </a:lnTo>
                <a:cubicBezTo>
                  <a:pt x="13707" y="16542"/>
                  <a:pt x="13707" y="12010"/>
                  <a:pt x="16498" y="9220"/>
                </a:cubicBezTo>
                <a:cubicBezTo>
                  <a:pt x="19288" y="6429"/>
                  <a:pt x="23820" y="6429"/>
                  <a:pt x="26610" y="9220"/>
                </a:cubicBezTo>
                <a:lnTo>
                  <a:pt x="69473" y="52082"/>
                </a:lnTo>
                <a:close/>
              </a:path>
            </a:pathLst>
          </a:custGeom>
          <a:solidFill>
            <a:srgbClr val="D77A61"/>
          </a:solidFill>
          <a:ln/>
        </p:spPr>
      </p:sp>
      <p:sp>
        <p:nvSpPr>
          <p:cNvPr id="54" name="Text 52"/>
          <p:cNvSpPr/>
          <p:nvPr/>
        </p:nvSpPr>
        <p:spPr>
          <a:xfrm>
            <a:off x="5502236" y="4810125"/>
            <a:ext cx="300037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Poor drainage systems</a:t>
            </a:r>
            <a:endParaRPr lang="en-US" sz="1600" dirty="0"/>
          </a:p>
        </p:txBody>
      </p:sp>
      <p:sp>
        <p:nvSpPr>
          <p:cNvPr id="55" name="Shape 53"/>
          <p:cNvSpPr/>
          <p:nvPr/>
        </p:nvSpPr>
        <p:spPr>
          <a:xfrm>
            <a:off x="5395079" y="5076825"/>
            <a:ext cx="71438" cy="114300"/>
          </a:xfrm>
          <a:custGeom>
            <a:avLst/>
            <a:gdLst/>
            <a:ahLst/>
            <a:cxnLst/>
            <a:rect l="l" t="t" r="r" b="b"/>
            <a:pathLst>
              <a:path w="71438" h="114300">
                <a:moveTo>
                  <a:pt x="69451" y="52105"/>
                </a:moveTo>
                <a:cubicBezTo>
                  <a:pt x="72241" y="54895"/>
                  <a:pt x="72241" y="59427"/>
                  <a:pt x="69451" y="62218"/>
                </a:cubicBezTo>
                <a:lnTo>
                  <a:pt x="26588" y="105080"/>
                </a:lnTo>
                <a:cubicBezTo>
                  <a:pt x="23798" y="107871"/>
                  <a:pt x="19266" y="107871"/>
                  <a:pt x="16475" y="105080"/>
                </a:cubicBezTo>
                <a:cubicBezTo>
                  <a:pt x="13685" y="102290"/>
                  <a:pt x="13685" y="97758"/>
                  <a:pt x="16475" y="94967"/>
                </a:cubicBezTo>
                <a:lnTo>
                  <a:pt x="54293" y="57150"/>
                </a:lnTo>
                <a:lnTo>
                  <a:pt x="16498" y="19333"/>
                </a:lnTo>
                <a:cubicBezTo>
                  <a:pt x="13707" y="16542"/>
                  <a:pt x="13707" y="12010"/>
                  <a:pt x="16498" y="9220"/>
                </a:cubicBezTo>
                <a:cubicBezTo>
                  <a:pt x="19288" y="6429"/>
                  <a:pt x="23820" y="6429"/>
                  <a:pt x="26610" y="9220"/>
                </a:cubicBezTo>
                <a:lnTo>
                  <a:pt x="69473" y="52082"/>
                </a:lnTo>
                <a:close/>
              </a:path>
            </a:pathLst>
          </a:custGeom>
          <a:solidFill>
            <a:srgbClr val="D77A61"/>
          </a:solidFill>
          <a:ln/>
        </p:spPr>
      </p:sp>
      <p:sp>
        <p:nvSpPr>
          <p:cNvPr id="56" name="Text 54"/>
          <p:cNvSpPr/>
          <p:nvPr/>
        </p:nvSpPr>
        <p:spPr>
          <a:xfrm>
            <a:off x="5502236" y="5038725"/>
            <a:ext cx="300037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Blocked channels</a:t>
            </a:r>
            <a:endParaRPr lang="en-US" sz="1600" dirty="0"/>
          </a:p>
        </p:txBody>
      </p:sp>
      <p:sp>
        <p:nvSpPr>
          <p:cNvPr id="57" name="Shape 55"/>
          <p:cNvSpPr/>
          <p:nvPr/>
        </p:nvSpPr>
        <p:spPr>
          <a:xfrm>
            <a:off x="5395079" y="5305425"/>
            <a:ext cx="71438" cy="114300"/>
          </a:xfrm>
          <a:custGeom>
            <a:avLst/>
            <a:gdLst/>
            <a:ahLst/>
            <a:cxnLst/>
            <a:rect l="l" t="t" r="r" b="b"/>
            <a:pathLst>
              <a:path w="71438" h="114300">
                <a:moveTo>
                  <a:pt x="69451" y="52105"/>
                </a:moveTo>
                <a:cubicBezTo>
                  <a:pt x="72241" y="54895"/>
                  <a:pt x="72241" y="59427"/>
                  <a:pt x="69451" y="62218"/>
                </a:cubicBezTo>
                <a:lnTo>
                  <a:pt x="26588" y="105080"/>
                </a:lnTo>
                <a:cubicBezTo>
                  <a:pt x="23798" y="107871"/>
                  <a:pt x="19266" y="107871"/>
                  <a:pt x="16475" y="105080"/>
                </a:cubicBezTo>
                <a:cubicBezTo>
                  <a:pt x="13685" y="102290"/>
                  <a:pt x="13685" y="97758"/>
                  <a:pt x="16475" y="94967"/>
                </a:cubicBezTo>
                <a:lnTo>
                  <a:pt x="54293" y="57150"/>
                </a:lnTo>
                <a:lnTo>
                  <a:pt x="16498" y="19333"/>
                </a:lnTo>
                <a:cubicBezTo>
                  <a:pt x="13707" y="16542"/>
                  <a:pt x="13707" y="12010"/>
                  <a:pt x="16498" y="9220"/>
                </a:cubicBezTo>
                <a:cubicBezTo>
                  <a:pt x="19288" y="6429"/>
                  <a:pt x="23820" y="6429"/>
                  <a:pt x="26610" y="9220"/>
                </a:cubicBezTo>
                <a:lnTo>
                  <a:pt x="69473" y="52082"/>
                </a:lnTo>
                <a:close/>
              </a:path>
            </a:pathLst>
          </a:custGeom>
          <a:solidFill>
            <a:srgbClr val="D77A61"/>
          </a:solidFill>
          <a:ln/>
        </p:spPr>
      </p:sp>
      <p:sp>
        <p:nvSpPr>
          <p:cNvPr id="58" name="Text 56"/>
          <p:cNvSpPr/>
          <p:nvPr/>
        </p:nvSpPr>
        <p:spPr>
          <a:xfrm>
            <a:off x="5502236" y="5267325"/>
            <a:ext cx="300037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Uncontrolled urbanization</a:t>
            </a:r>
            <a:endParaRPr lang="en-US" sz="1600" dirty="0"/>
          </a:p>
        </p:txBody>
      </p:sp>
      <p:sp>
        <p:nvSpPr>
          <p:cNvPr id="59" name="Text 57"/>
          <p:cNvSpPr/>
          <p:nvPr/>
        </p:nvSpPr>
        <p:spPr>
          <a:xfrm>
            <a:off x="8585121" y="4314825"/>
            <a:ext cx="3143250" cy="190500"/>
          </a:xfrm>
          <a:prstGeom prst="rect">
            <a:avLst/>
          </a:prstGeom>
          <a:noFill/>
          <a:ln/>
        </p:spPr>
        <p:txBody>
          <a:bodyPr wrap="square" lIns="0" tIns="0" rIns="0" bIns="0" rtlCol="0" anchor="ctr"/>
          <a:lstStyle/>
          <a:p>
            <a:pPr>
              <a:lnSpc>
                <a:spcPct val="120000"/>
              </a:lnSpc>
            </a:pPr>
            <a:r>
              <a:rPr lang="en-US" sz="1050" b="1" dirty="0">
                <a:solidFill>
                  <a:srgbClr val="D77A61"/>
                </a:solidFill>
                <a:latin typeface="Quattrocento Sans" pitchFamily="34" charset="0"/>
                <a:ea typeface="Quattrocento Sans" pitchFamily="34" charset="-122"/>
                <a:cs typeface="Quattrocento Sans" pitchFamily="34" charset="-120"/>
              </a:rPr>
              <a:t>Engineering Requirements</a:t>
            </a:r>
            <a:endParaRPr lang="en-US" sz="1600" dirty="0"/>
          </a:p>
        </p:txBody>
      </p:sp>
      <p:sp>
        <p:nvSpPr>
          <p:cNvPr id="60" name="Shape 58"/>
          <p:cNvSpPr/>
          <p:nvPr/>
        </p:nvSpPr>
        <p:spPr>
          <a:xfrm>
            <a:off x="8620839" y="4619625"/>
            <a:ext cx="71438" cy="114300"/>
          </a:xfrm>
          <a:custGeom>
            <a:avLst/>
            <a:gdLst/>
            <a:ahLst/>
            <a:cxnLst/>
            <a:rect l="l" t="t" r="r" b="b"/>
            <a:pathLst>
              <a:path w="71438" h="114300">
                <a:moveTo>
                  <a:pt x="69451" y="52105"/>
                </a:moveTo>
                <a:cubicBezTo>
                  <a:pt x="72241" y="54895"/>
                  <a:pt x="72241" y="59427"/>
                  <a:pt x="69451" y="62218"/>
                </a:cubicBezTo>
                <a:lnTo>
                  <a:pt x="26588" y="105080"/>
                </a:lnTo>
                <a:cubicBezTo>
                  <a:pt x="23798" y="107871"/>
                  <a:pt x="19266" y="107871"/>
                  <a:pt x="16475" y="105080"/>
                </a:cubicBezTo>
                <a:cubicBezTo>
                  <a:pt x="13685" y="102290"/>
                  <a:pt x="13685" y="97758"/>
                  <a:pt x="16475" y="94967"/>
                </a:cubicBezTo>
                <a:lnTo>
                  <a:pt x="54293" y="57150"/>
                </a:lnTo>
                <a:lnTo>
                  <a:pt x="16498" y="19333"/>
                </a:lnTo>
                <a:cubicBezTo>
                  <a:pt x="13707" y="16542"/>
                  <a:pt x="13707" y="12010"/>
                  <a:pt x="16498" y="9220"/>
                </a:cubicBezTo>
                <a:cubicBezTo>
                  <a:pt x="19288" y="6429"/>
                  <a:pt x="23820" y="6429"/>
                  <a:pt x="26610" y="9220"/>
                </a:cubicBezTo>
                <a:lnTo>
                  <a:pt x="69473" y="52082"/>
                </a:lnTo>
                <a:close/>
              </a:path>
            </a:pathLst>
          </a:custGeom>
          <a:solidFill>
            <a:srgbClr val="D77A61"/>
          </a:solidFill>
          <a:ln/>
        </p:spPr>
      </p:sp>
      <p:sp>
        <p:nvSpPr>
          <p:cNvPr id="61" name="Text 59"/>
          <p:cNvSpPr/>
          <p:nvPr/>
        </p:nvSpPr>
        <p:spPr>
          <a:xfrm>
            <a:off x="8727996" y="4581525"/>
            <a:ext cx="300037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Soil stabilization (lime/cement)</a:t>
            </a:r>
            <a:endParaRPr lang="en-US" sz="1600" dirty="0"/>
          </a:p>
        </p:txBody>
      </p:sp>
      <p:sp>
        <p:nvSpPr>
          <p:cNvPr id="62" name="Shape 60"/>
          <p:cNvSpPr/>
          <p:nvPr/>
        </p:nvSpPr>
        <p:spPr>
          <a:xfrm>
            <a:off x="8620839" y="4848225"/>
            <a:ext cx="71438" cy="114300"/>
          </a:xfrm>
          <a:custGeom>
            <a:avLst/>
            <a:gdLst/>
            <a:ahLst/>
            <a:cxnLst/>
            <a:rect l="l" t="t" r="r" b="b"/>
            <a:pathLst>
              <a:path w="71438" h="114300">
                <a:moveTo>
                  <a:pt x="69451" y="52105"/>
                </a:moveTo>
                <a:cubicBezTo>
                  <a:pt x="72241" y="54895"/>
                  <a:pt x="72241" y="59427"/>
                  <a:pt x="69451" y="62218"/>
                </a:cubicBezTo>
                <a:lnTo>
                  <a:pt x="26588" y="105080"/>
                </a:lnTo>
                <a:cubicBezTo>
                  <a:pt x="23798" y="107871"/>
                  <a:pt x="19266" y="107871"/>
                  <a:pt x="16475" y="105080"/>
                </a:cubicBezTo>
                <a:cubicBezTo>
                  <a:pt x="13685" y="102290"/>
                  <a:pt x="13685" y="97758"/>
                  <a:pt x="16475" y="94967"/>
                </a:cubicBezTo>
                <a:lnTo>
                  <a:pt x="54293" y="57150"/>
                </a:lnTo>
                <a:lnTo>
                  <a:pt x="16498" y="19333"/>
                </a:lnTo>
                <a:cubicBezTo>
                  <a:pt x="13707" y="16542"/>
                  <a:pt x="13707" y="12010"/>
                  <a:pt x="16498" y="9220"/>
                </a:cubicBezTo>
                <a:cubicBezTo>
                  <a:pt x="19288" y="6429"/>
                  <a:pt x="23820" y="6429"/>
                  <a:pt x="26610" y="9220"/>
                </a:cubicBezTo>
                <a:lnTo>
                  <a:pt x="69473" y="52082"/>
                </a:lnTo>
                <a:close/>
              </a:path>
            </a:pathLst>
          </a:custGeom>
          <a:solidFill>
            <a:srgbClr val="D77A61"/>
          </a:solidFill>
          <a:ln/>
        </p:spPr>
      </p:sp>
      <p:sp>
        <p:nvSpPr>
          <p:cNvPr id="63" name="Text 61"/>
          <p:cNvSpPr/>
          <p:nvPr/>
        </p:nvSpPr>
        <p:spPr>
          <a:xfrm>
            <a:off x="8727996" y="4810125"/>
            <a:ext cx="300037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Critical drainage design in clay zones</a:t>
            </a:r>
            <a:endParaRPr lang="en-US" sz="1600" dirty="0"/>
          </a:p>
        </p:txBody>
      </p:sp>
      <p:sp>
        <p:nvSpPr>
          <p:cNvPr id="64" name="Shape 62"/>
          <p:cNvSpPr/>
          <p:nvPr/>
        </p:nvSpPr>
        <p:spPr>
          <a:xfrm>
            <a:off x="8620839" y="5076825"/>
            <a:ext cx="71438" cy="114300"/>
          </a:xfrm>
          <a:custGeom>
            <a:avLst/>
            <a:gdLst/>
            <a:ahLst/>
            <a:cxnLst/>
            <a:rect l="l" t="t" r="r" b="b"/>
            <a:pathLst>
              <a:path w="71438" h="114300">
                <a:moveTo>
                  <a:pt x="69451" y="52105"/>
                </a:moveTo>
                <a:cubicBezTo>
                  <a:pt x="72241" y="54895"/>
                  <a:pt x="72241" y="59427"/>
                  <a:pt x="69451" y="62218"/>
                </a:cubicBezTo>
                <a:lnTo>
                  <a:pt x="26588" y="105080"/>
                </a:lnTo>
                <a:cubicBezTo>
                  <a:pt x="23798" y="107871"/>
                  <a:pt x="19266" y="107871"/>
                  <a:pt x="16475" y="105080"/>
                </a:cubicBezTo>
                <a:cubicBezTo>
                  <a:pt x="13685" y="102290"/>
                  <a:pt x="13685" y="97758"/>
                  <a:pt x="16475" y="94967"/>
                </a:cubicBezTo>
                <a:lnTo>
                  <a:pt x="54293" y="57150"/>
                </a:lnTo>
                <a:lnTo>
                  <a:pt x="16498" y="19333"/>
                </a:lnTo>
                <a:cubicBezTo>
                  <a:pt x="13707" y="16542"/>
                  <a:pt x="13707" y="12010"/>
                  <a:pt x="16498" y="9220"/>
                </a:cubicBezTo>
                <a:cubicBezTo>
                  <a:pt x="19288" y="6429"/>
                  <a:pt x="23820" y="6429"/>
                  <a:pt x="26610" y="9220"/>
                </a:cubicBezTo>
                <a:lnTo>
                  <a:pt x="69473" y="52082"/>
                </a:lnTo>
                <a:close/>
              </a:path>
            </a:pathLst>
          </a:custGeom>
          <a:solidFill>
            <a:srgbClr val="D77A61"/>
          </a:solidFill>
          <a:ln/>
        </p:spPr>
      </p:sp>
      <p:sp>
        <p:nvSpPr>
          <p:cNvPr id="65" name="Text 63"/>
          <p:cNvSpPr/>
          <p:nvPr/>
        </p:nvSpPr>
        <p:spPr>
          <a:xfrm>
            <a:off x="8727996" y="5038725"/>
            <a:ext cx="300037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Erosion control along embankments</a:t>
            </a:r>
            <a:endParaRPr lang="en-US" sz="1600" dirty="0"/>
          </a:p>
        </p:txBody>
      </p:sp>
      <p:sp>
        <p:nvSpPr>
          <p:cNvPr id="66" name="Shape 64"/>
          <p:cNvSpPr/>
          <p:nvPr/>
        </p:nvSpPr>
        <p:spPr>
          <a:xfrm>
            <a:off x="8620839" y="5305425"/>
            <a:ext cx="71438" cy="114300"/>
          </a:xfrm>
          <a:custGeom>
            <a:avLst/>
            <a:gdLst/>
            <a:ahLst/>
            <a:cxnLst/>
            <a:rect l="l" t="t" r="r" b="b"/>
            <a:pathLst>
              <a:path w="71438" h="114300">
                <a:moveTo>
                  <a:pt x="69451" y="52105"/>
                </a:moveTo>
                <a:cubicBezTo>
                  <a:pt x="72241" y="54895"/>
                  <a:pt x="72241" y="59427"/>
                  <a:pt x="69451" y="62218"/>
                </a:cubicBezTo>
                <a:lnTo>
                  <a:pt x="26588" y="105080"/>
                </a:lnTo>
                <a:cubicBezTo>
                  <a:pt x="23798" y="107871"/>
                  <a:pt x="19266" y="107871"/>
                  <a:pt x="16475" y="105080"/>
                </a:cubicBezTo>
                <a:cubicBezTo>
                  <a:pt x="13685" y="102290"/>
                  <a:pt x="13685" y="97758"/>
                  <a:pt x="16475" y="94967"/>
                </a:cubicBezTo>
                <a:lnTo>
                  <a:pt x="54293" y="57150"/>
                </a:lnTo>
                <a:lnTo>
                  <a:pt x="16498" y="19333"/>
                </a:lnTo>
                <a:cubicBezTo>
                  <a:pt x="13707" y="16542"/>
                  <a:pt x="13707" y="12010"/>
                  <a:pt x="16498" y="9220"/>
                </a:cubicBezTo>
                <a:cubicBezTo>
                  <a:pt x="19288" y="6429"/>
                  <a:pt x="23820" y="6429"/>
                  <a:pt x="26610" y="9220"/>
                </a:cubicBezTo>
                <a:lnTo>
                  <a:pt x="69473" y="52082"/>
                </a:lnTo>
                <a:close/>
              </a:path>
            </a:pathLst>
          </a:custGeom>
          <a:solidFill>
            <a:srgbClr val="D77A61"/>
          </a:solidFill>
          <a:ln/>
        </p:spPr>
      </p:sp>
      <p:sp>
        <p:nvSpPr>
          <p:cNvPr id="67" name="Text 65"/>
          <p:cNvSpPr/>
          <p:nvPr/>
        </p:nvSpPr>
        <p:spPr>
          <a:xfrm>
            <a:off x="8727996" y="5267325"/>
            <a:ext cx="300037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Headward erosion mitigation</a:t>
            </a:r>
            <a:endParaRPr lang="en-US" sz="1600" dirty="0"/>
          </a:p>
        </p:txBody>
      </p:sp>
      <p:sp>
        <p:nvSpPr>
          <p:cNvPr id="68" name="Shape 66"/>
          <p:cNvSpPr/>
          <p:nvPr/>
        </p:nvSpPr>
        <p:spPr>
          <a:xfrm>
            <a:off x="5226011" y="5724525"/>
            <a:ext cx="6581775" cy="685800"/>
          </a:xfrm>
          <a:custGeom>
            <a:avLst/>
            <a:gdLst/>
            <a:ahLst/>
            <a:cxnLst/>
            <a:rect l="l" t="t" r="r" b="b"/>
            <a:pathLst>
              <a:path w="6581775" h="685800">
                <a:moveTo>
                  <a:pt x="38100" y="0"/>
                </a:moveTo>
                <a:lnTo>
                  <a:pt x="6505575" y="0"/>
                </a:lnTo>
                <a:cubicBezTo>
                  <a:pt x="6547631" y="0"/>
                  <a:pt x="6581775" y="34144"/>
                  <a:pt x="6581775" y="76200"/>
                </a:cubicBezTo>
                <a:lnTo>
                  <a:pt x="6581775" y="609600"/>
                </a:lnTo>
                <a:cubicBezTo>
                  <a:pt x="6581775" y="651656"/>
                  <a:pt x="6547631" y="685800"/>
                  <a:pt x="6505575" y="685800"/>
                </a:cubicBezTo>
                <a:lnTo>
                  <a:pt x="38100" y="685800"/>
                </a:lnTo>
                <a:cubicBezTo>
                  <a:pt x="17072" y="685800"/>
                  <a:pt x="0" y="668728"/>
                  <a:pt x="0" y="647700"/>
                </a:cubicBezTo>
                <a:lnTo>
                  <a:pt x="0" y="38100"/>
                </a:lnTo>
                <a:cubicBezTo>
                  <a:pt x="0" y="17072"/>
                  <a:pt x="17072" y="0"/>
                  <a:pt x="38100" y="0"/>
                </a:cubicBezTo>
                <a:close/>
              </a:path>
            </a:pathLst>
          </a:custGeom>
          <a:solidFill>
            <a:srgbClr val="D77A61">
              <a:alpha val="10196"/>
            </a:srgbClr>
          </a:solidFill>
          <a:ln/>
        </p:spPr>
      </p:sp>
      <p:sp>
        <p:nvSpPr>
          <p:cNvPr id="69" name="Shape 67"/>
          <p:cNvSpPr/>
          <p:nvPr/>
        </p:nvSpPr>
        <p:spPr>
          <a:xfrm>
            <a:off x="5226011" y="5724525"/>
            <a:ext cx="38100" cy="685800"/>
          </a:xfrm>
          <a:custGeom>
            <a:avLst/>
            <a:gdLst/>
            <a:ahLst/>
            <a:cxnLst/>
            <a:rect l="l" t="t" r="r" b="b"/>
            <a:pathLst>
              <a:path w="38100" h="685800">
                <a:moveTo>
                  <a:pt x="38100" y="0"/>
                </a:moveTo>
                <a:lnTo>
                  <a:pt x="38100" y="0"/>
                </a:lnTo>
                <a:lnTo>
                  <a:pt x="38100" y="685800"/>
                </a:lnTo>
                <a:lnTo>
                  <a:pt x="38100" y="685800"/>
                </a:lnTo>
                <a:cubicBezTo>
                  <a:pt x="17072" y="685800"/>
                  <a:pt x="0" y="668728"/>
                  <a:pt x="0" y="647700"/>
                </a:cubicBezTo>
                <a:lnTo>
                  <a:pt x="0" y="38100"/>
                </a:lnTo>
                <a:cubicBezTo>
                  <a:pt x="0" y="17072"/>
                  <a:pt x="17072" y="0"/>
                  <a:pt x="38100" y="0"/>
                </a:cubicBezTo>
                <a:close/>
              </a:path>
            </a:pathLst>
          </a:custGeom>
          <a:solidFill>
            <a:srgbClr val="D77A61"/>
          </a:solidFill>
          <a:ln/>
        </p:spPr>
      </p:sp>
      <p:sp>
        <p:nvSpPr>
          <p:cNvPr id="70" name="Text 68"/>
          <p:cNvSpPr/>
          <p:nvPr/>
        </p:nvSpPr>
        <p:spPr>
          <a:xfrm>
            <a:off x="5359361" y="5838825"/>
            <a:ext cx="6410325" cy="457200"/>
          </a:xfrm>
          <a:prstGeom prst="rect">
            <a:avLst/>
          </a:prstGeom>
          <a:noFill/>
          <a:ln/>
        </p:spPr>
        <p:txBody>
          <a:bodyPr wrap="square" lIns="0" tIns="0" rIns="0" bIns="0" rtlCol="0" anchor="ctr"/>
          <a:lstStyle/>
          <a:p>
            <a:pPr>
              <a:lnSpc>
                <a:spcPct val="130000"/>
              </a:lnSpc>
            </a:pPr>
            <a:r>
              <a:rPr lang="en-US" sz="1200" b="1" dirty="0">
                <a:solidFill>
                  <a:srgbClr val="2C3033"/>
                </a:solidFill>
                <a:latin typeface="Quattrocento Sans" pitchFamily="34" charset="0"/>
                <a:ea typeface="Quattrocento Sans" pitchFamily="34" charset="-122"/>
                <a:cs typeface="Quattrocento Sans" pitchFamily="34" charset="-120"/>
              </a:rPr>
              <a:t>Critical Context:</a:t>
            </a:r>
            <a:pPr>
              <a:lnSpc>
                <a:spcPct val="130000"/>
              </a:lnSpc>
            </a:pPr>
            <a:r>
              <a:rPr lang="en-US" sz="1200" dirty="0">
                <a:solidFill>
                  <a:srgbClr val="2C3033"/>
                </a:solidFill>
                <a:latin typeface="Quattrocento Sans" pitchFamily="34" charset="0"/>
                <a:ea typeface="Quattrocento Sans" pitchFamily="34" charset="-122"/>
                <a:cs typeface="Quattrocento Sans" pitchFamily="34" charset="-120"/>
              </a:rPr>
              <a:t> Gombe town contains </a:t>
            </a:r>
            <a:pPr>
              <a:lnSpc>
                <a:spcPct val="130000"/>
              </a:lnSpc>
            </a:pPr>
            <a:r>
              <a:rPr lang="en-US" sz="1200" b="1" dirty="0">
                <a:solidFill>
                  <a:srgbClr val="D77A61"/>
                </a:solidFill>
                <a:latin typeface="Quattrocento Sans" pitchFamily="34" charset="0"/>
                <a:ea typeface="Quattrocento Sans" pitchFamily="34" charset="-122"/>
                <a:cs typeface="Quattrocento Sans" pitchFamily="34" charset="-120"/>
              </a:rPr>
              <a:t>over 200 active gullies</a:t>
            </a:r>
            <a:pPr>
              <a:lnSpc>
                <a:spcPct val="130000"/>
              </a:lnSpc>
            </a:pPr>
            <a:r>
              <a:rPr lang="en-US" sz="1200" dirty="0">
                <a:solidFill>
                  <a:srgbClr val="2C3033"/>
                </a:solidFill>
                <a:latin typeface="Quattrocento Sans" pitchFamily="34" charset="0"/>
                <a:ea typeface="Quattrocento Sans" pitchFamily="34" charset="-122"/>
                <a:cs typeface="Quattrocento Sans" pitchFamily="34" charset="-120"/>
              </a:rPr>
              <a:t> that have flooded and killed at least </a:t>
            </a:r>
            <a:pPr>
              <a:lnSpc>
                <a:spcPct val="130000"/>
              </a:lnSpc>
            </a:pPr>
            <a:r>
              <a:rPr lang="en-US" sz="1200" b="1" dirty="0">
                <a:solidFill>
                  <a:srgbClr val="D77A61"/>
                </a:solidFill>
                <a:latin typeface="Quattrocento Sans" pitchFamily="34" charset="0"/>
                <a:ea typeface="Quattrocento Sans" pitchFamily="34" charset="-122"/>
                <a:cs typeface="Quattrocento Sans" pitchFamily="34" charset="-120"/>
              </a:rPr>
              <a:t>11 people every year</a:t>
            </a:r>
            <a:pPr>
              <a:lnSpc>
                <a:spcPct val="130000"/>
              </a:lnSpc>
            </a:pPr>
            <a:r>
              <a:rPr lang="en-US" sz="1200" dirty="0">
                <a:solidFill>
                  <a:srgbClr val="2C3033"/>
                </a:solidFill>
                <a:latin typeface="Quattrocento Sans" pitchFamily="34" charset="0"/>
                <a:ea typeface="Quattrocento Sans" pitchFamily="34" charset="-122"/>
                <a:cs typeface="Quattrocento Sans" pitchFamily="34" charset="-120"/>
              </a:rPr>
              <a:t>, with a cumulative death toll of </a:t>
            </a:r>
            <a:pPr>
              <a:lnSpc>
                <a:spcPct val="130000"/>
              </a:lnSpc>
            </a:pPr>
            <a:r>
              <a:rPr lang="en-US" sz="1200" b="1" dirty="0">
                <a:solidFill>
                  <a:srgbClr val="D77A61"/>
                </a:solidFill>
                <a:latin typeface="Quattrocento Sans" pitchFamily="34" charset="0"/>
                <a:ea typeface="Quattrocento Sans" pitchFamily="34" charset="-122"/>
                <a:cs typeface="Quattrocento Sans" pitchFamily="34" charset="-120"/>
              </a:rPr>
              <a:t>297 since 1996</a:t>
            </a:r>
            <a:pPr>
              <a:lnSpc>
                <a:spcPct val="130000"/>
              </a:lnSpc>
            </a:pPr>
            <a:r>
              <a:rPr lang="en-US" sz="1200" dirty="0">
                <a:solidFill>
                  <a:srgbClr val="2C3033"/>
                </a:solidFill>
                <a:latin typeface="Quattrocento Sans" pitchFamily="34" charset="0"/>
                <a:ea typeface="Quattrocento Sans" pitchFamily="34" charset="-122"/>
                <a:cs typeface="Quattrocento Sans" pitchFamily="34" charset="-120"/>
              </a:rPr>
              <a:t>.</a:t>
            </a:r>
            <a:endParaRPr lang="en-US" sz="1600" dirty="0"/>
          </a:p>
        </p:txBody>
      </p:sp>
    </p:spTree>
  </p:cSld>
  <p:clrMapOvr>
    <a:masterClrMapping/>
  </p:clrMapOvr>
  <p:transition>
    <p:fade/>
    <p:spd val="med"/>
  </p:transition>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26644" y="326644"/>
            <a:ext cx="11604040" cy="195987"/>
          </a:xfrm>
          <a:prstGeom prst="rect">
            <a:avLst/>
          </a:prstGeom>
          <a:noFill/>
          <a:ln/>
        </p:spPr>
        <p:txBody>
          <a:bodyPr wrap="square" lIns="0" tIns="0" rIns="0" bIns="0" rtlCol="0" anchor="ctr"/>
          <a:lstStyle/>
          <a:p>
            <a:pPr>
              <a:lnSpc>
                <a:spcPct val="130000"/>
              </a:lnSpc>
            </a:pPr>
            <a:r>
              <a:rPr lang="en-US" sz="1029" b="1" spc="103" kern="0" dirty="0">
                <a:solidFill>
                  <a:srgbClr val="D77A61"/>
                </a:solidFill>
                <a:latin typeface="Coda" pitchFamily="34" charset="0"/>
                <a:ea typeface="Coda" pitchFamily="34" charset="-122"/>
                <a:cs typeface="Coda" pitchFamily="34" charset="-120"/>
              </a:rPr>
              <a:t>CHAPTER 04 | GURAMA-KUNDULUM</a:t>
            </a:r>
            <a:endParaRPr lang="en-US" sz="1600" dirty="0"/>
          </a:p>
        </p:txBody>
      </p:sp>
      <p:sp>
        <p:nvSpPr>
          <p:cNvPr id="3" name="Text 1"/>
          <p:cNvSpPr/>
          <p:nvPr/>
        </p:nvSpPr>
        <p:spPr>
          <a:xfrm>
            <a:off x="326644" y="587960"/>
            <a:ext cx="11685701" cy="326644"/>
          </a:xfrm>
          <a:prstGeom prst="rect">
            <a:avLst/>
          </a:prstGeom>
          <a:noFill/>
          <a:ln/>
        </p:spPr>
        <p:txBody>
          <a:bodyPr wrap="square" lIns="0" tIns="0" rIns="0" bIns="0" rtlCol="0" anchor="ctr"/>
          <a:lstStyle/>
          <a:p>
            <a:pPr>
              <a:lnSpc>
                <a:spcPct val="90000"/>
              </a:lnSpc>
            </a:pPr>
            <a:r>
              <a:rPr lang="en-US" sz="2315" b="1" dirty="0">
                <a:solidFill>
                  <a:srgbClr val="2A4B43"/>
                </a:solidFill>
                <a:latin typeface="Oranienbaum" pitchFamily="34" charset="0"/>
                <a:ea typeface="Oranienbaum" pitchFamily="34" charset="-122"/>
                <a:cs typeface="Oranienbaum" pitchFamily="34" charset="-120"/>
              </a:rPr>
              <a:t>Environmental &amp; Social Impacts</a:t>
            </a:r>
            <a:endParaRPr lang="en-US" sz="1600" dirty="0"/>
          </a:p>
        </p:txBody>
      </p:sp>
      <p:sp>
        <p:nvSpPr>
          <p:cNvPr id="4" name="Shape 2"/>
          <p:cNvSpPr/>
          <p:nvPr/>
        </p:nvSpPr>
        <p:spPr>
          <a:xfrm>
            <a:off x="326644" y="1012597"/>
            <a:ext cx="653289" cy="32664"/>
          </a:xfrm>
          <a:prstGeom prst="roundRect">
            <a:avLst>
              <a:gd name="adj" fmla="val 0"/>
            </a:avLst>
          </a:prstGeom>
          <a:solidFill>
            <a:srgbClr val="D77A61"/>
          </a:solidFill>
          <a:ln/>
        </p:spPr>
      </p:sp>
      <p:sp>
        <p:nvSpPr>
          <p:cNvPr id="5" name="Shape 3"/>
          <p:cNvSpPr/>
          <p:nvPr/>
        </p:nvSpPr>
        <p:spPr>
          <a:xfrm>
            <a:off x="326644" y="1175920"/>
            <a:ext cx="5708110" cy="2286510"/>
          </a:xfrm>
          <a:prstGeom prst="roundRect">
            <a:avLst>
              <a:gd name="adj" fmla="val 2857"/>
            </a:avLst>
          </a:prstGeom>
          <a:solidFill>
            <a:srgbClr val="FFFFFF"/>
          </a:solidFill>
          <a:ln/>
          <a:effectLst>
            <a:outerShdw sx="100000" sy="100000" kx="0" ky="0" algn="bl" rotWithShape="0" blurRad="24498" dist="8166" dir="5400000">
              <a:srgbClr val="000000">
                <a:alpha val="10196"/>
              </a:srgbClr>
            </a:outerShdw>
          </a:effectLst>
        </p:spPr>
      </p:sp>
      <p:sp>
        <p:nvSpPr>
          <p:cNvPr id="6" name="Text 4"/>
          <p:cNvSpPr/>
          <p:nvPr/>
        </p:nvSpPr>
        <p:spPr>
          <a:xfrm>
            <a:off x="457302" y="1306577"/>
            <a:ext cx="5520289" cy="228651"/>
          </a:xfrm>
          <a:prstGeom prst="rect">
            <a:avLst/>
          </a:prstGeom>
          <a:noFill/>
          <a:ln/>
        </p:spPr>
        <p:txBody>
          <a:bodyPr wrap="square" lIns="0" tIns="0" rIns="0" bIns="0" rtlCol="0" anchor="ctr"/>
          <a:lstStyle/>
          <a:p>
            <a:pPr>
              <a:lnSpc>
                <a:spcPct val="130000"/>
              </a:lnSpc>
            </a:pPr>
            <a:r>
              <a:rPr lang="en-US" sz="1157" b="1" dirty="0">
                <a:solidFill>
                  <a:srgbClr val="2A4B43"/>
                </a:solidFill>
                <a:latin typeface="Liter" pitchFamily="34" charset="0"/>
                <a:ea typeface="Liter" pitchFamily="34" charset="-122"/>
                <a:cs typeface="Liter" pitchFamily="34" charset="-120"/>
              </a:rPr>
              <a:t>Environmental Toll</a:t>
            </a:r>
            <a:endParaRPr lang="en-US" sz="1600" dirty="0"/>
          </a:p>
        </p:txBody>
      </p:sp>
      <p:sp>
        <p:nvSpPr>
          <p:cNvPr id="7" name="Shape 5"/>
          <p:cNvSpPr/>
          <p:nvPr/>
        </p:nvSpPr>
        <p:spPr>
          <a:xfrm>
            <a:off x="457302" y="1633222"/>
            <a:ext cx="326644" cy="326644"/>
          </a:xfrm>
          <a:prstGeom prst="roundRect">
            <a:avLst>
              <a:gd name="adj" fmla="val 50000"/>
            </a:avLst>
          </a:prstGeom>
          <a:solidFill>
            <a:srgbClr val="D77A61">
              <a:alpha val="10196"/>
            </a:srgbClr>
          </a:solidFill>
          <a:ln/>
        </p:spPr>
      </p:sp>
      <p:sp>
        <p:nvSpPr>
          <p:cNvPr id="8" name="Shape 6"/>
          <p:cNvSpPr/>
          <p:nvPr/>
        </p:nvSpPr>
        <p:spPr>
          <a:xfrm>
            <a:off x="555295" y="1731215"/>
            <a:ext cx="130658" cy="130658"/>
          </a:xfrm>
          <a:custGeom>
            <a:avLst/>
            <a:gdLst/>
            <a:ahLst/>
            <a:cxnLst/>
            <a:rect l="l" t="t" r="r" b="b"/>
            <a:pathLst>
              <a:path w="130658" h="130658">
                <a:moveTo>
                  <a:pt x="65456" y="0"/>
                </a:moveTo>
                <a:cubicBezTo>
                  <a:pt x="69208" y="0"/>
                  <a:pt x="72653" y="2067"/>
                  <a:pt x="74439" y="5359"/>
                </a:cubicBezTo>
                <a:lnTo>
                  <a:pt x="129560" y="107435"/>
                </a:lnTo>
                <a:cubicBezTo>
                  <a:pt x="131270" y="110600"/>
                  <a:pt x="131194" y="114428"/>
                  <a:pt x="129356" y="117515"/>
                </a:cubicBezTo>
                <a:cubicBezTo>
                  <a:pt x="127519" y="120603"/>
                  <a:pt x="124176" y="122492"/>
                  <a:pt x="120603" y="122492"/>
                </a:cubicBezTo>
                <a:lnTo>
                  <a:pt x="10361" y="122492"/>
                </a:lnTo>
                <a:cubicBezTo>
                  <a:pt x="6763" y="122492"/>
                  <a:pt x="3445" y="120603"/>
                  <a:pt x="1608" y="117515"/>
                </a:cubicBezTo>
                <a:cubicBezTo>
                  <a:pt x="-230" y="114428"/>
                  <a:pt x="-306" y="110600"/>
                  <a:pt x="1404" y="107435"/>
                </a:cubicBezTo>
                <a:lnTo>
                  <a:pt x="56525" y="5359"/>
                </a:lnTo>
                <a:lnTo>
                  <a:pt x="57265" y="4185"/>
                </a:lnTo>
                <a:cubicBezTo>
                  <a:pt x="59128" y="1582"/>
                  <a:pt x="62165" y="0"/>
                  <a:pt x="65456" y="0"/>
                </a:cubicBezTo>
                <a:close/>
                <a:moveTo>
                  <a:pt x="43485" y="63772"/>
                </a:moveTo>
                <a:lnTo>
                  <a:pt x="50324" y="70611"/>
                </a:lnTo>
                <a:cubicBezTo>
                  <a:pt x="51906" y="72194"/>
                  <a:pt x="54509" y="72194"/>
                  <a:pt x="56091" y="70611"/>
                </a:cubicBezTo>
                <a:lnTo>
                  <a:pt x="67141" y="59562"/>
                </a:lnTo>
                <a:cubicBezTo>
                  <a:pt x="68672" y="58030"/>
                  <a:pt x="70739" y="57163"/>
                  <a:pt x="72908" y="57163"/>
                </a:cubicBezTo>
                <a:lnTo>
                  <a:pt x="83830" y="57163"/>
                </a:lnTo>
                <a:lnTo>
                  <a:pt x="65431" y="23095"/>
                </a:lnTo>
                <a:lnTo>
                  <a:pt x="43459" y="63772"/>
                </a:lnTo>
                <a:close/>
              </a:path>
            </a:pathLst>
          </a:custGeom>
          <a:solidFill>
            <a:srgbClr val="D77A61"/>
          </a:solidFill>
          <a:ln/>
        </p:spPr>
      </p:sp>
      <p:sp>
        <p:nvSpPr>
          <p:cNvPr id="9" name="Text 7"/>
          <p:cNvSpPr/>
          <p:nvPr/>
        </p:nvSpPr>
        <p:spPr>
          <a:xfrm>
            <a:off x="881940" y="1633222"/>
            <a:ext cx="5079319" cy="163322"/>
          </a:xfrm>
          <a:prstGeom prst="rect">
            <a:avLst/>
          </a:prstGeom>
          <a:noFill/>
          <a:ln/>
        </p:spPr>
        <p:txBody>
          <a:bodyPr wrap="square" lIns="0" tIns="0" rIns="0" bIns="0" rtlCol="0" anchor="ctr"/>
          <a:lstStyle/>
          <a:p>
            <a:pPr>
              <a:lnSpc>
                <a:spcPct val="120000"/>
              </a:lnSpc>
            </a:pPr>
            <a:r>
              <a:rPr lang="en-US" sz="900" b="1" dirty="0">
                <a:solidFill>
                  <a:srgbClr val="2A4B43"/>
                </a:solidFill>
                <a:latin typeface="Quattrocento Sans" pitchFamily="34" charset="0"/>
                <a:ea typeface="Quattrocento Sans" pitchFamily="34" charset="-122"/>
                <a:cs typeface="Quattrocento Sans" pitchFamily="34" charset="-120"/>
              </a:rPr>
              <a:t>Massive Land Loss</a:t>
            </a:r>
            <a:endParaRPr lang="en-US" sz="1600" dirty="0"/>
          </a:p>
        </p:txBody>
      </p:sp>
      <p:sp>
        <p:nvSpPr>
          <p:cNvPr id="10" name="Text 8"/>
          <p:cNvSpPr/>
          <p:nvPr/>
        </p:nvSpPr>
        <p:spPr>
          <a:xfrm>
            <a:off x="881940" y="1796544"/>
            <a:ext cx="5071153" cy="261315"/>
          </a:xfrm>
          <a:prstGeom prst="rect">
            <a:avLst/>
          </a:prstGeom>
          <a:noFill/>
          <a:ln/>
        </p:spPr>
        <p:txBody>
          <a:bodyPr wrap="square" lIns="0" tIns="0" rIns="0" bIns="0" rtlCol="0" anchor="ctr"/>
          <a:lstStyle/>
          <a:p>
            <a:pPr>
              <a:lnSpc>
                <a:spcPct val="110000"/>
              </a:lnSpc>
            </a:pPr>
            <a:r>
              <a:rPr lang="en-US" sz="772" dirty="0">
                <a:solidFill>
                  <a:srgbClr val="2C3033"/>
                </a:solidFill>
                <a:latin typeface="Quattrocento Sans" pitchFamily="34" charset="0"/>
                <a:ea typeface="Quattrocento Sans" pitchFamily="34" charset="-122"/>
                <a:cs typeface="Quattrocento Sans" pitchFamily="34" charset="-120"/>
              </a:rPr>
              <a:t>Gully expanded into "canyon-like" structure. Retrogressive erosion consumes hectares of urban and peri-urban land that can never be recovered.</a:t>
            </a:r>
            <a:endParaRPr lang="en-US" sz="1600" dirty="0"/>
          </a:p>
        </p:txBody>
      </p:sp>
      <p:sp>
        <p:nvSpPr>
          <p:cNvPr id="11" name="Shape 9"/>
          <p:cNvSpPr/>
          <p:nvPr/>
        </p:nvSpPr>
        <p:spPr>
          <a:xfrm>
            <a:off x="457302" y="2155653"/>
            <a:ext cx="326644" cy="326644"/>
          </a:xfrm>
          <a:prstGeom prst="roundRect">
            <a:avLst>
              <a:gd name="adj" fmla="val 50000"/>
            </a:avLst>
          </a:prstGeom>
          <a:solidFill>
            <a:srgbClr val="A9927D">
              <a:alpha val="10196"/>
            </a:srgbClr>
          </a:solidFill>
          <a:ln/>
        </p:spPr>
      </p:sp>
      <p:sp>
        <p:nvSpPr>
          <p:cNvPr id="12" name="Shape 10"/>
          <p:cNvSpPr/>
          <p:nvPr/>
        </p:nvSpPr>
        <p:spPr>
          <a:xfrm>
            <a:off x="555295" y="2253647"/>
            <a:ext cx="130658" cy="130658"/>
          </a:xfrm>
          <a:custGeom>
            <a:avLst/>
            <a:gdLst/>
            <a:ahLst/>
            <a:cxnLst/>
            <a:rect l="l" t="t" r="r" b="b"/>
            <a:pathLst>
              <a:path w="130658" h="130658">
                <a:moveTo>
                  <a:pt x="104781" y="31669"/>
                </a:moveTo>
                <a:cubicBezTo>
                  <a:pt x="110064" y="35650"/>
                  <a:pt x="116520" y="39504"/>
                  <a:pt x="123717" y="40473"/>
                </a:cubicBezTo>
                <a:cubicBezTo>
                  <a:pt x="127060" y="40933"/>
                  <a:pt x="130147" y="38559"/>
                  <a:pt x="130607" y="35216"/>
                </a:cubicBezTo>
                <a:cubicBezTo>
                  <a:pt x="131066" y="31873"/>
                  <a:pt x="128693" y="28786"/>
                  <a:pt x="125350" y="28326"/>
                </a:cubicBezTo>
                <a:cubicBezTo>
                  <a:pt x="121292" y="27790"/>
                  <a:pt x="116877" y="25443"/>
                  <a:pt x="112156" y="21895"/>
                </a:cubicBezTo>
                <a:cubicBezTo>
                  <a:pt x="102357" y="14495"/>
                  <a:pt x="89062" y="14495"/>
                  <a:pt x="79237" y="21895"/>
                </a:cubicBezTo>
                <a:cubicBezTo>
                  <a:pt x="73112" y="26514"/>
                  <a:pt x="68851" y="28607"/>
                  <a:pt x="65329" y="28607"/>
                </a:cubicBezTo>
                <a:cubicBezTo>
                  <a:pt x="61807" y="28607"/>
                  <a:pt x="57546" y="26514"/>
                  <a:pt x="51421" y="21895"/>
                </a:cubicBezTo>
                <a:cubicBezTo>
                  <a:pt x="41622" y="14495"/>
                  <a:pt x="28326" y="14495"/>
                  <a:pt x="18501" y="21895"/>
                </a:cubicBezTo>
                <a:cubicBezTo>
                  <a:pt x="13780" y="25443"/>
                  <a:pt x="9366" y="27790"/>
                  <a:pt x="5308" y="28326"/>
                </a:cubicBezTo>
                <a:cubicBezTo>
                  <a:pt x="1965" y="28786"/>
                  <a:pt x="-408" y="31848"/>
                  <a:pt x="51" y="35216"/>
                </a:cubicBezTo>
                <a:cubicBezTo>
                  <a:pt x="510" y="38585"/>
                  <a:pt x="3573" y="40933"/>
                  <a:pt x="6941" y="40473"/>
                </a:cubicBezTo>
                <a:cubicBezTo>
                  <a:pt x="14138" y="39504"/>
                  <a:pt x="20619" y="35650"/>
                  <a:pt x="25876" y="31669"/>
                </a:cubicBezTo>
                <a:cubicBezTo>
                  <a:pt x="31312" y="27561"/>
                  <a:pt x="38610" y="27561"/>
                  <a:pt x="44046" y="31669"/>
                </a:cubicBezTo>
                <a:cubicBezTo>
                  <a:pt x="50222" y="36339"/>
                  <a:pt x="57392" y="40831"/>
                  <a:pt x="65329" y="40831"/>
                </a:cubicBezTo>
                <a:cubicBezTo>
                  <a:pt x="73265" y="40831"/>
                  <a:pt x="80411" y="36314"/>
                  <a:pt x="86612" y="31669"/>
                </a:cubicBezTo>
                <a:cubicBezTo>
                  <a:pt x="92047" y="27561"/>
                  <a:pt x="99346" y="27561"/>
                  <a:pt x="104781" y="31669"/>
                </a:cubicBezTo>
                <a:close/>
                <a:moveTo>
                  <a:pt x="104781" y="68417"/>
                </a:moveTo>
                <a:cubicBezTo>
                  <a:pt x="110064" y="72398"/>
                  <a:pt x="116520" y="76251"/>
                  <a:pt x="123717" y="77221"/>
                </a:cubicBezTo>
                <a:cubicBezTo>
                  <a:pt x="127060" y="77680"/>
                  <a:pt x="130147" y="75307"/>
                  <a:pt x="130607" y="71964"/>
                </a:cubicBezTo>
                <a:cubicBezTo>
                  <a:pt x="131066" y="68621"/>
                  <a:pt x="128693" y="65533"/>
                  <a:pt x="125350" y="65074"/>
                </a:cubicBezTo>
                <a:cubicBezTo>
                  <a:pt x="121292" y="64538"/>
                  <a:pt x="116877" y="62190"/>
                  <a:pt x="112156" y="58643"/>
                </a:cubicBezTo>
                <a:cubicBezTo>
                  <a:pt x="102357" y="51242"/>
                  <a:pt x="89062" y="51242"/>
                  <a:pt x="79237" y="58643"/>
                </a:cubicBezTo>
                <a:cubicBezTo>
                  <a:pt x="73112" y="63262"/>
                  <a:pt x="68851" y="65354"/>
                  <a:pt x="65329" y="65354"/>
                </a:cubicBezTo>
                <a:cubicBezTo>
                  <a:pt x="61807" y="65354"/>
                  <a:pt x="57546" y="63262"/>
                  <a:pt x="51421" y="58643"/>
                </a:cubicBezTo>
                <a:cubicBezTo>
                  <a:pt x="41622" y="51242"/>
                  <a:pt x="28326" y="51242"/>
                  <a:pt x="18501" y="58643"/>
                </a:cubicBezTo>
                <a:cubicBezTo>
                  <a:pt x="13780" y="62190"/>
                  <a:pt x="9366" y="64538"/>
                  <a:pt x="5308" y="65074"/>
                </a:cubicBezTo>
                <a:cubicBezTo>
                  <a:pt x="1965" y="65508"/>
                  <a:pt x="-408" y="68595"/>
                  <a:pt x="51" y="71964"/>
                </a:cubicBezTo>
                <a:cubicBezTo>
                  <a:pt x="510" y="75332"/>
                  <a:pt x="3573" y="77680"/>
                  <a:pt x="6941" y="77221"/>
                </a:cubicBezTo>
                <a:cubicBezTo>
                  <a:pt x="14138" y="76251"/>
                  <a:pt x="20619" y="72398"/>
                  <a:pt x="25876" y="68417"/>
                </a:cubicBezTo>
                <a:cubicBezTo>
                  <a:pt x="31312" y="64308"/>
                  <a:pt x="38610" y="64308"/>
                  <a:pt x="44046" y="68417"/>
                </a:cubicBezTo>
                <a:cubicBezTo>
                  <a:pt x="50222" y="73087"/>
                  <a:pt x="57392" y="77578"/>
                  <a:pt x="65329" y="77578"/>
                </a:cubicBezTo>
                <a:cubicBezTo>
                  <a:pt x="73265" y="77578"/>
                  <a:pt x="80411" y="73061"/>
                  <a:pt x="86612" y="68417"/>
                </a:cubicBezTo>
                <a:cubicBezTo>
                  <a:pt x="92047" y="64308"/>
                  <a:pt x="99346" y="64308"/>
                  <a:pt x="104781" y="68417"/>
                </a:cubicBezTo>
                <a:close/>
                <a:moveTo>
                  <a:pt x="86612" y="105164"/>
                </a:moveTo>
                <a:cubicBezTo>
                  <a:pt x="92047" y="101056"/>
                  <a:pt x="99346" y="101056"/>
                  <a:pt x="104781" y="105164"/>
                </a:cubicBezTo>
                <a:cubicBezTo>
                  <a:pt x="110064" y="109145"/>
                  <a:pt x="116520" y="112999"/>
                  <a:pt x="123717" y="113968"/>
                </a:cubicBezTo>
                <a:cubicBezTo>
                  <a:pt x="127060" y="114428"/>
                  <a:pt x="130147" y="112054"/>
                  <a:pt x="130607" y="108711"/>
                </a:cubicBezTo>
                <a:cubicBezTo>
                  <a:pt x="131066" y="105368"/>
                  <a:pt x="128693" y="102281"/>
                  <a:pt x="125350" y="101821"/>
                </a:cubicBezTo>
                <a:cubicBezTo>
                  <a:pt x="121292" y="101285"/>
                  <a:pt x="116877" y="98938"/>
                  <a:pt x="112156" y="95390"/>
                </a:cubicBezTo>
                <a:cubicBezTo>
                  <a:pt x="102357" y="87990"/>
                  <a:pt x="89062" y="87990"/>
                  <a:pt x="79237" y="95390"/>
                </a:cubicBezTo>
                <a:cubicBezTo>
                  <a:pt x="73112" y="100009"/>
                  <a:pt x="68851" y="102102"/>
                  <a:pt x="65329" y="102102"/>
                </a:cubicBezTo>
                <a:cubicBezTo>
                  <a:pt x="61807" y="102102"/>
                  <a:pt x="57546" y="100009"/>
                  <a:pt x="51421" y="95390"/>
                </a:cubicBezTo>
                <a:cubicBezTo>
                  <a:pt x="41622" y="87990"/>
                  <a:pt x="28326" y="87990"/>
                  <a:pt x="18501" y="95390"/>
                </a:cubicBezTo>
                <a:cubicBezTo>
                  <a:pt x="13780" y="98938"/>
                  <a:pt x="9366" y="101285"/>
                  <a:pt x="5308" y="101821"/>
                </a:cubicBezTo>
                <a:cubicBezTo>
                  <a:pt x="1965" y="102281"/>
                  <a:pt x="-408" y="105343"/>
                  <a:pt x="51" y="108711"/>
                </a:cubicBezTo>
                <a:cubicBezTo>
                  <a:pt x="510" y="112080"/>
                  <a:pt x="3573" y="114428"/>
                  <a:pt x="6941" y="113968"/>
                </a:cubicBezTo>
                <a:cubicBezTo>
                  <a:pt x="14138" y="112999"/>
                  <a:pt x="20619" y="109145"/>
                  <a:pt x="25876" y="105164"/>
                </a:cubicBezTo>
                <a:cubicBezTo>
                  <a:pt x="31312" y="101056"/>
                  <a:pt x="38610" y="101056"/>
                  <a:pt x="44046" y="105164"/>
                </a:cubicBezTo>
                <a:cubicBezTo>
                  <a:pt x="50222" y="109834"/>
                  <a:pt x="57392" y="114326"/>
                  <a:pt x="65329" y="114326"/>
                </a:cubicBezTo>
                <a:cubicBezTo>
                  <a:pt x="73265" y="114326"/>
                  <a:pt x="80411" y="109809"/>
                  <a:pt x="86612" y="105164"/>
                </a:cubicBezTo>
                <a:close/>
              </a:path>
            </a:pathLst>
          </a:custGeom>
          <a:solidFill>
            <a:srgbClr val="A9927D"/>
          </a:solidFill>
          <a:ln/>
        </p:spPr>
      </p:sp>
      <p:sp>
        <p:nvSpPr>
          <p:cNvPr id="13" name="Text 11"/>
          <p:cNvSpPr/>
          <p:nvPr/>
        </p:nvSpPr>
        <p:spPr>
          <a:xfrm>
            <a:off x="881940" y="2155653"/>
            <a:ext cx="4238210" cy="163322"/>
          </a:xfrm>
          <a:prstGeom prst="rect">
            <a:avLst/>
          </a:prstGeom>
          <a:noFill/>
          <a:ln/>
        </p:spPr>
        <p:txBody>
          <a:bodyPr wrap="square" lIns="0" tIns="0" rIns="0" bIns="0" rtlCol="0" anchor="ctr"/>
          <a:lstStyle/>
          <a:p>
            <a:pPr>
              <a:lnSpc>
                <a:spcPct val="120000"/>
              </a:lnSpc>
            </a:pPr>
            <a:r>
              <a:rPr lang="en-US" sz="900" b="1" dirty="0">
                <a:solidFill>
                  <a:srgbClr val="2A4B43"/>
                </a:solidFill>
                <a:latin typeface="Quattrocento Sans" pitchFamily="34" charset="0"/>
                <a:ea typeface="Quattrocento Sans" pitchFamily="34" charset="-122"/>
                <a:cs typeface="Quattrocento Sans" pitchFamily="34" charset="-120"/>
              </a:rPr>
              <a:t>Natural Drainage Destruction</a:t>
            </a:r>
            <a:endParaRPr lang="en-US" sz="1600" dirty="0"/>
          </a:p>
        </p:txBody>
      </p:sp>
      <p:sp>
        <p:nvSpPr>
          <p:cNvPr id="14" name="Text 12"/>
          <p:cNvSpPr/>
          <p:nvPr/>
        </p:nvSpPr>
        <p:spPr>
          <a:xfrm>
            <a:off x="881940" y="2318975"/>
            <a:ext cx="4230044" cy="130658"/>
          </a:xfrm>
          <a:prstGeom prst="rect">
            <a:avLst/>
          </a:prstGeom>
          <a:noFill/>
          <a:ln/>
        </p:spPr>
        <p:txBody>
          <a:bodyPr wrap="square" lIns="0" tIns="0" rIns="0" bIns="0" rtlCol="0" anchor="ctr"/>
          <a:lstStyle/>
          <a:p>
            <a:pPr>
              <a:lnSpc>
                <a:spcPct val="110000"/>
              </a:lnSpc>
            </a:pPr>
            <a:r>
              <a:rPr lang="en-US" sz="772" dirty="0">
                <a:solidFill>
                  <a:srgbClr val="2C3033"/>
                </a:solidFill>
                <a:latin typeface="Quattrocento Sans" pitchFamily="34" charset="0"/>
                <a:ea typeface="Quattrocento Sans" pitchFamily="34" charset="-122"/>
                <a:cs typeface="Quattrocento Sans" pitchFamily="34" charset="-120"/>
              </a:rPr>
              <a:t>Gully acts as violent funnel for storm runoff, increasing water velocity and causing deeper scouring.</a:t>
            </a:r>
            <a:endParaRPr lang="en-US" sz="1600" dirty="0"/>
          </a:p>
        </p:txBody>
      </p:sp>
      <p:sp>
        <p:nvSpPr>
          <p:cNvPr id="15" name="Shape 13"/>
          <p:cNvSpPr/>
          <p:nvPr/>
        </p:nvSpPr>
        <p:spPr>
          <a:xfrm>
            <a:off x="457302" y="2580291"/>
            <a:ext cx="326644" cy="326644"/>
          </a:xfrm>
          <a:prstGeom prst="roundRect">
            <a:avLst>
              <a:gd name="adj" fmla="val 50000"/>
            </a:avLst>
          </a:prstGeom>
          <a:solidFill>
            <a:srgbClr val="2A4B43">
              <a:alpha val="10196"/>
            </a:srgbClr>
          </a:solidFill>
          <a:ln/>
        </p:spPr>
      </p:sp>
      <p:sp>
        <p:nvSpPr>
          <p:cNvPr id="16" name="Shape 14"/>
          <p:cNvSpPr/>
          <p:nvPr/>
        </p:nvSpPr>
        <p:spPr>
          <a:xfrm>
            <a:off x="555295" y="2678284"/>
            <a:ext cx="130658" cy="130658"/>
          </a:xfrm>
          <a:custGeom>
            <a:avLst/>
            <a:gdLst/>
            <a:ahLst/>
            <a:cxnLst/>
            <a:rect l="l" t="t" r="r" b="b"/>
            <a:pathLst>
              <a:path w="130658" h="130658">
                <a:moveTo>
                  <a:pt x="130658" y="8166"/>
                </a:moveTo>
                <a:cubicBezTo>
                  <a:pt x="130658" y="35752"/>
                  <a:pt x="111110" y="58770"/>
                  <a:pt x="85132" y="64155"/>
                </a:cubicBezTo>
                <a:cubicBezTo>
                  <a:pt x="83116" y="49328"/>
                  <a:pt x="76455" y="35982"/>
                  <a:pt x="66630" y="25647"/>
                </a:cubicBezTo>
                <a:cubicBezTo>
                  <a:pt x="76863" y="10208"/>
                  <a:pt x="94395" y="0"/>
                  <a:pt x="114326" y="0"/>
                </a:cubicBezTo>
                <a:lnTo>
                  <a:pt x="122492" y="0"/>
                </a:lnTo>
                <a:cubicBezTo>
                  <a:pt x="127009" y="0"/>
                  <a:pt x="130658" y="3649"/>
                  <a:pt x="130658" y="8166"/>
                </a:cubicBezTo>
                <a:close/>
                <a:moveTo>
                  <a:pt x="0" y="24498"/>
                </a:moveTo>
                <a:cubicBezTo>
                  <a:pt x="0" y="19981"/>
                  <a:pt x="3649" y="16332"/>
                  <a:pt x="8166" y="16332"/>
                </a:cubicBezTo>
                <a:lnTo>
                  <a:pt x="16332" y="16332"/>
                </a:lnTo>
                <a:cubicBezTo>
                  <a:pt x="47899" y="16332"/>
                  <a:pt x="73495" y="41928"/>
                  <a:pt x="73495" y="73495"/>
                </a:cubicBezTo>
                <a:lnTo>
                  <a:pt x="73495" y="122492"/>
                </a:lnTo>
                <a:cubicBezTo>
                  <a:pt x="73495" y="127009"/>
                  <a:pt x="69846" y="130658"/>
                  <a:pt x="65329" y="130658"/>
                </a:cubicBezTo>
                <a:cubicBezTo>
                  <a:pt x="60812" y="130658"/>
                  <a:pt x="57163" y="127009"/>
                  <a:pt x="57163" y="122492"/>
                </a:cubicBezTo>
                <a:lnTo>
                  <a:pt x="57163" y="81661"/>
                </a:lnTo>
                <a:cubicBezTo>
                  <a:pt x="25596" y="81661"/>
                  <a:pt x="0" y="56065"/>
                  <a:pt x="0" y="24498"/>
                </a:cubicBezTo>
                <a:close/>
              </a:path>
            </a:pathLst>
          </a:custGeom>
          <a:solidFill>
            <a:srgbClr val="2A4B43"/>
          </a:solidFill>
          <a:ln/>
        </p:spPr>
      </p:sp>
      <p:sp>
        <p:nvSpPr>
          <p:cNvPr id="17" name="Text 15"/>
          <p:cNvSpPr/>
          <p:nvPr/>
        </p:nvSpPr>
        <p:spPr>
          <a:xfrm>
            <a:off x="881940" y="2580291"/>
            <a:ext cx="4254543" cy="163322"/>
          </a:xfrm>
          <a:prstGeom prst="rect">
            <a:avLst/>
          </a:prstGeom>
          <a:noFill/>
          <a:ln/>
        </p:spPr>
        <p:txBody>
          <a:bodyPr wrap="square" lIns="0" tIns="0" rIns="0" bIns="0" rtlCol="0" anchor="ctr"/>
          <a:lstStyle/>
          <a:p>
            <a:pPr>
              <a:lnSpc>
                <a:spcPct val="120000"/>
              </a:lnSpc>
            </a:pPr>
            <a:r>
              <a:rPr lang="en-US" sz="900" b="1" dirty="0">
                <a:solidFill>
                  <a:srgbClr val="2A4B43"/>
                </a:solidFill>
                <a:latin typeface="Quattrocento Sans" pitchFamily="34" charset="0"/>
                <a:ea typeface="Quattrocento Sans" pitchFamily="34" charset="-122"/>
                <a:cs typeface="Quattrocento Sans" pitchFamily="34" charset="-120"/>
              </a:rPr>
              <a:t>Soil Fertility Loss</a:t>
            </a:r>
            <a:endParaRPr lang="en-US" sz="1600" dirty="0"/>
          </a:p>
        </p:txBody>
      </p:sp>
      <p:sp>
        <p:nvSpPr>
          <p:cNvPr id="18" name="Text 16"/>
          <p:cNvSpPr/>
          <p:nvPr/>
        </p:nvSpPr>
        <p:spPr>
          <a:xfrm>
            <a:off x="881940" y="2743613"/>
            <a:ext cx="4246376" cy="130658"/>
          </a:xfrm>
          <a:prstGeom prst="rect">
            <a:avLst/>
          </a:prstGeom>
          <a:noFill/>
          <a:ln/>
        </p:spPr>
        <p:txBody>
          <a:bodyPr wrap="square" lIns="0" tIns="0" rIns="0" bIns="0" rtlCol="0" anchor="ctr"/>
          <a:lstStyle/>
          <a:p>
            <a:pPr>
              <a:lnSpc>
                <a:spcPct val="110000"/>
              </a:lnSpc>
            </a:pPr>
            <a:r>
              <a:rPr lang="en-US" sz="772" dirty="0">
                <a:solidFill>
                  <a:srgbClr val="2C3033"/>
                </a:solidFill>
                <a:latin typeface="Quattrocento Sans" pitchFamily="34" charset="0"/>
                <a:ea typeface="Quattrocento Sans" pitchFamily="34" charset="-122"/>
                <a:cs typeface="Quattrocento Sans" pitchFamily="34" charset="-120"/>
              </a:rPr>
              <a:t>A-horizon (topsoil) stripped, leaving barren subsoil. Prevents regrowth of stabilizing grass and trees.</a:t>
            </a:r>
            <a:endParaRPr lang="en-US" sz="1600" dirty="0"/>
          </a:p>
        </p:txBody>
      </p:sp>
      <p:sp>
        <p:nvSpPr>
          <p:cNvPr id="19" name="Shape 17"/>
          <p:cNvSpPr/>
          <p:nvPr/>
        </p:nvSpPr>
        <p:spPr>
          <a:xfrm>
            <a:off x="457302" y="3004929"/>
            <a:ext cx="326644" cy="326644"/>
          </a:xfrm>
          <a:prstGeom prst="roundRect">
            <a:avLst>
              <a:gd name="adj" fmla="val 50000"/>
            </a:avLst>
          </a:prstGeom>
          <a:solidFill>
            <a:srgbClr val="D77A61">
              <a:alpha val="10196"/>
            </a:srgbClr>
          </a:solidFill>
          <a:ln/>
        </p:spPr>
      </p:sp>
      <p:sp>
        <p:nvSpPr>
          <p:cNvPr id="20" name="Shape 18"/>
          <p:cNvSpPr/>
          <p:nvPr/>
        </p:nvSpPr>
        <p:spPr>
          <a:xfrm>
            <a:off x="571628" y="3102922"/>
            <a:ext cx="97993" cy="130658"/>
          </a:xfrm>
          <a:custGeom>
            <a:avLst/>
            <a:gdLst/>
            <a:ahLst/>
            <a:cxnLst/>
            <a:rect l="l" t="t" r="r" b="b"/>
            <a:pathLst>
              <a:path w="97993" h="130658">
                <a:moveTo>
                  <a:pt x="48997" y="130658"/>
                </a:moveTo>
                <a:cubicBezTo>
                  <a:pt x="21946" y="130658"/>
                  <a:pt x="0" y="108711"/>
                  <a:pt x="0" y="81661"/>
                </a:cubicBezTo>
                <a:cubicBezTo>
                  <a:pt x="0" y="58388"/>
                  <a:pt x="33226" y="11713"/>
                  <a:pt x="42515" y="-893"/>
                </a:cubicBezTo>
                <a:cubicBezTo>
                  <a:pt x="44020" y="-2935"/>
                  <a:pt x="46394" y="-4083"/>
                  <a:pt x="48946" y="-4083"/>
                </a:cubicBezTo>
                <a:lnTo>
                  <a:pt x="49048" y="-4083"/>
                </a:lnTo>
                <a:cubicBezTo>
                  <a:pt x="51600" y="-4083"/>
                  <a:pt x="53973" y="-2935"/>
                  <a:pt x="55478" y="-893"/>
                </a:cubicBezTo>
                <a:cubicBezTo>
                  <a:pt x="64767" y="11713"/>
                  <a:pt x="97993" y="58388"/>
                  <a:pt x="97993" y="81661"/>
                </a:cubicBezTo>
                <a:cubicBezTo>
                  <a:pt x="97993" y="108711"/>
                  <a:pt x="76047" y="130658"/>
                  <a:pt x="48997" y="130658"/>
                </a:cubicBezTo>
                <a:close/>
                <a:moveTo>
                  <a:pt x="28581" y="79620"/>
                </a:moveTo>
                <a:cubicBezTo>
                  <a:pt x="28581" y="76226"/>
                  <a:pt x="25851" y="73495"/>
                  <a:pt x="22457" y="73495"/>
                </a:cubicBezTo>
                <a:cubicBezTo>
                  <a:pt x="19063" y="73495"/>
                  <a:pt x="16332" y="76226"/>
                  <a:pt x="16332" y="79620"/>
                </a:cubicBezTo>
                <a:cubicBezTo>
                  <a:pt x="16332" y="98784"/>
                  <a:pt x="31873" y="114326"/>
                  <a:pt x="51038" y="114326"/>
                </a:cubicBezTo>
                <a:cubicBezTo>
                  <a:pt x="54432" y="114326"/>
                  <a:pt x="57163" y="111595"/>
                  <a:pt x="57163" y="108201"/>
                </a:cubicBezTo>
                <a:cubicBezTo>
                  <a:pt x="57163" y="104807"/>
                  <a:pt x="54432" y="102076"/>
                  <a:pt x="51038" y="102076"/>
                </a:cubicBezTo>
                <a:cubicBezTo>
                  <a:pt x="38636" y="102076"/>
                  <a:pt x="28581" y="92022"/>
                  <a:pt x="28581" y="79620"/>
                </a:cubicBezTo>
                <a:close/>
              </a:path>
            </a:pathLst>
          </a:custGeom>
          <a:solidFill>
            <a:srgbClr val="D77A61"/>
          </a:solidFill>
          <a:ln/>
        </p:spPr>
      </p:sp>
      <p:sp>
        <p:nvSpPr>
          <p:cNvPr id="21" name="Text 19"/>
          <p:cNvSpPr/>
          <p:nvPr/>
        </p:nvSpPr>
        <p:spPr>
          <a:xfrm>
            <a:off x="881940" y="3004929"/>
            <a:ext cx="4507692" cy="163322"/>
          </a:xfrm>
          <a:prstGeom prst="rect">
            <a:avLst/>
          </a:prstGeom>
          <a:noFill/>
          <a:ln/>
        </p:spPr>
        <p:txBody>
          <a:bodyPr wrap="square" lIns="0" tIns="0" rIns="0" bIns="0" rtlCol="0" anchor="ctr"/>
          <a:lstStyle/>
          <a:p>
            <a:pPr>
              <a:lnSpc>
                <a:spcPct val="120000"/>
              </a:lnSpc>
            </a:pPr>
            <a:r>
              <a:rPr lang="en-US" sz="900" b="1" dirty="0">
                <a:solidFill>
                  <a:srgbClr val="2A4B43"/>
                </a:solidFill>
                <a:latin typeface="Quattrocento Sans" pitchFamily="34" charset="0"/>
                <a:ea typeface="Quattrocento Sans" pitchFamily="34" charset="-122"/>
                <a:cs typeface="Quattrocento Sans" pitchFamily="34" charset="-120"/>
              </a:rPr>
              <a:t>Groundwater Impact</a:t>
            </a:r>
            <a:endParaRPr lang="en-US" sz="1600" dirty="0"/>
          </a:p>
        </p:txBody>
      </p:sp>
      <p:sp>
        <p:nvSpPr>
          <p:cNvPr id="22" name="Text 20"/>
          <p:cNvSpPr/>
          <p:nvPr/>
        </p:nvSpPr>
        <p:spPr>
          <a:xfrm>
            <a:off x="881940" y="3168251"/>
            <a:ext cx="4499526" cy="130658"/>
          </a:xfrm>
          <a:prstGeom prst="rect">
            <a:avLst/>
          </a:prstGeom>
          <a:noFill/>
          <a:ln/>
        </p:spPr>
        <p:txBody>
          <a:bodyPr wrap="square" lIns="0" tIns="0" rIns="0" bIns="0" rtlCol="0" anchor="ctr"/>
          <a:lstStyle/>
          <a:p>
            <a:pPr>
              <a:lnSpc>
                <a:spcPct val="110000"/>
              </a:lnSpc>
            </a:pPr>
            <a:r>
              <a:rPr lang="en-US" sz="772" dirty="0">
                <a:solidFill>
                  <a:srgbClr val="2C3033"/>
                </a:solidFill>
                <a:latin typeface="Quattrocento Sans" pitchFamily="34" charset="0"/>
                <a:ea typeface="Quattrocento Sans" pitchFamily="34" charset="-122"/>
                <a:cs typeface="Quattrocento Sans" pitchFamily="34" charset="-120"/>
              </a:rPr>
              <a:t>Deep gullies lower local water table, affecting moisture levels and potentially impacting community wells.</a:t>
            </a:r>
            <a:endParaRPr lang="en-US" sz="1600" dirty="0"/>
          </a:p>
        </p:txBody>
      </p:sp>
      <p:sp>
        <p:nvSpPr>
          <p:cNvPr id="23" name="Shape 21"/>
          <p:cNvSpPr/>
          <p:nvPr/>
        </p:nvSpPr>
        <p:spPr>
          <a:xfrm>
            <a:off x="326644" y="3560224"/>
            <a:ext cx="5708110" cy="1992530"/>
          </a:xfrm>
          <a:prstGeom prst="roundRect">
            <a:avLst>
              <a:gd name="adj" fmla="val 3279"/>
            </a:avLst>
          </a:prstGeom>
          <a:solidFill>
            <a:srgbClr val="2A4B43"/>
          </a:solidFill>
          <a:ln/>
        </p:spPr>
      </p:sp>
      <p:sp>
        <p:nvSpPr>
          <p:cNvPr id="24" name="Text 22"/>
          <p:cNvSpPr/>
          <p:nvPr/>
        </p:nvSpPr>
        <p:spPr>
          <a:xfrm>
            <a:off x="457302" y="3690882"/>
            <a:ext cx="5520289" cy="228651"/>
          </a:xfrm>
          <a:prstGeom prst="rect">
            <a:avLst/>
          </a:prstGeom>
          <a:noFill/>
          <a:ln/>
        </p:spPr>
        <p:txBody>
          <a:bodyPr wrap="square" lIns="0" tIns="0" rIns="0" bIns="0" rtlCol="0" anchor="ctr"/>
          <a:lstStyle/>
          <a:p>
            <a:pPr>
              <a:lnSpc>
                <a:spcPct val="130000"/>
              </a:lnSpc>
            </a:pPr>
            <a:r>
              <a:rPr lang="en-US" sz="1157" b="1" dirty="0">
                <a:solidFill>
                  <a:srgbClr val="F7F5F2"/>
                </a:solidFill>
                <a:latin typeface="Liter" pitchFamily="34" charset="0"/>
                <a:ea typeface="Liter" pitchFamily="34" charset="-122"/>
                <a:cs typeface="Liter" pitchFamily="34" charset="-120"/>
              </a:rPr>
              <a:t>Broader Gombe Metropolis Crisis</a:t>
            </a:r>
            <a:endParaRPr lang="en-US" sz="1600" dirty="0"/>
          </a:p>
        </p:txBody>
      </p:sp>
      <p:sp>
        <p:nvSpPr>
          <p:cNvPr id="25" name="Shape 23"/>
          <p:cNvSpPr/>
          <p:nvPr/>
        </p:nvSpPr>
        <p:spPr>
          <a:xfrm>
            <a:off x="457302" y="4017526"/>
            <a:ext cx="2670317" cy="653289"/>
          </a:xfrm>
          <a:prstGeom prst="roundRect">
            <a:avLst>
              <a:gd name="adj" fmla="val 5000"/>
            </a:avLst>
          </a:prstGeom>
          <a:solidFill>
            <a:srgbClr val="F7F5F2">
              <a:alpha val="10196"/>
            </a:srgbClr>
          </a:solidFill>
          <a:ln/>
        </p:spPr>
      </p:sp>
      <p:sp>
        <p:nvSpPr>
          <p:cNvPr id="26" name="Text 24"/>
          <p:cNvSpPr/>
          <p:nvPr/>
        </p:nvSpPr>
        <p:spPr>
          <a:xfrm>
            <a:off x="494050" y="4115519"/>
            <a:ext cx="2596823" cy="293980"/>
          </a:xfrm>
          <a:prstGeom prst="rect">
            <a:avLst/>
          </a:prstGeom>
          <a:noFill/>
          <a:ln/>
        </p:spPr>
        <p:txBody>
          <a:bodyPr wrap="square" lIns="0" tIns="0" rIns="0" bIns="0" rtlCol="0" anchor="ctr"/>
          <a:lstStyle/>
          <a:p>
            <a:pPr algn="ctr">
              <a:lnSpc>
                <a:spcPct val="100000"/>
              </a:lnSpc>
            </a:pPr>
            <a:r>
              <a:rPr lang="en-US" sz="1929" b="1" dirty="0">
                <a:solidFill>
                  <a:srgbClr val="D77A61"/>
                </a:solidFill>
                <a:latin typeface="Oranienbaum" pitchFamily="34" charset="0"/>
                <a:ea typeface="Oranienbaum" pitchFamily="34" charset="-122"/>
                <a:cs typeface="Oranienbaum" pitchFamily="34" charset="-120"/>
              </a:rPr>
              <a:t>200+</a:t>
            </a:r>
            <a:endParaRPr lang="en-US" sz="1600" dirty="0"/>
          </a:p>
        </p:txBody>
      </p:sp>
      <p:sp>
        <p:nvSpPr>
          <p:cNvPr id="27" name="Text 25"/>
          <p:cNvSpPr/>
          <p:nvPr/>
        </p:nvSpPr>
        <p:spPr>
          <a:xfrm>
            <a:off x="526714" y="4409499"/>
            <a:ext cx="2531494" cy="163322"/>
          </a:xfrm>
          <a:prstGeom prst="rect">
            <a:avLst/>
          </a:prstGeom>
          <a:noFill/>
          <a:ln/>
        </p:spPr>
        <p:txBody>
          <a:bodyPr wrap="square" lIns="0" tIns="0" rIns="0" bIns="0" rtlCol="0" anchor="ctr"/>
          <a:lstStyle/>
          <a:p>
            <a:pPr algn="ctr">
              <a:lnSpc>
                <a:spcPct val="120000"/>
              </a:lnSpc>
            </a:pPr>
            <a:r>
              <a:rPr lang="en-US" sz="900" dirty="0">
                <a:solidFill>
                  <a:srgbClr val="F7F5F2"/>
                </a:solidFill>
                <a:latin typeface="Quattrocento Sans" pitchFamily="34" charset="0"/>
                <a:ea typeface="Quattrocento Sans" pitchFamily="34" charset="-122"/>
                <a:cs typeface="Quattrocento Sans" pitchFamily="34" charset="-120"/>
              </a:rPr>
              <a:t>Active gullies</a:t>
            </a:r>
            <a:endParaRPr lang="en-US" sz="1600" dirty="0"/>
          </a:p>
        </p:txBody>
      </p:sp>
      <p:sp>
        <p:nvSpPr>
          <p:cNvPr id="28" name="Shape 26"/>
          <p:cNvSpPr/>
          <p:nvPr/>
        </p:nvSpPr>
        <p:spPr>
          <a:xfrm>
            <a:off x="3228267" y="4017526"/>
            <a:ext cx="2670317" cy="653289"/>
          </a:xfrm>
          <a:prstGeom prst="roundRect">
            <a:avLst>
              <a:gd name="adj" fmla="val 5000"/>
            </a:avLst>
          </a:prstGeom>
          <a:solidFill>
            <a:srgbClr val="F7F5F2">
              <a:alpha val="10196"/>
            </a:srgbClr>
          </a:solidFill>
          <a:ln/>
        </p:spPr>
      </p:sp>
      <p:sp>
        <p:nvSpPr>
          <p:cNvPr id="29" name="Text 27"/>
          <p:cNvSpPr/>
          <p:nvPr/>
        </p:nvSpPr>
        <p:spPr>
          <a:xfrm>
            <a:off x="3265014" y="4115519"/>
            <a:ext cx="2596823" cy="293980"/>
          </a:xfrm>
          <a:prstGeom prst="rect">
            <a:avLst/>
          </a:prstGeom>
          <a:noFill/>
          <a:ln/>
        </p:spPr>
        <p:txBody>
          <a:bodyPr wrap="square" lIns="0" tIns="0" rIns="0" bIns="0" rtlCol="0" anchor="ctr"/>
          <a:lstStyle/>
          <a:p>
            <a:pPr algn="ctr">
              <a:lnSpc>
                <a:spcPct val="100000"/>
              </a:lnSpc>
            </a:pPr>
            <a:r>
              <a:rPr lang="en-US" sz="1929" b="1" dirty="0">
                <a:solidFill>
                  <a:srgbClr val="D77A61"/>
                </a:solidFill>
                <a:latin typeface="Oranienbaum" pitchFamily="34" charset="0"/>
                <a:ea typeface="Oranienbaum" pitchFamily="34" charset="-122"/>
                <a:cs typeface="Oranienbaum" pitchFamily="34" charset="-120"/>
              </a:rPr>
              <a:t>297</a:t>
            </a:r>
            <a:endParaRPr lang="en-US" sz="1600" dirty="0"/>
          </a:p>
        </p:txBody>
      </p:sp>
      <p:sp>
        <p:nvSpPr>
          <p:cNvPr id="30" name="Text 28"/>
          <p:cNvSpPr/>
          <p:nvPr/>
        </p:nvSpPr>
        <p:spPr>
          <a:xfrm>
            <a:off x="3297679" y="4409499"/>
            <a:ext cx="2531494" cy="163322"/>
          </a:xfrm>
          <a:prstGeom prst="rect">
            <a:avLst/>
          </a:prstGeom>
          <a:noFill/>
          <a:ln/>
        </p:spPr>
        <p:txBody>
          <a:bodyPr wrap="square" lIns="0" tIns="0" rIns="0" bIns="0" rtlCol="0" anchor="ctr"/>
          <a:lstStyle/>
          <a:p>
            <a:pPr algn="ctr">
              <a:lnSpc>
                <a:spcPct val="120000"/>
              </a:lnSpc>
            </a:pPr>
            <a:r>
              <a:rPr lang="en-US" sz="900" dirty="0">
                <a:solidFill>
                  <a:srgbClr val="F7F5F2"/>
                </a:solidFill>
                <a:latin typeface="Quattrocento Sans" pitchFamily="34" charset="0"/>
                <a:ea typeface="Quattrocento Sans" pitchFamily="34" charset="-122"/>
                <a:cs typeface="Quattrocento Sans" pitchFamily="34" charset="-120"/>
              </a:rPr>
              <a:t>Deaths since 1996</a:t>
            </a:r>
            <a:endParaRPr lang="en-US" sz="1600" dirty="0"/>
          </a:p>
        </p:txBody>
      </p:sp>
      <p:sp>
        <p:nvSpPr>
          <p:cNvPr id="31" name="Shape 29"/>
          <p:cNvSpPr/>
          <p:nvPr/>
        </p:nvSpPr>
        <p:spPr>
          <a:xfrm>
            <a:off x="457302" y="4768808"/>
            <a:ext cx="2670317" cy="653289"/>
          </a:xfrm>
          <a:prstGeom prst="roundRect">
            <a:avLst>
              <a:gd name="adj" fmla="val 5000"/>
            </a:avLst>
          </a:prstGeom>
          <a:solidFill>
            <a:srgbClr val="F7F5F2">
              <a:alpha val="10196"/>
            </a:srgbClr>
          </a:solidFill>
          <a:ln/>
        </p:spPr>
      </p:sp>
      <p:sp>
        <p:nvSpPr>
          <p:cNvPr id="32" name="Text 30"/>
          <p:cNvSpPr/>
          <p:nvPr/>
        </p:nvSpPr>
        <p:spPr>
          <a:xfrm>
            <a:off x="494050" y="4866801"/>
            <a:ext cx="2596823" cy="293980"/>
          </a:xfrm>
          <a:prstGeom prst="rect">
            <a:avLst/>
          </a:prstGeom>
          <a:noFill/>
          <a:ln/>
        </p:spPr>
        <p:txBody>
          <a:bodyPr wrap="square" lIns="0" tIns="0" rIns="0" bIns="0" rtlCol="0" anchor="ctr"/>
          <a:lstStyle/>
          <a:p>
            <a:pPr algn="ctr">
              <a:lnSpc>
                <a:spcPct val="100000"/>
              </a:lnSpc>
            </a:pPr>
            <a:r>
              <a:rPr lang="en-US" sz="1929" b="1" dirty="0">
                <a:solidFill>
                  <a:srgbClr val="D77A61"/>
                </a:solidFill>
                <a:latin typeface="Oranienbaum" pitchFamily="34" charset="0"/>
                <a:ea typeface="Oranienbaum" pitchFamily="34" charset="-122"/>
                <a:cs typeface="Oranienbaum" pitchFamily="34" charset="-120"/>
              </a:rPr>
              <a:t>8,640</a:t>
            </a:r>
            <a:endParaRPr lang="en-US" sz="1600" dirty="0"/>
          </a:p>
        </p:txBody>
      </p:sp>
      <p:sp>
        <p:nvSpPr>
          <p:cNvPr id="33" name="Text 31"/>
          <p:cNvSpPr/>
          <p:nvPr/>
        </p:nvSpPr>
        <p:spPr>
          <a:xfrm>
            <a:off x="526714" y="5160781"/>
            <a:ext cx="2531494" cy="163322"/>
          </a:xfrm>
          <a:prstGeom prst="rect">
            <a:avLst/>
          </a:prstGeom>
          <a:noFill/>
          <a:ln/>
        </p:spPr>
        <p:txBody>
          <a:bodyPr wrap="square" lIns="0" tIns="0" rIns="0" bIns="0" rtlCol="0" anchor="ctr"/>
          <a:lstStyle/>
          <a:p>
            <a:pPr algn="ctr">
              <a:lnSpc>
                <a:spcPct val="120000"/>
              </a:lnSpc>
            </a:pPr>
            <a:r>
              <a:rPr lang="en-US" sz="900" dirty="0">
                <a:solidFill>
                  <a:srgbClr val="F7F5F2"/>
                </a:solidFill>
                <a:latin typeface="Quattrocento Sans" pitchFamily="34" charset="0"/>
                <a:ea typeface="Quattrocento Sans" pitchFamily="34" charset="-122"/>
                <a:cs typeface="Quattrocento Sans" pitchFamily="34" charset="-120"/>
              </a:rPr>
              <a:t>People at risk (720 households)</a:t>
            </a:r>
            <a:endParaRPr lang="en-US" sz="1600" dirty="0"/>
          </a:p>
        </p:txBody>
      </p:sp>
      <p:sp>
        <p:nvSpPr>
          <p:cNvPr id="34" name="Shape 32"/>
          <p:cNvSpPr/>
          <p:nvPr/>
        </p:nvSpPr>
        <p:spPr>
          <a:xfrm>
            <a:off x="3228267" y="4768808"/>
            <a:ext cx="2670317" cy="653289"/>
          </a:xfrm>
          <a:prstGeom prst="roundRect">
            <a:avLst>
              <a:gd name="adj" fmla="val 5000"/>
            </a:avLst>
          </a:prstGeom>
          <a:solidFill>
            <a:srgbClr val="F7F5F2">
              <a:alpha val="10196"/>
            </a:srgbClr>
          </a:solidFill>
          <a:ln/>
        </p:spPr>
      </p:sp>
      <p:sp>
        <p:nvSpPr>
          <p:cNvPr id="35" name="Text 33"/>
          <p:cNvSpPr/>
          <p:nvPr/>
        </p:nvSpPr>
        <p:spPr>
          <a:xfrm>
            <a:off x="3265014" y="4866801"/>
            <a:ext cx="2596823" cy="293980"/>
          </a:xfrm>
          <a:prstGeom prst="rect">
            <a:avLst/>
          </a:prstGeom>
          <a:noFill/>
          <a:ln/>
        </p:spPr>
        <p:txBody>
          <a:bodyPr wrap="square" lIns="0" tIns="0" rIns="0" bIns="0" rtlCol="0" anchor="ctr"/>
          <a:lstStyle/>
          <a:p>
            <a:pPr algn="ctr">
              <a:lnSpc>
                <a:spcPct val="100000"/>
              </a:lnSpc>
            </a:pPr>
            <a:r>
              <a:rPr lang="en-US" sz="1929" b="1" dirty="0">
                <a:solidFill>
                  <a:srgbClr val="D77A61"/>
                </a:solidFill>
                <a:latin typeface="Oranienbaum" pitchFamily="34" charset="0"/>
                <a:ea typeface="Oranienbaum" pitchFamily="34" charset="-122"/>
                <a:cs typeface="Oranienbaum" pitchFamily="34" charset="-120"/>
              </a:rPr>
              <a:t>21 km</a:t>
            </a:r>
            <a:endParaRPr lang="en-US" sz="1600" dirty="0"/>
          </a:p>
        </p:txBody>
      </p:sp>
      <p:sp>
        <p:nvSpPr>
          <p:cNvPr id="36" name="Text 34"/>
          <p:cNvSpPr/>
          <p:nvPr/>
        </p:nvSpPr>
        <p:spPr>
          <a:xfrm>
            <a:off x="3297679" y="5160781"/>
            <a:ext cx="2531494" cy="163322"/>
          </a:xfrm>
          <a:prstGeom prst="rect">
            <a:avLst/>
          </a:prstGeom>
          <a:noFill/>
          <a:ln/>
        </p:spPr>
        <p:txBody>
          <a:bodyPr wrap="square" lIns="0" tIns="0" rIns="0" bIns="0" rtlCol="0" anchor="ctr"/>
          <a:lstStyle/>
          <a:p>
            <a:pPr algn="ctr">
              <a:lnSpc>
                <a:spcPct val="120000"/>
              </a:lnSpc>
            </a:pPr>
            <a:r>
              <a:rPr lang="en-US" sz="900" dirty="0">
                <a:solidFill>
                  <a:srgbClr val="F7F5F2"/>
                </a:solidFill>
                <a:latin typeface="Quattrocento Sans" pitchFamily="34" charset="0"/>
                <a:ea typeface="Quattrocento Sans" pitchFamily="34" charset="-122"/>
                <a:cs typeface="Quattrocento Sans" pitchFamily="34" charset="-120"/>
              </a:rPr>
              <a:t>Gully corridor (FCE-Tech to Railway)</a:t>
            </a:r>
            <a:endParaRPr lang="en-US" sz="1600" dirty="0"/>
          </a:p>
        </p:txBody>
      </p:sp>
      <p:sp>
        <p:nvSpPr>
          <p:cNvPr id="37" name="Shape 35"/>
          <p:cNvSpPr/>
          <p:nvPr/>
        </p:nvSpPr>
        <p:spPr>
          <a:xfrm>
            <a:off x="6162656" y="1175920"/>
            <a:ext cx="5708110" cy="3495094"/>
          </a:xfrm>
          <a:prstGeom prst="roundRect">
            <a:avLst>
              <a:gd name="adj" fmla="val 1869"/>
            </a:avLst>
          </a:prstGeom>
          <a:solidFill>
            <a:srgbClr val="FFFFFF"/>
          </a:solidFill>
          <a:ln/>
          <a:effectLst>
            <a:outerShdw sx="100000" sy="100000" kx="0" ky="0" algn="bl" rotWithShape="0" blurRad="24498" dist="8166" dir="5400000">
              <a:srgbClr val="000000">
                <a:alpha val="10196"/>
              </a:srgbClr>
            </a:outerShdw>
          </a:effectLst>
        </p:spPr>
      </p:sp>
      <p:sp>
        <p:nvSpPr>
          <p:cNvPr id="38" name="Text 36"/>
          <p:cNvSpPr/>
          <p:nvPr/>
        </p:nvSpPr>
        <p:spPr>
          <a:xfrm>
            <a:off x="6293314" y="1306577"/>
            <a:ext cx="5520289" cy="228651"/>
          </a:xfrm>
          <a:prstGeom prst="rect">
            <a:avLst/>
          </a:prstGeom>
          <a:noFill/>
          <a:ln/>
        </p:spPr>
        <p:txBody>
          <a:bodyPr wrap="square" lIns="0" tIns="0" rIns="0" bIns="0" rtlCol="0" anchor="ctr"/>
          <a:lstStyle/>
          <a:p>
            <a:pPr>
              <a:lnSpc>
                <a:spcPct val="130000"/>
              </a:lnSpc>
            </a:pPr>
            <a:r>
              <a:rPr lang="en-US" sz="1157" b="1" dirty="0">
                <a:solidFill>
                  <a:srgbClr val="2A4B43"/>
                </a:solidFill>
                <a:latin typeface="Liter" pitchFamily="34" charset="0"/>
                <a:ea typeface="Liter" pitchFamily="34" charset="-122"/>
                <a:cs typeface="Liter" pitchFamily="34" charset="-120"/>
              </a:rPr>
              <a:t>Social &amp; Economic Impacts</a:t>
            </a:r>
            <a:endParaRPr lang="en-US" sz="1600" dirty="0"/>
          </a:p>
        </p:txBody>
      </p:sp>
      <p:sp>
        <p:nvSpPr>
          <p:cNvPr id="39" name="Shape 37"/>
          <p:cNvSpPr/>
          <p:nvPr/>
        </p:nvSpPr>
        <p:spPr>
          <a:xfrm>
            <a:off x="6293314" y="1633222"/>
            <a:ext cx="5446794" cy="653289"/>
          </a:xfrm>
          <a:prstGeom prst="roundRect">
            <a:avLst>
              <a:gd name="adj" fmla="val 10000"/>
            </a:avLst>
          </a:prstGeom>
          <a:solidFill>
            <a:srgbClr val="F7F5F2"/>
          </a:solidFill>
          <a:ln/>
        </p:spPr>
      </p:sp>
      <p:sp>
        <p:nvSpPr>
          <p:cNvPr id="40" name="Text 38"/>
          <p:cNvSpPr/>
          <p:nvPr/>
        </p:nvSpPr>
        <p:spPr>
          <a:xfrm>
            <a:off x="6391307" y="1731215"/>
            <a:ext cx="5307971" cy="163322"/>
          </a:xfrm>
          <a:prstGeom prst="rect">
            <a:avLst/>
          </a:prstGeom>
          <a:noFill/>
          <a:ln/>
        </p:spPr>
        <p:txBody>
          <a:bodyPr wrap="square" lIns="0" tIns="0" rIns="0" bIns="0" rtlCol="0" anchor="ctr"/>
          <a:lstStyle/>
          <a:p>
            <a:pPr>
              <a:lnSpc>
                <a:spcPct val="120000"/>
              </a:lnSpc>
            </a:pPr>
            <a:r>
              <a:rPr lang="en-US" sz="900" b="1" dirty="0">
                <a:solidFill>
                  <a:srgbClr val="2A4B43"/>
                </a:solidFill>
                <a:latin typeface="Quattrocento Sans" pitchFamily="34" charset="0"/>
                <a:ea typeface="Quattrocento Sans" pitchFamily="34" charset="-122"/>
                <a:cs typeface="Quattrocento Sans" pitchFamily="34" charset="-120"/>
              </a:rPr>
              <a:t>Infrastructure Collapse</a:t>
            </a:r>
            <a:endParaRPr lang="en-US" sz="1600" dirty="0"/>
          </a:p>
        </p:txBody>
      </p:sp>
      <p:sp>
        <p:nvSpPr>
          <p:cNvPr id="41" name="Text 39"/>
          <p:cNvSpPr/>
          <p:nvPr/>
        </p:nvSpPr>
        <p:spPr>
          <a:xfrm>
            <a:off x="6391307" y="1927202"/>
            <a:ext cx="5299804" cy="261315"/>
          </a:xfrm>
          <a:prstGeom prst="rect">
            <a:avLst/>
          </a:prstGeom>
          <a:noFill/>
          <a:ln/>
        </p:spPr>
        <p:txBody>
          <a:bodyPr wrap="square" lIns="0" tIns="0" rIns="0" bIns="0" rtlCol="0" anchor="ctr"/>
          <a:lstStyle/>
          <a:p>
            <a:pPr>
              <a:lnSpc>
                <a:spcPct val="110000"/>
              </a:lnSpc>
            </a:pPr>
            <a:r>
              <a:rPr lang="en-US" sz="772" dirty="0">
                <a:solidFill>
                  <a:srgbClr val="2C3033"/>
                </a:solidFill>
                <a:latin typeface="Quattrocento Sans" pitchFamily="34" charset="0"/>
                <a:ea typeface="Quattrocento Sans" pitchFamily="34" charset="-122"/>
                <a:cs typeface="Quattrocento Sans" pitchFamily="34" charset="-120"/>
              </a:rPr>
              <a:t>Dozens of houses, perimeter walls, and utility poles swallowed or severely damaged. Life savings tied up in properties now valued at zero.</a:t>
            </a:r>
            <a:endParaRPr lang="en-US" sz="1600" dirty="0"/>
          </a:p>
        </p:txBody>
      </p:sp>
      <p:sp>
        <p:nvSpPr>
          <p:cNvPr id="42" name="Shape 40"/>
          <p:cNvSpPr/>
          <p:nvPr/>
        </p:nvSpPr>
        <p:spPr>
          <a:xfrm>
            <a:off x="6293314" y="2384304"/>
            <a:ext cx="5446794" cy="653289"/>
          </a:xfrm>
          <a:prstGeom prst="roundRect">
            <a:avLst>
              <a:gd name="adj" fmla="val 10000"/>
            </a:avLst>
          </a:prstGeom>
          <a:solidFill>
            <a:srgbClr val="F7F5F2"/>
          </a:solidFill>
          <a:ln/>
        </p:spPr>
      </p:sp>
      <p:sp>
        <p:nvSpPr>
          <p:cNvPr id="43" name="Text 41"/>
          <p:cNvSpPr/>
          <p:nvPr/>
        </p:nvSpPr>
        <p:spPr>
          <a:xfrm>
            <a:off x="6391307" y="2482298"/>
            <a:ext cx="5307971" cy="163322"/>
          </a:xfrm>
          <a:prstGeom prst="rect">
            <a:avLst/>
          </a:prstGeom>
          <a:noFill/>
          <a:ln/>
        </p:spPr>
        <p:txBody>
          <a:bodyPr wrap="square" lIns="0" tIns="0" rIns="0" bIns="0" rtlCol="0" anchor="ctr"/>
          <a:lstStyle/>
          <a:p>
            <a:pPr>
              <a:lnSpc>
                <a:spcPct val="120000"/>
              </a:lnSpc>
            </a:pPr>
            <a:r>
              <a:rPr lang="en-US" sz="900" b="1" dirty="0">
                <a:solidFill>
                  <a:srgbClr val="2A4B43"/>
                </a:solidFill>
                <a:latin typeface="Quattrocento Sans" pitchFamily="34" charset="0"/>
                <a:ea typeface="Quattrocento Sans" pitchFamily="34" charset="-122"/>
                <a:cs typeface="Quattrocento Sans" pitchFamily="34" charset="-120"/>
              </a:rPr>
              <a:t>Severed Connectivity</a:t>
            </a:r>
            <a:endParaRPr lang="en-US" sz="1600" dirty="0"/>
          </a:p>
        </p:txBody>
      </p:sp>
      <p:sp>
        <p:nvSpPr>
          <p:cNvPr id="44" name="Text 42"/>
          <p:cNvSpPr/>
          <p:nvPr/>
        </p:nvSpPr>
        <p:spPr>
          <a:xfrm>
            <a:off x="6391307" y="2678284"/>
            <a:ext cx="5299804" cy="261315"/>
          </a:xfrm>
          <a:prstGeom prst="rect">
            <a:avLst/>
          </a:prstGeom>
          <a:noFill/>
          <a:ln/>
        </p:spPr>
        <p:txBody>
          <a:bodyPr wrap="square" lIns="0" tIns="0" rIns="0" bIns="0" rtlCol="0" anchor="ctr"/>
          <a:lstStyle/>
          <a:p>
            <a:pPr>
              <a:lnSpc>
                <a:spcPct val="110000"/>
              </a:lnSpc>
            </a:pPr>
            <a:r>
              <a:rPr lang="en-US" sz="772" dirty="0">
                <a:solidFill>
                  <a:srgbClr val="2C3033"/>
                </a:solidFill>
                <a:latin typeface="Quattrocento Sans" pitchFamily="34" charset="0"/>
                <a:ea typeface="Quattrocento Sans" pitchFamily="34" charset="-122"/>
                <a:cs typeface="Quattrocento Sans" pitchFamily="34" charset="-120"/>
              </a:rPr>
              <a:t>Vital link between Gurama Quarters and Kundulum cut off. Residents forced to take long, difficult detours to reach schools or markets.</a:t>
            </a:r>
            <a:endParaRPr lang="en-US" sz="1600" dirty="0"/>
          </a:p>
        </p:txBody>
      </p:sp>
      <p:sp>
        <p:nvSpPr>
          <p:cNvPr id="45" name="Shape 43"/>
          <p:cNvSpPr/>
          <p:nvPr/>
        </p:nvSpPr>
        <p:spPr>
          <a:xfrm>
            <a:off x="6293314" y="3135379"/>
            <a:ext cx="5446794" cy="653289"/>
          </a:xfrm>
          <a:prstGeom prst="roundRect">
            <a:avLst>
              <a:gd name="adj" fmla="val 10000"/>
            </a:avLst>
          </a:prstGeom>
          <a:solidFill>
            <a:srgbClr val="F7F5F2"/>
          </a:solidFill>
          <a:ln/>
        </p:spPr>
      </p:sp>
      <p:sp>
        <p:nvSpPr>
          <p:cNvPr id="46" name="Text 44"/>
          <p:cNvSpPr/>
          <p:nvPr/>
        </p:nvSpPr>
        <p:spPr>
          <a:xfrm>
            <a:off x="6391307" y="3233372"/>
            <a:ext cx="5307971" cy="163322"/>
          </a:xfrm>
          <a:prstGeom prst="rect">
            <a:avLst/>
          </a:prstGeom>
          <a:noFill/>
          <a:ln/>
        </p:spPr>
        <p:txBody>
          <a:bodyPr wrap="square" lIns="0" tIns="0" rIns="0" bIns="0" rtlCol="0" anchor="ctr"/>
          <a:lstStyle/>
          <a:p>
            <a:pPr>
              <a:lnSpc>
                <a:spcPct val="120000"/>
              </a:lnSpc>
            </a:pPr>
            <a:r>
              <a:rPr lang="en-US" sz="900" b="1" dirty="0">
                <a:solidFill>
                  <a:srgbClr val="2A4B43"/>
                </a:solidFill>
                <a:latin typeface="Quattrocento Sans" pitchFamily="34" charset="0"/>
                <a:ea typeface="Quattrocento Sans" pitchFamily="34" charset="-122"/>
                <a:cs typeface="Quattrocento Sans" pitchFamily="34" charset="-120"/>
              </a:rPr>
              <a:t>Public Health Risks</a:t>
            </a:r>
            <a:endParaRPr lang="en-US" sz="1600" dirty="0"/>
          </a:p>
        </p:txBody>
      </p:sp>
      <p:sp>
        <p:nvSpPr>
          <p:cNvPr id="47" name="Text 45"/>
          <p:cNvSpPr/>
          <p:nvPr/>
        </p:nvSpPr>
        <p:spPr>
          <a:xfrm>
            <a:off x="6391307" y="3429359"/>
            <a:ext cx="5299804" cy="261315"/>
          </a:xfrm>
          <a:prstGeom prst="rect">
            <a:avLst/>
          </a:prstGeom>
          <a:noFill/>
          <a:ln/>
        </p:spPr>
        <p:txBody>
          <a:bodyPr wrap="square" lIns="0" tIns="0" rIns="0" bIns="0" rtlCol="0" anchor="ctr"/>
          <a:lstStyle/>
          <a:p>
            <a:pPr>
              <a:lnSpc>
                <a:spcPct val="110000"/>
              </a:lnSpc>
            </a:pPr>
            <a:r>
              <a:rPr lang="en-US" sz="772" dirty="0">
                <a:solidFill>
                  <a:srgbClr val="2C3033"/>
                </a:solidFill>
                <a:latin typeface="Quattrocento Sans" pitchFamily="34" charset="0"/>
                <a:ea typeface="Quattrocento Sans" pitchFamily="34" charset="-122"/>
                <a:cs typeface="Quattrocento Sans" pitchFamily="34" charset="-120"/>
              </a:rPr>
              <a:t>Stagnant water breeding mosquitoes (malaria) and water-borne pathogens. Illegal refuse dumping creates foul odours and hygiene issues.</a:t>
            </a:r>
            <a:endParaRPr lang="en-US" sz="1600" dirty="0"/>
          </a:p>
        </p:txBody>
      </p:sp>
      <p:sp>
        <p:nvSpPr>
          <p:cNvPr id="48" name="Shape 46"/>
          <p:cNvSpPr/>
          <p:nvPr/>
        </p:nvSpPr>
        <p:spPr>
          <a:xfrm>
            <a:off x="6293314" y="3886454"/>
            <a:ext cx="5446794" cy="653289"/>
          </a:xfrm>
          <a:prstGeom prst="roundRect">
            <a:avLst>
              <a:gd name="adj" fmla="val 10000"/>
            </a:avLst>
          </a:prstGeom>
          <a:solidFill>
            <a:srgbClr val="F7F5F2"/>
          </a:solidFill>
          <a:ln/>
        </p:spPr>
      </p:sp>
      <p:sp>
        <p:nvSpPr>
          <p:cNvPr id="49" name="Text 47"/>
          <p:cNvSpPr/>
          <p:nvPr/>
        </p:nvSpPr>
        <p:spPr>
          <a:xfrm>
            <a:off x="6391307" y="3984447"/>
            <a:ext cx="5307971" cy="163322"/>
          </a:xfrm>
          <a:prstGeom prst="rect">
            <a:avLst/>
          </a:prstGeom>
          <a:noFill/>
          <a:ln/>
        </p:spPr>
        <p:txBody>
          <a:bodyPr wrap="square" lIns="0" tIns="0" rIns="0" bIns="0" rtlCol="0" anchor="ctr"/>
          <a:lstStyle/>
          <a:p>
            <a:pPr>
              <a:lnSpc>
                <a:spcPct val="120000"/>
              </a:lnSpc>
            </a:pPr>
            <a:r>
              <a:rPr lang="en-US" sz="900" b="1" dirty="0">
                <a:solidFill>
                  <a:srgbClr val="2A4B43"/>
                </a:solidFill>
                <a:latin typeface="Quattrocento Sans" pitchFamily="34" charset="0"/>
                <a:ea typeface="Quattrocento Sans" pitchFamily="34" charset="-122"/>
                <a:cs typeface="Quattrocento Sans" pitchFamily="34" charset="-120"/>
              </a:rPr>
              <a:t>Displacement &amp; Poverty</a:t>
            </a:r>
            <a:endParaRPr lang="en-US" sz="1600" dirty="0"/>
          </a:p>
        </p:txBody>
      </p:sp>
      <p:sp>
        <p:nvSpPr>
          <p:cNvPr id="50" name="Text 48"/>
          <p:cNvSpPr/>
          <p:nvPr/>
        </p:nvSpPr>
        <p:spPr>
          <a:xfrm>
            <a:off x="6391307" y="4180434"/>
            <a:ext cx="5299804" cy="261315"/>
          </a:xfrm>
          <a:prstGeom prst="rect">
            <a:avLst/>
          </a:prstGeom>
          <a:noFill/>
          <a:ln/>
        </p:spPr>
        <p:txBody>
          <a:bodyPr wrap="square" lIns="0" tIns="0" rIns="0" bIns="0" rtlCol="0" anchor="ctr"/>
          <a:lstStyle/>
          <a:p>
            <a:pPr>
              <a:lnSpc>
                <a:spcPct val="110000"/>
              </a:lnSpc>
            </a:pPr>
            <a:r>
              <a:rPr lang="en-US" sz="772" dirty="0">
                <a:solidFill>
                  <a:srgbClr val="2C3033"/>
                </a:solidFill>
                <a:latin typeface="Quattrocento Sans" pitchFamily="34" charset="0"/>
                <a:ea typeface="Quattrocento Sans" pitchFamily="34" charset="-122"/>
                <a:cs typeface="Quattrocento Sans" pitchFamily="34" charset="-120"/>
              </a:rPr>
              <a:t>Families forced to evacuate become internally displaced. Without compensation, middle and low-income families pushed into extreme poverty.</a:t>
            </a:r>
            <a:endParaRPr lang="en-US" sz="1600" dirty="0"/>
          </a:p>
        </p:txBody>
      </p:sp>
      <p:sp>
        <p:nvSpPr>
          <p:cNvPr id="51" name="Shape 49"/>
          <p:cNvSpPr/>
          <p:nvPr/>
        </p:nvSpPr>
        <p:spPr>
          <a:xfrm>
            <a:off x="6162656" y="4768194"/>
            <a:ext cx="5708110" cy="1437235"/>
          </a:xfrm>
          <a:prstGeom prst="roundRect">
            <a:avLst>
              <a:gd name="adj" fmla="val 4545"/>
            </a:avLst>
          </a:prstGeom>
          <a:solidFill>
            <a:srgbClr val="FFFFFF"/>
          </a:solidFill>
          <a:ln/>
          <a:effectLst>
            <a:outerShdw sx="100000" sy="100000" kx="0" ky="0" algn="bl" rotWithShape="0" blurRad="24498" dist="8166" dir="5400000">
              <a:srgbClr val="000000">
                <a:alpha val="10196"/>
              </a:srgbClr>
            </a:outerShdw>
          </a:effectLst>
        </p:spPr>
      </p:sp>
      <p:sp>
        <p:nvSpPr>
          <p:cNvPr id="52" name="Text 50"/>
          <p:cNvSpPr/>
          <p:nvPr/>
        </p:nvSpPr>
        <p:spPr>
          <a:xfrm>
            <a:off x="6293314" y="4898852"/>
            <a:ext cx="5520289" cy="228651"/>
          </a:xfrm>
          <a:prstGeom prst="rect">
            <a:avLst/>
          </a:prstGeom>
          <a:noFill/>
          <a:ln/>
        </p:spPr>
        <p:txBody>
          <a:bodyPr wrap="square" lIns="0" tIns="0" rIns="0" bIns="0" rtlCol="0" anchor="ctr"/>
          <a:lstStyle/>
          <a:p>
            <a:pPr>
              <a:lnSpc>
                <a:spcPct val="130000"/>
              </a:lnSpc>
            </a:pPr>
            <a:r>
              <a:rPr lang="en-US" sz="1157" b="1" dirty="0">
                <a:solidFill>
                  <a:srgbClr val="2A4B43"/>
                </a:solidFill>
                <a:latin typeface="Liter" pitchFamily="34" charset="0"/>
                <a:ea typeface="Liter" pitchFamily="34" charset="-122"/>
                <a:cs typeface="Liter" pitchFamily="34" charset="-120"/>
              </a:rPr>
              <a:t>State-Level Challenges</a:t>
            </a:r>
            <a:endParaRPr lang="en-US" sz="1600" dirty="0"/>
          </a:p>
        </p:txBody>
      </p:sp>
      <p:sp>
        <p:nvSpPr>
          <p:cNvPr id="53" name="Text 51"/>
          <p:cNvSpPr/>
          <p:nvPr/>
        </p:nvSpPr>
        <p:spPr>
          <a:xfrm>
            <a:off x="6293314" y="5225496"/>
            <a:ext cx="5503957" cy="163322"/>
          </a:xfrm>
          <a:prstGeom prst="rect">
            <a:avLst/>
          </a:prstGeom>
          <a:noFill/>
          <a:ln/>
        </p:spPr>
        <p:txBody>
          <a:bodyPr wrap="square" lIns="0" tIns="0" rIns="0" bIns="0" rtlCol="0" anchor="ctr"/>
          <a:lstStyle/>
          <a:p>
            <a:pPr>
              <a:lnSpc>
                <a:spcPct val="120000"/>
              </a:lnSpc>
            </a:pPr>
            <a:r>
              <a:rPr lang="en-US" sz="900" b="1" dirty="0">
                <a:solidFill>
                  <a:srgbClr val="D77A61"/>
                </a:solidFill>
                <a:latin typeface="Quattrocento Sans" pitchFamily="34" charset="0"/>
                <a:ea typeface="Quattrocento Sans" pitchFamily="34" charset="-122"/>
                <a:cs typeface="Quattrocento Sans" pitchFamily="34" charset="-120"/>
              </a:rPr>
              <a:t>Geological Vulnerability:</a:t>
            </a:r>
            <a:pPr>
              <a:lnSpc>
                <a:spcPct val="120000"/>
              </a:lnSpc>
            </a:pPr>
            <a:r>
              <a:rPr lang="en-US" sz="900" dirty="0">
                <a:solidFill>
                  <a:srgbClr val="2C3033"/>
                </a:solidFill>
                <a:latin typeface="Quattrocento Sans" pitchFamily="34" charset="0"/>
                <a:ea typeface="Quattrocento Sans" pitchFamily="34" charset="-122"/>
                <a:cs typeface="Quattrocento Sans" pitchFamily="34" charset="-120"/>
              </a:rPr>
              <a:t> Sandy-loam soil lacks cohesive strength to resist high-velocity water.</a:t>
            </a:r>
            <a:endParaRPr lang="en-US" sz="1600" dirty="0"/>
          </a:p>
        </p:txBody>
      </p:sp>
      <p:sp>
        <p:nvSpPr>
          <p:cNvPr id="54" name="Text 52"/>
          <p:cNvSpPr/>
          <p:nvPr/>
        </p:nvSpPr>
        <p:spPr>
          <a:xfrm>
            <a:off x="6293314" y="5454147"/>
            <a:ext cx="5503957" cy="163322"/>
          </a:xfrm>
          <a:prstGeom prst="rect">
            <a:avLst/>
          </a:prstGeom>
          <a:noFill/>
          <a:ln/>
        </p:spPr>
        <p:txBody>
          <a:bodyPr wrap="square" lIns="0" tIns="0" rIns="0" bIns="0" rtlCol="0" anchor="ctr"/>
          <a:lstStyle/>
          <a:p>
            <a:pPr>
              <a:lnSpc>
                <a:spcPct val="120000"/>
              </a:lnSpc>
            </a:pPr>
            <a:r>
              <a:rPr lang="en-US" sz="900" b="1" dirty="0">
                <a:solidFill>
                  <a:srgbClr val="D77A61"/>
                </a:solidFill>
                <a:latin typeface="Quattrocento Sans" pitchFamily="34" charset="0"/>
                <a:ea typeface="Quattrocento Sans" pitchFamily="34" charset="-122"/>
                <a:cs typeface="Quattrocento Sans" pitchFamily="34" charset="-120"/>
              </a:rPr>
              <a:t>Uncontrolled Urbanization:</a:t>
            </a:r>
            <a:pPr>
              <a:lnSpc>
                <a:spcPct val="120000"/>
              </a:lnSpc>
            </a:pPr>
            <a:r>
              <a:rPr lang="en-US" sz="900" dirty="0">
                <a:solidFill>
                  <a:srgbClr val="2C3033"/>
                </a:solidFill>
                <a:latin typeface="Quattrocento Sans" pitchFamily="34" charset="0"/>
                <a:ea typeface="Quattrocento Sans" pitchFamily="34" charset="-122"/>
                <a:cs typeface="Quattrocento Sans" pitchFamily="34" charset="-120"/>
              </a:rPr>
              <a:t> Building on waterways without drainage creates "finger gullies."</a:t>
            </a:r>
            <a:endParaRPr lang="en-US" sz="1600" dirty="0"/>
          </a:p>
        </p:txBody>
      </p:sp>
      <p:sp>
        <p:nvSpPr>
          <p:cNvPr id="55" name="Text 53"/>
          <p:cNvSpPr/>
          <p:nvPr/>
        </p:nvSpPr>
        <p:spPr>
          <a:xfrm>
            <a:off x="6293314" y="5682798"/>
            <a:ext cx="5503957" cy="163322"/>
          </a:xfrm>
          <a:prstGeom prst="rect">
            <a:avLst/>
          </a:prstGeom>
          <a:noFill/>
          <a:ln/>
        </p:spPr>
        <p:txBody>
          <a:bodyPr wrap="square" lIns="0" tIns="0" rIns="0" bIns="0" rtlCol="0" anchor="ctr"/>
          <a:lstStyle/>
          <a:p>
            <a:pPr>
              <a:lnSpc>
                <a:spcPct val="120000"/>
              </a:lnSpc>
            </a:pPr>
            <a:r>
              <a:rPr lang="en-US" sz="900" b="1" dirty="0">
                <a:solidFill>
                  <a:srgbClr val="D77A61"/>
                </a:solidFill>
                <a:latin typeface="Quattrocento Sans" pitchFamily="34" charset="0"/>
                <a:ea typeface="Quattrocento Sans" pitchFamily="34" charset="-122"/>
                <a:cs typeface="Quattrocento Sans" pitchFamily="34" charset="-120"/>
              </a:rPr>
              <a:t>High Reclamation Cost:</a:t>
            </a:r>
            <a:pPr>
              <a:lnSpc>
                <a:spcPct val="120000"/>
              </a:lnSpc>
            </a:pPr>
            <a:r>
              <a:rPr lang="en-US" sz="900" dirty="0">
                <a:solidFill>
                  <a:srgbClr val="2C3033"/>
                </a:solidFill>
                <a:latin typeface="Quattrocento Sans" pitchFamily="34" charset="0"/>
                <a:ea typeface="Quattrocento Sans" pitchFamily="34" charset="-122"/>
                <a:cs typeface="Quattrocento Sans" pitchFamily="34" charset="-120"/>
              </a:rPr>
              <a:t> Massive gabions, check dams, concrete channelling exceed state budget.</a:t>
            </a:r>
            <a:endParaRPr lang="en-US" sz="1600" dirty="0"/>
          </a:p>
        </p:txBody>
      </p:sp>
      <p:sp>
        <p:nvSpPr>
          <p:cNvPr id="56" name="Text 54"/>
          <p:cNvSpPr/>
          <p:nvPr/>
        </p:nvSpPr>
        <p:spPr>
          <a:xfrm>
            <a:off x="6293314" y="5911449"/>
            <a:ext cx="5503957" cy="163322"/>
          </a:xfrm>
          <a:prstGeom prst="rect">
            <a:avLst/>
          </a:prstGeom>
          <a:noFill/>
          <a:ln/>
        </p:spPr>
        <p:txBody>
          <a:bodyPr wrap="square" lIns="0" tIns="0" rIns="0" bIns="0" rtlCol="0" anchor="ctr"/>
          <a:lstStyle/>
          <a:p>
            <a:pPr>
              <a:lnSpc>
                <a:spcPct val="120000"/>
              </a:lnSpc>
            </a:pPr>
            <a:r>
              <a:rPr lang="en-US" sz="900" b="1" dirty="0">
                <a:solidFill>
                  <a:srgbClr val="D77A61"/>
                </a:solidFill>
                <a:latin typeface="Quattrocento Sans" pitchFamily="34" charset="0"/>
                <a:ea typeface="Quattrocento Sans" pitchFamily="34" charset="-122"/>
                <a:cs typeface="Quattrocento Sans" pitchFamily="34" charset="-120"/>
              </a:rPr>
              <a:t>Maintenance Issues:</a:t>
            </a:r>
            <a:pPr>
              <a:lnSpc>
                <a:spcPct val="120000"/>
              </a:lnSpc>
            </a:pPr>
            <a:r>
              <a:rPr lang="en-US" sz="900" dirty="0">
                <a:solidFill>
                  <a:srgbClr val="2C3033"/>
                </a:solidFill>
                <a:latin typeface="Quattrocento Sans" pitchFamily="34" charset="0"/>
                <a:ea typeface="Quattrocento Sans" pitchFamily="34" charset="-122"/>
                <a:cs typeface="Quattrocento Sans" pitchFamily="34" charset="-120"/>
              </a:rPr>
              <a:t> Channels clogged with silt and plastic waste, failing during peak rains.</a:t>
            </a:r>
            <a:endParaRPr lang="en-US" sz="1600" dirty="0"/>
          </a:p>
        </p:txBody>
      </p:sp>
    </p:spTree>
  </p:cSld>
  <p:clrMapOvr>
    <a:masterClrMapping/>
  </p:clrMapOvr>
  <p:transition>
    <p:fade/>
    <p:spd val="med"/>
  </p:transition>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31304" y="331304"/>
            <a:ext cx="11595652" cy="198783"/>
          </a:xfrm>
          <a:prstGeom prst="rect">
            <a:avLst/>
          </a:prstGeom>
          <a:noFill/>
          <a:ln/>
        </p:spPr>
        <p:txBody>
          <a:bodyPr wrap="square" lIns="0" tIns="0" rIns="0" bIns="0" rtlCol="0" anchor="ctr"/>
          <a:lstStyle/>
          <a:p>
            <a:pPr>
              <a:lnSpc>
                <a:spcPct val="130000"/>
              </a:lnSpc>
            </a:pPr>
            <a:r>
              <a:rPr lang="en-US" sz="1043" b="1" spc="104" kern="0" dirty="0">
                <a:solidFill>
                  <a:srgbClr val="D77A61"/>
                </a:solidFill>
                <a:latin typeface="Coda" pitchFamily="34" charset="0"/>
                <a:ea typeface="Coda" pitchFamily="34" charset="-122"/>
                <a:cs typeface="Coda" pitchFamily="34" charset="-120"/>
              </a:rPr>
              <a:t>CHAPTER 04 | GURAMA-KUNDULUM</a:t>
            </a:r>
            <a:endParaRPr lang="en-US" sz="1600" dirty="0"/>
          </a:p>
        </p:txBody>
      </p:sp>
      <p:sp>
        <p:nvSpPr>
          <p:cNvPr id="3" name="Text 1"/>
          <p:cNvSpPr/>
          <p:nvPr/>
        </p:nvSpPr>
        <p:spPr>
          <a:xfrm>
            <a:off x="331304" y="596348"/>
            <a:ext cx="11678478" cy="331304"/>
          </a:xfrm>
          <a:prstGeom prst="rect">
            <a:avLst/>
          </a:prstGeom>
          <a:noFill/>
          <a:ln/>
        </p:spPr>
        <p:txBody>
          <a:bodyPr wrap="square" lIns="0" tIns="0" rIns="0" bIns="0" rtlCol="0" anchor="ctr"/>
          <a:lstStyle/>
          <a:p>
            <a:pPr>
              <a:lnSpc>
                <a:spcPct val="90000"/>
              </a:lnSpc>
            </a:pPr>
            <a:r>
              <a:rPr lang="en-US" sz="2348" b="1" dirty="0">
                <a:solidFill>
                  <a:srgbClr val="2A4B43"/>
                </a:solidFill>
                <a:latin typeface="Oranienbaum" pitchFamily="34" charset="0"/>
                <a:ea typeface="Oranienbaum" pitchFamily="34" charset="-122"/>
                <a:cs typeface="Oranienbaum" pitchFamily="34" charset="-120"/>
              </a:rPr>
              <a:t>Human &amp; Livelihood Impacts</a:t>
            </a:r>
            <a:endParaRPr lang="en-US" sz="1600" dirty="0"/>
          </a:p>
        </p:txBody>
      </p:sp>
      <p:sp>
        <p:nvSpPr>
          <p:cNvPr id="4" name="Shape 2"/>
          <p:cNvSpPr/>
          <p:nvPr/>
        </p:nvSpPr>
        <p:spPr>
          <a:xfrm>
            <a:off x="331304" y="1027043"/>
            <a:ext cx="662609" cy="33130"/>
          </a:xfrm>
          <a:prstGeom prst="roundRect">
            <a:avLst>
              <a:gd name="adj" fmla="val 0"/>
            </a:avLst>
          </a:prstGeom>
          <a:solidFill>
            <a:srgbClr val="D77A61"/>
          </a:solidFill>
          <a:ln/>
        </p:spPr>
      </p:sp>
      <p:sp>
        <p:nvSpPr>
          <p:cNvPr id="5" name="Shape 3"/>
          <p:cNvSpPr/>
          <p:nvPr/>
        </p:nvSpPr>
        <p:spPr>
          <a:xfrm>
            <a:off x="331304" y="1192696"/>
            <a:ext cx="3752022" cy="3743739"/>
          </a:xfrm>
          <a:prstGeom prst="roundRect">
            <a:avLst>
              <a:gd name="adj" fmla="val 1770"/>
            </a:avLst>
          </a:prstGeom>
          <a:solidFill>
            <a:srgbClr val="FFFFFF"/>
          </a:solidFill>
          <a:ln/>
          <a:effectLst>
            <a:outerShdw sx="100000" sy="100000" kx="0" ky="0" algn="bl" rotWithShape="0" blurRad="24848" dist="8283" dir="5400000">
              <a:srgbClr val="000000">
                <a:alpha val="10196"/>
              </a:srgbClr>
            </a:outerShdw>
          </a:effectLst>
        </p:spPr>
      </p:sp>
      <p:sp>
        <p:nvSpPr>
          <p:cNvPr id="6" name="Shape 4"/>
          <p:cNvSpPr/>
          <p:nvPr/>
        </p:nvSpPr>
        <p:spPr>
          <a:xfrm>
            <a:off x="432766" y="1333500"/>
            <a:ext cx="186359" cy="149087"/>
          </a:xfrm>
          <a:custGeom>
            <a:avLst/>
            <a:gdLst/>
            <a:ahLst/>
            <a:cxnLst/>
            <a:rect l="l" t="t" r="r" b="b"/>
            <a:pathLst>
              <a:path w="186359" h="149087">
                <a:moveTo>
                  <a:pt x="93179" y="4659"/>
                </a:moveTo>
                <a:cubicBezTo>
                  <a:pt x="109893" y="4659"/>
                  <a:pt x="123463" y="18228"/>
                  <a:pt x="123463" y="34942"/>
                </a:cubicBezTo>
                <a:cubicBezTo>
                  <a:pt x="123463" y="51656"/>
                  <a:pt x="109893" y="65226"/>
                  <a:pt x="93179" y="65226"/>
                </a:cubicBezTo>
                <a:cubicBezTo>
                  <a:pt x="76466" y="65226"/>
                  <a:pt x="62896" y="51656"/>
                  <a:pt x="62896" y="34942"/>
                </a:cubicBezTo>
                <a:cubicBezTo>
                  <a:pt x="62896" y="18228"/>
                  <a:pt x="76466" y="4659"/>
                  <a:pt x="93179" y="4659"/>
                </a:cubicBezTo>
                <a:close/>
                <a:moveTo>
                  <a:pt x="27954" y="25624"/>
                </a:moveTo>
                <a:cubicBezTo>
                  <a:pt x="39525" y="25624"/>
                  <a:pt x="48919" y="35019"/>
                  <a:pt x="48919" y="46590"/>
                </a:cubicBezTo>
                <a:cubicBezTo>
                  <a:pt x="48919" y="58161"/>
                  <a:pt x="39525" y="67555"/>
                  <a:pt x="27954" y="67555"/>
                </a:cubicBezTo>
                <a:cubicBezTo>
                  <a:pt x="16383" y="67555"/>
                  <a:pt x="6988" y="58161"/>
                  <a:pt x="6988" y="46590"/>
                </a:cubicBezTo>
                <a:cubicBezTo>
                  <a:pt x="6988" y="35019"/>
                  <a:pt x="16383" y="25624"/>
                  <a:pt x="27954" y="25624"/>
                </a:cubicBezTo>
                <a:close/>
                <a:moveTo>
                  <a:pt x="0" y="121133"/>
                </a:moveTo>
                <a:cubicBezTo>
                  <a:pt x="0" y="100546"/>
                  <a:pt x="16685" y="83861"/>
                  <a:pt x="37272" y="83861"/>
                </a:cubicBezTo>
                <a:cubicBezTo>
                  <a:pt x="40999" y="83861"/>
                  <a:pt x="44610" y="84415"/>
                  <a:pt x="48016" y="85434"/>
                </a:cubicBezTo>
                <a:cubicBezTo>
                  <a:pt x="38436" y="96149"/>
                  <a:pt x="32613" y="110301"/>
                  <a:pt x="32613" y="125792"/>
                </a:cubicBezTo>
                <a:lnTo>
                  <a:pt x="32613" y="130451"/>
                </a:lnTo>
                <a:cubicBezTo>
                  <a:pt x="32613" y="133771"/>
                  <a:pt x="33312" y="136915"/>
                  <a:pt x="34564" y="139769"/>
                </a:cubicBezTo>
                <a:lnTo>
                  <a:pt x="9318" y="139769"/>
                </a:lnTo>
                <a:cubicBezTo>
                  <a:pt x="4164" y="139769"/>
                  <a:pt x="0" y="135605"/>
                  <a:pt x="0" y="130451"/>
                </a:cubicBezTo>
                <a:lnTo>
                  <a:pt x="0" y="121133"/>
                </a:lnTo>
                <a:close/>
                <a:moveTo>
                  <a:pt x="151795" y="139769"/>
                </a:moveTo>
                <a:cubicBezTo>
                  <a:pt x="153047" y="136915"/>
                  <a:pt x="153746" y="133771"/>
                  <a:pt x="153746" y="130451"/>
                </a:cubicBezTo>
                <a:lnTo>
                  <a:pt x="153746" y="125792"/>
                </a:lnTo>
                <a:cubicBezTo>
                  <a:pt x="153746" y="110301"/>
                  <a:pt x="147922" y="96149"/>
                  <a:pt x="138342" y="85434"/>
                </a:cubicBezTo>
                <a:cubicBezTo>
                  <a:pt x="141749" y="84415"/>
                  <a:pt x="145360" y="83861"/>
                  <a:pt x="149087" y="83861"/>
                </a:cubicBezTo>
                <a:cubicBezTo>
                  <a:pt x="169674" y="83861"/>
                  <a:pt x="186359" y="100546"/>
                  <a:pt x="186359" y="121133"/>
                </a:cubicBezTo>
                <a:lnTo>
                  <a:pt x="186359" y="130451"/>
                </a:lnTo>
                <a:cubicBezTo>
                  <a:pt x="186359" y="135605"/>
                  <a:pt x="182195" y="139769"/>
                  <a:pt x="177041" y="139769"/>
                </a:cubicBezTo>
                <a:lnTo>
                  <a:pt x="151795" y="139769"/>
                </a:lnTo>
                <a:close/>
                <a:moveTo>
                  <a:pt x="137440" y="46590"/>
                </a:moveTo>
                <a:cubicBezTo>
                  <a:pt x="137440" y="35019"/>
                  <a:pt x="146834" y="25624"/>
                  <a:pt x="158405" y="25624"/>
                </a:cubicBezTo>
                <a:cubicBezTo>
                  <a:pt x="169976" y="25624"/>
                  <a:pt x="179370" y="35019"/>
                  <a:pt x="179370" y="46590"/>
                </a:cubicBezTo>
                <a:cubicBezTo>
                  <a:pt x="179370" y="58161"/>
                  <a:pt x="169976" y="67555"/>
                  <a:pt x="158405" y="67555"/>
                </a:cubicBezTo>
                <a:cubicBezTo>
                  <a:pt x="146834" y="67555"/>
                  <a:pt x="137440" y="58161"/>
                  <a:pt x="137440" y="46590"/>
                </a:cubicBezTo>
                <a:close/>
                <a:moveTo>
                  <a:pt x="46590" y="125792"/>
                </a:moveTo>
                <a:cubicBezTo>
                  <a:pt x="46590" y="100051"/>
                  <a:pt x="67439" y="79202"/>
                  <a:pt x="93179" y="79202"/>
                </a:cubicBezTo>
                <a:cubicBezTo>
                  <a:pt x="118920" y="79202"/>
                  <a:pt x="139769" y="100051"/>
                  <a:pt x="139769" y="125792"/>
                </a:cubicBezTo>
                <a:lnTo>
                  <a:pt x="139769" y="130451"/>
                </a:lnTo>
                <a:cubicBezTo>
                  <a:pt x="139769" y="135605"/>
                  <a:pt x="135605" y="139769"/>
                  <a:pt x="130451" y="139769"/>
                </a:cubicBezTo>
                <a:lnTo>
                  <a:pt x="55908" y="139769"/>
                </a:lnTo>
                <a:cubicBezTo>
                  <a:pt x="50754" y="139769"/>
                  <a:pt x="46590" y="135605"/>
                  <a:pt x="46590" y="130451"/>
                </a:cubicBezTo>
                <a:lnTo>
                  <a:pt x="46590" y="125792"/>
                </a:lnTo>
                <a:close/>
              </a:path>
            </a:pathLst>
          </a:custGeom>
          <a:solidFill>
            <a:srgbClr val="D77A61"/>
          </a:solidFill>
          <a:ln/>
        </p:spPr>
      </p:sp>
      <p:sp>
        <p:nvSpPr>
          <p:cNvPr id="7" name="Text 5"/>
          <p:cNvSpPr/>
          <p:nvPr/>
        </p:nvSpPr>
        <p:spPr>
          <a:xfrm>
            <a:off x="621196" y="1292087"/>
            <a:ext cx="3437283" cy="231913"/>
          </a:xfrm>
          <a:prstGeom prst="rect">
            <a:avLst/>
          </a:prstGeom>
          <a:noFill/>
          <a:ln/>
        </p:spPr>
        <p:txBody>
          <a:bodyPr wrap="square" lIns="0" tIns="0" rIns="0" bIns="0" rtlCol="0" anchor="ctr"/>
          <a:lstStyle/>
          <a:p>
            <a:pPr>
              <a:lnSpc>
                <a:spcPct val="130000"/>
              </a:lnSpc>
            </a:pPr>
            <a:r>
              <a:rPr lang="en-US" sz="1174" b="1" dirty="0">
                <a:solidFill>
                  <a:srgbClr val="2A4B43"/>
                </a:solidFill>
                <a:latin typeface="Liter" pitchFamily="34" charset="0"/>
                <a:ea typeface="Liter" pitchFamily="34" charset="-122"/>
                <a:cs typeface="Liter" pitchFamily="34" charset="-120"/>
              </a:rPr>
              <a:t>Human Impacts</a:t>
            </a:r>
            <a:endParaRPr lang="en-US" sz="1600" dirty="0"/>
          </a:p>
        </p:txBody>
      </p:sp>
      <p:sp>
        <p:nvSpPr>
          <p:cNvPr id="8" name="Shape 6"/>
          <p:cNvSpPr/>
          <p:nvPr/>
        </p:nvSpPr>
        <p:spPr>
          <a:xfrm>
            <a:off x="430696" y="1590261"/>
            <a:ext cx="3553239" cy="596348"/>
          </a:xfrm>
          <a:prstGeom prst="roundRect">
            <a:avLst>
              <a:gd name="adj" fmla="val 5556"/>
            </a:avLst>
          </a:prstGeom>
          <a:solidFill>
            <a:srgbClr val="F7F5F2"/>
          </a:solidFill>
          <a:ln/>
        </p:spPr>
      </p:sp>
      <p:sp>
        <p:nvSpPr>
          <p:cNvPr id="9" name="Text 7"/>
          <p:cNvSpPr/>
          <p:nvPr/>
        </p:nvSpPr>
        <p:spPr>
          <a:xfrm>
            <a:off x="496957" y="1656522"/>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Physical Displacement</a:t>
            </a:r>
            <a:endParaRPr lang="en-US" sz="1600" dirty="0"/>
          </a:p>
        </p:txBody>
      </p:sp>
      <p:sp>
        <p:nvSpPr>
          <p:cNvPr id="10" name="Text 8"/>
          <p:cNvSpPr/>
          <p:nvPr/>
        </p:nvSpPr>
        <p:spPr>
          <a:xfrm>
            <a:off x="496957" y="1855304"/>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Over </a:t>
            </a:r>
            <a:pPr>
              <a:lnSpc>
                <a:spcPct val="110000"/>
              </a:lnSpc>
            </a:pPr>
            <a:r>
              <a:rPr lang="en-US" sz="783" b="1" dirty="0">
                <a:solidFill>
                  <a:srgbClr val="D77A61"/>
                </a:solidFill>
                <a:latin typeface="Quattrocento Sans" pitchFamily="34" charset="0"/>
                <a:ea typeface="Quattrocento Sans" pitchFamily="34" charset="-122"/>
                <a:cs typeface="Quattrocento Sans" pitchFamily="34" charset="-120"/>
              </a:rPr>
              <a:t>200 houses washed away</a:t>
            </a:r>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 in Bogo/BCGA area alone. Millions of naira in property damage.</a:t>
            </a:r>
            <a:endParaRPr lang="en-US" sz="1600" dirty="0"/>
          </a:p>
        </p:txBody>
      </p:sp>
      <p:sp>
        <p:nvSpPr>
          <p:cNvPr id="11" name="Shape 9"/>
          <p:cNvSpPr/>
          <p:nvPr/>
        </p:nvSpPr>
        <p:spPr>
          <a:xfrm>
            <a:off x="430696" y="2252667"/>
            <a:ext cx="3553239" cy="596348"/>
          </a:xfrm>
          <a:prstGeom prst="roundRect">
            <a:avLst>
              <a:gd name="adj" fmla="val 5556"/>
            </a:avLst>
          </a:prstGeom>
          <a:solidFill>
            <a:srgbClr val="F7F5F2"/>
          </a:solidFill>
          <a:ln/>
        </p:spPr>
      </p:sp>
      <p:sp>
        <p:nvSpPr>
          <p:cNvPr id="12" name="Text 10"/>
          <p:cNvSpPr/>
          <p:nvPr/>
        </p:nvSpPr>
        <p:spPr>
          <a:xfrm>
            <a:off x="496957" y="2318928"/>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Health Catastrophe</a:t>
            </a:r>
            <a:endParaRPr lang="en-US" sz="1600" dirty="0"/>
          </a:p>
        </p:txBody>
      </p:sp>
      <p:sp>
        <p:nvSpPr>
          <p:cNvPr id="13" name="Text 11"/>
          <p:cNvSpPr/>
          <p:nvPr/>
        </p:nvSpPr>
        <p:spPr>
          <a:xfrm>
            <a:off x="496957" y="2517711"/>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Gullies became "sites for open defecation and dumping wastes." Waterborne diseases, malnutrition, mental health distress.</a:t>
            </a:r>
            <a:endParaRPr lang="en-US" sz="1600" dirty="0"/>
          </a:p>
        </p:txBody>
      </p:sp>
      <p:sp>
        <p:nvSpPr>
          <p:cNvPr id="14" name="Shape 12"/>
          <p:cNvSpPr/>
          <p:nvPr/>
        </p:nvSpPr>
        <p:spPr>
          <a:xfrm>
            <a:off x="430696" y="2915066"/>
            <a:ext cx="3553239" cy="596348"/>
          </a:xfrm>
          <a:prstGeom prst="roundRect">
            <a:avLst>
              <a:gd name="adj" fmla="val 5556"/>
            </a:avLst>
          </a:prstGeom>
          <a:solidFill>
            <a:srgbClr val="F7F5F2"/>
          </a:solidFill>
          <a:ln/>
        </p:spPr>
      </p:sp>
      <p:sp>
        <p:nvSpPr>
          <p:cNvPr id="15" name="Text 13"/>
          <p:cNvSpPr/>
          <p:nvPr/>
        </p:nvSpPr>
        <p:spPr>
          <a:xfrm>
            <a:off x="496957" y="2981327"/>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Drowning &amp; Injury</a:t>
            </a:r>
            <a:endParaRPr lang="en-US" sz="1600" dirty="0"/>
          </a:p>
        </p:txBody>
      </p:sp>
      <p:sp>
        <p:nvSpPr>
          <p:cNvPr id="16" name="Text 14"/>
          <p:cNvSpPr/>
          <p:nvPr/>
        </p:nvSpPr>
        <p:spPr>
          <a:xfrm>
            <a:off x="496957" y="3180109"/>
            <a:ext cx="3470413" cy="265043"/>
          </a:xfrm>
          <a:prstGeom prst="rect">
            <a:avLst/>
          </a:prstGeom>
          <a:noFill/>
          <a:ln/>
        </p:spPr>
        <p:txBody>
          <a:bodyPr wrap="square" lIns="0" tIns="0" rIns="0" bIns="0" rtlCol="0" anchor="ctr"/>
          <a:lstStyle/>
          <a:p>
            <a:pPr>
              <a:lnSpc>
                <a:spcPct val="110000"/>
              </a:lnSpc>
            </a:pPr>
            <a:r>
              <a:rPr lang="en-US" sz="783" b="1" dirty="0">
                <a:solidFill>
                  <a:srgbClr val="D77A61"/>
                </a:solidFill>
                <a:latin typeface="Quattrocento Sans" pitchFamily="34" charset="0"/>
                <a:ea typeface="Quattrocento Sans" pitchFamily="34" charset="-122"/>
                <a:cs typeface="Quattrocento Sans" pitchFamily="34" charset="-120"/>
              </a:rPr>
              <a:t>5 people drowned in 2022</a:t>
            </a:r>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 crossing makeshift bridge. Physical injuries from falls and structural collapses.</a:t>
            </a:r>
            <a:endParaRPr lang="en-US" sz="1600" dirty="0"/>
          </a:p>
        </p:txBody>
      </p:sp>
      <p:sp>
        <p:nvSpPr>
          <p:cNvPr id="17" name="Shape 15"/>
          <p:cNvSpPr/>
          <p:nvPr/>
        </p:nvSpPr>
        <p:spPr>
          <a:xfrm>
            <a:off x="430696" y="3577464"/>
            <a:ext cx="3553239" cy="596348"/>
          </a:xfrm>
          <a:prstGeom prst="roundRect">
            <a:avLst>
              <a:gd name="adj" fmla="val 5556"/>
            </a:avLst>
          </a:prstGeom>
          <a:solidFill>
            <a:srgbClr val="F7F5F2"/>
          </a:solidFill>
          <a:ln/>
        </p:spPr>
      </p:sp>
      <p:sp>
        <p:nvSpPr>
          <p:cNvPr id="18" name="Text 16"/>
          <p:cNvSpPr/>
          <p:nvPr/>
        </p:nvSpPr>
        <p:spPr>
          <a:xfrm>
            <a:off x="496957" y="3643725"/>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Healthcare Access</a:t>
            </a:r>
            <a:endParaRPr lang="en-US" sz="1600" dirty="0"/>
          </a:p>
        </p:txBody>
      </p:sp>
      <p:sp>
        <p:nvSpPr>
          <p:cNvPr id="19" name="Text 17"/>
          <p:cNvSpPr/>
          <p:nvPr/>
        </p:nvSpPr>
        <p:spPr>
          <a:xfrm>
            <a:off x="496957" y="3842508"/>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Transportation "very difficult" for pregnant women. Over </a:t>
            </a:r>
            <a:pPr>
              <a:lnSpc>
                <a:spcPct val="110000"/>
              </a:lnSpc>
            </a:pPr>
            <a:r>
              <a:rPr lang="en-US" sz="783" b="1" dirty="0">
                <a:solidFill>
                  <a:srgbClr val="D77A61"/>
                </a:solidFill>
                <a:latin typeface="Quattrocento Sans" pitchFamily="34" charset="0"/>
                <a:ea typeface="Quattrocento Sans" pitchFamily="34" charset="-122"/>
                <a:cs typeface="Quattrocento Sans" pitchFamily="34" charset="-120"/>
              </a:rPr>
              <a:t>1.6 million people</a:t>
            </a:r>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 exposed to health risks crossing gully.</a:t>
            </a:r>
            <a:endParaRPr lang="en-US" sz="1600" dirty="0"/>
          </a:p>
        </p:txBody>
      </p:sp>
      <p:sp>
        <p:nvSpPr>
          <p:cNvPr id="20" name="Shape 18"/>
          <p:cNvSpPr/>
          <p:nvPr/>
        </p:nvSpPr>
        <p:spPr>
          <a:xfrm>
            <a:off x="430696" y="4239871"/>
            <a:ext cx="3553239" cy="596348"/>
          </a:xfrm>
          <a:prstGeom prst="roundRect">
            <a:avLst>
              <a:gd name="adj" fmla="val 5556"/>
            </a:avLst>
          </a:prstGeom>
          <a:solidFill>
            <a:srgbClr val="F7F5F2"/>
          </a:solidFill>
          <a:ln/>
        </p:spPr>
      </p:sp>
      <p:sp>
        <p:nvSpPr>
          <p:cNvPr id="21" name="Text 19"/>
          <p:cNvSpPr/>
          <p:nvPr/>
        </p:nvSpPr>
        <p:spPr>
          <a:xfrm>
            <a:off x="496957" y="4306131"/>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Crime &amp; GBV</a:t>
            </a:r>
            <a:endParaRPr lang="en-US" sz="1600" dirty="0"/>
          </a:p>
        </p:txBody>
      </p:sp>
      <p:sp>
        <p:nvSpPr>
          <p:cNvPr id="22" name="Text 20"/>
          <p:cNvSpPr/>
          <p:nvPr/>
        </p:nvSpPr>
        <p:spPr>
          <a:xfrm>
            <a:off x="496957" y="4504914"/>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Thieves use gullies as hideouts, emerging to "rob, rape, and harass" residents crossing or in nearby houses.</a:t>
            </a:r>
            <a:endParaRPr lang="en-US" sz="1600" dirty="0"/>
          </a:p>
        </p:txBody>
      </p:sp>
      <p:sp>
        <p:nvSpPr>
          <p:cNvPr id="23" name="Shape 21"/>
          <p:cNvSpPr/>
          <p:nvPr/>
        </p:nvSpPr>
        <p:spPr>
          <a:xfrm>
            <a:off x="4218540" y="1192696"/>
            <a:ext cx="3752022" cy="3743739"/>
          </a:xfrm>
          <a:prstGeom prst="roundRect">
            <a:avLst>
              <a:gd name="adj" fmla="val 1770"/>
            </a:avLst>
          </a:prstGeom>
          <a:solidFill>
            <a:srgbClr val="FFFFFF"/>
          </a:solidFill>
          <a:ln/>
          <a:effectLst>
            <a:outerShdw sx="100000" sy="100000" kx="0" ky="0" algn="bl" rotWithShape="0" blurRad="24848" dist="8283" dir="5400000">
              <a:srgbClr val="000000">
                <a:alpha val="10196"/>
              </a:srgbClr>
            </a:outerShdw>
          </a:effectLst>
        </p:spPr>
      </p:sp>
      <p:sp>
        <p:nvSpPr>
          <p:cNvPr id="24" name="Shape 22"/>
          <p:cNvSpPr/>
          <p:nvPr/>
        </p:nvSpPr>
        <p:spPr>
          <a:xfrm>
            <a:off x="4338638" y="1333500"/>
            <a:ext cx="149087" cy="149087"/>
          </a:xfrm>
          <a:custGeom>
            <a:avLst/>
            <a:gdLst/>
            <a:ahLst/>
            <a:cxnLst/>
            <a:rect l="l" t="t" r="r" b="b"/>
            <a:pathLst>
              <a:path w="149087" h="149087">
                <a:moveTo>
                  <a:pt x="58237" y="13977"/>
                </a:moveTo>
                <a:lnTo>
                  <a:pt x="90850" y="13977"/>
                </a:lnTo>
                <a:cubicBezTo>
                  <a:pt x="92131" y="13977"/>
                  <a:pt x="93179" y="15025"/>
                  <a:pt x="93179" y="16306"/>
                </a:cubicBezTo>
                <a:lnTo>
                  <a:pt x="93179" y="27954"/>
                </a:lnTo>
                <a:lnTo>
                  <a:pt x="55908" y="27954"/>
                </a:lnTo>
                <a:lnTo>
                  <a:pt x="55908" y="16306"/>
                </a:lnTo>
                <a:cubicBezTo>
                  <a:pt x="55908" y="15025"/>
                  <a:pt x="56956" y="13977"/>
                  <a:pt x="58237" y="13977"/>
                </a:cubicBezTo>
                <a:close/>
                <a:moveTo>
                  <a:pt x="41931" y="16306"/>
                </a:moveTo>
                <a:lnTo>
                  <a:pt x="41931" y="27954"/>
                </a:lnTo>
                <a:lnTo>
                  <a:pt x="18636" y="27954"/>
                </a:lnTo>
                <a:cubicBezTo>
                  <a:pt x="8357" y="27954"/>
                  <a:pt x="0" y="36311"/>
                  <a:pt x="0" y="46590"/>
                </a:cubicBezTo>
                <a:lnTo>
                  <a:pt x="0" y="74543"/>
                </a:lnTo>
                <a:lnTo>
                  <a:pt x="149087" y="74543"/>
                </a:lnTo>
                <a:lnTo>
                  <a:pt x="149087" y="46590"/>
                </a:lnTo>
                <a:cubicBezTo>
                  <a:pt x="149087" y="36311"/>
                  <a:pt x="140730" y="27954"/>
                  <a:pt x="130451" y="27954"/>
                </a:cubicBezTo>
                <a:lnTo>
                  <a:pt x="107156" y="27954"/>
                </a:lnTo>
                <a:lnTo>
                  <a:pt x="107156" y="16306"/>
                </a:lnTo>
                <a:cubicBezTo>
                  <a:pt x="107156" y="7309"/>
                  <a:pt x="99847" y="0"/>
                  <a:pt x="90850" y="0"/>
                </a:cubicBezTo>
                <a:lnTo>
                  <a:pt x="58237" y="0"/>
                </a:lnTo>
                <a:cubicBezTo>
                  <a:pt x="49239" y="0"/>
                  <a:pt x="41931" y="7309"/>
                  <a:pt x="41931" y="16306"/>
                </a:cubicBezTo>
                <a:close/>
                <a:moveTo>
                  <a:pt x="149087" y="88520"/>
                </a:moveTo>
                <a:lnTo>
                  <a:pt x="93179" y="88520"/>
                </a:lnTo>
                <a:lnTo>
                  <a:pt x="93179" y="93179"/>
                </a:lnTo>
                <a:cubicBezTo>
                  <a:pt x="93179" y="98333"/>
                  <a:pt x="89015" y="102497"/>
                  <a:pt x="83861" y="102497"/>
                </a:cubicBezTo>
                <a:lnTo>
                  <a:pt x="65226" y="102497"/>
                </a:lnTo>
                <a:cubicBezTo>
                  <a:pt x="60072" y="102497"/>
                  <a:pt x="55908" y="98333"/>
                  <a:pt x="55908" y="93179"/>
                </a:cubicBezTo>
                <a:lnTo>
                  <a:pt x="55908" y="88520"/>
                </a:lnTo>
                <a:lnTo>
                  <a:pt x="0" y="88520"/>
                </a:lnTo>
                <a:lnTo>
                  <a:pt x="0" y="121133"/>
                </a:lnTo>
                <a:cubicBezTo>
                  <a:pt x="0" y="131412"/>
                  <a:pt x="8357" y="139769"/>
                  <a:pt x="18636" y="139769"/>
                </a:cubicBezTo>
                <a:lnTo>
                  <a:pt x="130451" y="139769"/>
                </a:lnTo>
                <a:cubicBezTo>
                  <a:pt x="140730" y="139769"/>
                  <a:pt x="149087" y="131412"/>
                  <a:pt x="149087" y="121133"/>
                </a:cubicBezTo>
                <a:lnTo>
                  <a:pt x="149087" y="88520"/>
                </a:lnTo>
                <a:close/>
              </a:path>
            </a:pathLst>
          </a:custGeom>
          <a:solidFill>
            <a:srgbClr val="D77A61"/>
          </a:solidFill>
          <a:ln/>
        </p:spPr>
      </p:sp>
      <p:sp>
        <p:nvSpPr>
          <p:cNvPr id="25" name="Text 23"/>
          <p:cNvSpPr/>
          <p:nvPr/>
        </p:nvSpPr>
        <p:spPr>
          <a:xfrm>
            <a:off x="4508431" y="1292087"/>
            <a:ext cx="3437283" cy="231913"/>
          </a:xfrm>
          <a:prstGeom prst="rect">
            <a:avLst/>
          </a:prstGeom>
          <a:noFill/>
          <a:ln/>
        </p:spPr>
        <p:txBody>
          <a:bodyPr wrap="square" lIns="0" tIns="0" rIns="0" bIns="0" rtlCol="0" anchor="ctr"/>
          <a:lstStyle/>
          <a:p>
            <a:pPr>
              <a:lnSpc>
                <a:spcPct val="130000"/>
              </a:lnSpc>
            </a:pPr>
            <a:r>
              <a:rPr lang="en-US" sz="1174" b="1" dirty="0">
                <a:solidFill>
                  <a:srgbClr val="2A4B43"/>
                </a:solidFill>
                <a:latin typeface="Liter" pitchFamily="34" charset="0"/>
                <a:ea typeface="Liter" pitchFamily="34" charset="-122"/>
                <a:cs typeface="Liter" pitchFamily="34" charset="-120"/>
              </a:rPr>
              <a:t>Livelihood Destruction</a:t>
            </a:r>
            <a:endParaRPr lang="en-US" sz="1600" dirty="0"/>
          </a:p>
        </p:txBody>
      </p:sp>
      <p:sp>
        <p:nvSpPr>
          <p:cNvPr id="26" name="Shape 24"/>
          <p:cNvSpPr/>
          <p:nvPr/>
        </p:nvSpPr>
        <p:spPr>
          <a:xfrm>
            <a:off x="4317931" y="1590261"/>
            <a:ext cx="3553239" cy="596348"/>
          </a:xfrm>
          <a:prstGeom prst="roundRect">
            <a:avLst>
              <a:gd name="adj" fmla="val 5556"/>
            </a:avLst>
          </a:prstGeom>
          <a:solidFill>
            <a:srgbClr val="F7F5F2"/>
          </a:solidFill>
          <a:ln/>
        </p:spPr>
      </p:sp>
      <p:sp>
        <p:nvSpPr>
          <p:cNvPr id="27" name="Text 25"/>
          <p:cNvSpPr/>
          <p:nvPr/>
        </p:nvSpPr>
        <p:spPr>
          <a:xfrm>
            <a:off x="4384192" y="1656522"/>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Agricultural Loss</a:t>
            </a:r>
            <a:endParaRPr lang="en-US" sz="1600" dirty="0"/>
          </a:p>
        </p:txBody>
      </p:sp>
      <p:sp>
        <p:nvSpPr>
          <p:cNvPr id="28" name="Text 26"/>
          <p:cNvSpPr/>
          <p:nvPr/>
        </p:nvSpPr>
        <p:spPr>
          <a:xfrm>
            <a:off x="4384192" y="1855304"/>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Gullies "consuming entire farms." Economic trees (mango, neem, moringa) destroyed. RAP requires "full replacement cost" valuation.</a:t>
            </a:r>
            <a:endParaRPr lang="en-US" sz="1600" dirty="0"/>
          </a:p>
        </p:txBody>
      </p:sp>
      <p:sp>
        <p:nvSpPr>
          <p:cNvPr id="29" name="Shape 27"/>
          <p:cNvSpPr/>
          <p:nvPr/>
        </p:nvSpPr>
        <p:spPr>
          <a:xfrm>
            <a:off x="4317931" y="2252667"/>
            <a:ext cx="3553239" cy="596348"/>
          </a:xfrm>
          <a:prstGeom prst="roundRect">
            <a:avLst>
              <a:gd name="adj" fmla="val 5556"/>
            </a:avLst>
          </a:prstGeom>
          <a:solidFill>
            <a:srgbClr val="F7F5F2"/>
          </a:solidFill>
          <a:ln/>
        </p:spPr>
      </p:sp>
      <p:sp>
        <p:nvSpPr>
          <p:cNvPr id="30" name="Text 28"/>
          <p:cNvSpPr/>
          <p:nvPr/>
        </p:nvSpPr>
        <p:spPr>
          <a:xfrm>
            <a:off x="4384192" y="2318928"/>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Business Collapse</a:t>
            </a:r>
            <a:endParaRPr lang="en-US" sz="1600" dirty="0"/>
          </a:p>
        </p:txBody>
      </p:sp>
      <p:sp>
        <p:nvSpPr>
          <p:cNvPr id="31" name="Text 29"/>
          <p:cNvSpPr/>
          <p:nvPr/>
        </p:nvSpPr>
        <p:spPr>
          <a:xfrm>
            <a:off x="4384192" y="2517711"/>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Roadside kiosks, grain grinding, tailoring, auto repair destroyed. Each rainfall "halts businesses."</a:t>
            </a:r>
            <a:endParaRPr lang="en-US" sz="1600" dirty="0"/>
          </a:p>
        </p:txBody>
      </p:sp>
      <p:sp>
        <p:nvSpPr>
          <p:cNvPr id="32" name="Shape 30"/>
          <p:cNvSpPr/>
          <p:nvPr/>
        </p:nvSpPr>
        <p:spPr>
          <a:xfrm>
            <a:off x="4317931" y="2915066"/>
            <a:ext cx="3553239" cy="596348"/>
          </a:xfrm>
          <a:prstGeom prst="roundRect">
            <a:avLst>
              <a:gd name="adj" fmla="val 5556"/>
            </a:avLst>
          </a:prstGeom>
          <a:solidFill>
            <a:srgbClr val="F7F5F2"/>
          </a:solidFill>
          <a:ln/>
        </p:spPr>
      </p:sp>
      <p:sp>
        <p:nvSpPr>
          <p:cNvPr id="33" name="Text 31"/>
          <p:cNvSpPr/>
          <p:nvPr/>
        </p:nvSpPr>
        <p:spPr>
          <a:xfrm>
            <a:off x="4384192" y="2981327"/>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Common Resources</a:t>
            </a:r>
            <a:endParaRPr lang="en-US" sz="1600" dirty="0"/>
          </a:p>
        </p:txBody>
      </p:sp>
      <p:sp>
        <p:nvSpPr>
          <p:cNvPr id="34" name="Text 32"/>
          <p:cNvSpPr/>
          <p:nvPr/>
        </p:nvSpPr>
        <p:spPr>
          <a:xfrm>
            <a:off x="4384192" y="3180109"/>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Seasonal streams, shallow wells, woodland, pasture destroyed. Women and girls walk longer distances for water.</a:t>
            </a:r>
            <a:endParaRPr lang="en-US" sz="1600" dirty="0"/>
          </a:p>
        </p:txBody>
      </p:sp>
      <p:sp>
        <p:nvSpPr>
          <p:cNvPr id="35" name="Shape 33"/>
          <p:cNvSpPr/>
          <p:nvPr/>
        </p:nvSpPr>
        <p:spPr>
          <a:xfrm>
            <a:off x="4317931" y="3577464"/>
            <a:ext cx="3553239" cy="596348"/>
          </a:xfrm>
          <a:prstGeom prst="roundRect">
            <a:avLst>
              <a:gd name="adj" fmla="val 5556"/>
            </a:avLst>
          </a:prstGeom>
          <a:solidFill>
            <a:srgbClr val="F7F5F2"/>
          </a:solidFill>
          <a:ln/>
        </p:spPr>
      </p:sp>
      <p:sp>
        <p:nvSpPr>
          <p:cNvPr id="36" name="Text 34"/>
          <p:cNvSpPr/>
          <p:nvPr/>
        </p:nvSpPr>
        <p:spPr>
          <a:xfrm>
            <a:off x="4384192" y="3643725"/>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Wage Labor Disruption</a:t>
            </a:r>
            <a:endParaRPr lang="en-US" sz="1600" dirty="0"/>
          </a:p>
        </p:txBody>
      </p:sp>
      <p:sp>
        <p:nvSpPr>
          <p:cNvPr id="37" name="Text 35"/>
          <p:cNvSpPr/>
          <p:nvPr/>
        </p:nvSpPr>
        <p:spPr>
          <a:xfrm>
            <a:off x="4384192" y="3842508"/>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Daily laborers, farmhands, motorcycle taxi riders lose income. No formal contracts or severance benefits.</a:t>
            </a:r>
            <a:endParaRPr lang="en-US" sz="1600" dirty="0"/>
          </a:p>
        </p:txBody>
      </p:sp>
      <p:sp>
        <p:nvSpPr>
          <p:cNvPr id="38" name="Shape 36"/>
          <p:cNvSpPr/>
          <p:nvPr/>
        </p:nvSpPr>
        <p:spPr>
          <a:xfrm>
            <a:off x="4317931" y="4239871"/>
            <a:ext cx="3553239" cy="596348"/>
          </a:xfrm>
          <a:prstGeom prst="roundRect">
            <a:avLst>
              <a:gd name="adj" fmla="val 5556"/>
            </a:avLst>
          </a:prstGeom>
          <a:solidFill>
            <a:srgbClr val="F7F5F2"/>
          </a:solidFill>
          <a:ln/>
        </p:spPr>
      </p:sp>
      <p:sp>
        <p:nvSpPr>
          <p:cNvPr id="39" name="Text 37"/>
          <p:cNvSpPr/>
          <p:nvPr/>
        </p:nvSpPr>
        <p:spPr>
          <a:xfrm>
            <a:off x="4384192" y="4306131"/>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Tenancy &amp; Sharecropping</a:t>
            </a:r>
            <a:endParaRPr lang="en-US" sz="1600" dirty="0"/>
          </a:p>
        </p:txBody>
      </p:sp>
      <p:sp>
        <p:nvSpPr>
          <p:cNvPr id="40" name="Text 38"/>
          <p:cNvSpPr/>
          <p:nvPr/>
        </p:nvSpPr>
        <p:spPr>
          <a:xfrm>
            <a:off x="4384192" y="4504914"/>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Landlords receive compensation for "unexhausted improvements" while sharecroppers lose entire food source.</a:t>
            </a:r>
            <a:endParaRPr lang="en-US" sz="1600" dirty="0"/>
          </a:p>
        </p:txBody>
      </p:sp>
      <p:sp>
        <p:nvSpPr>
          <p:cNvPr id="41" name="Shape 39"/>
          <p:cNvSpPr/>
          <p:nvPr/>
        </p:nvSpPr>
        <p:spPr>
          <a:xfrm>
            <a:off x="4218540" y="5034791"/>
            <a:ext cx="3752022" cy="952500"/>
          </a:xfrm>
          <a:prstGeom prst="roundRect">
            <a:avLst>
              <a:gd name="adj" fmla="val 6957"/>
            </a:avLst>
          </a:prstGeom>
          <a:solidFill>
            <a:srgbClr val="2A4B43"/>
          </a:solidFill>
          <a:ln/>
        </p:spPr>
      </p:sp>
      <p:sp>
        <p:nvSpPr>
          <p:cNvPr id="42" name="Text 40"/>
          <p:cNvSpPr/>
          <p:nvPr/>
        </p:nvSpPr>
        <p:spPr>
          <a:xfrm>
            <a:off x="4317931" y="5134182"/>
            <a:ext cx="3619500" cy="198783"/>
          </a:xfrm>
          <a:prstGeom prst="rect">
            <a:avLst/>
          </a:prstGeom>
          <a:noFill/>
          <a:ln/>
        </p:spPr>
        <p:txBody>
          <a:bodyPr wrap="square" lIns="0" tIns="0" rIns="0" bIns="0" rtlCol="0" anchor="ctr"/>
          <a:lstStyle/>
          <a:p>
            <a:pPr>
              <a:lnSpc>
                <a:spcPct val="130000"/>
              </a:lnSpc>
            </a:pPr>
            <a:r>
              <a:rPr lang="en-US" sz="1043" b="1" dirty="0">
                <a:solidFill>
                  <a:srgbClr val="F7F5F2"/>
                </a:solidFill>
                <a:latin typeface="Liter" pitchFamily="34" charset="0"/>
                <a:ea typeface="Liter" pitchFamily="34" charset="-122"/>
                <a:cs typeface="Liter" pitchFamily="34" charset="-120"/>
              </a:rPr>
              <a:t>Vicious Cycle</a:t>
            </a:r>
            <a:endParaRPr lang="en-US" sz="1600" dirty="0"/>
          </a:p>
        </p:txBody>
      </p:sp>
      <p:sp>
        <p:nvSpPr>
          <p:cNvPr id="43" name="Text 41"/>
          <p:cNvSpPr/>
          <p:nvPr/>
        </p:nvSpPr>
        <p:spPr>
          <a:xfrm>
            <a:off x="4317931" y="5399226"/>
            <a:ext cx="3602935" cy="488674"/>
          </a:xfrm>
          <a:prstGeom prst="rect">
            <a:avLst/>
          </a:prstGeom>
          <a:noFill/>
          <a:ln/>
        </p:spPr>
        <p:txBody>
          <a:bodyPr wrap="square" lIns="0" tIns="0" rIns="0" bIns="0" rtlCol="0" anchor="ctr"/>
          <a:lstStyle/>
          <a:p>
            <a:pPr>
              <a:lnSpc>
                <a:spcPct val="140000"/>
              </a:lnSpc>
            </a:pPr>
            <a:r>
              <a:rPr lang="en-US" sz="783" dirty="0">
                <a:solidFill>
                  <a:srgbClr val="F7F5F2"/>
                </a:solidFill>
                <a:latin typeface="Quattrocento Sans" pitchFamily="34" charset="0"/>
                <a:ea typeface="Quattrocento Sans" pitchFamily="34" charset="-122"/>
                <a:cs typeface="Quattrocento Sans" pitchFamily="34" charset="-120"/>
              </a:rPr>
              <a:t>Livelihood loss → Poverty → Malnutrition → Family dissolution → Broken social networks → Increased vulnerability → Loss of shared resources → Long-term poverty</a:t>
            </a:r>
            <a:endParaRPr lang="en-US" sz="1600" dirty="0"/>
          </a:p>
        </p:txBody>
      </p:sp>
      <p:sp>
        <p:nvSpPr>
          <p:cNvPr id="44" name="Shape 42"/>
          <p:cNvSpPr/>
          <p:nvPr/>
        </p:nvSpPr>
        <p:spPr>
          <a:xfrm>
            <a:off x="8105879" y="1192696"/>
            <a:ext cx="3752022" cy="3081130"/>
          </a:xfrm>
          <a:prstGeom prst="roundRect">
            <a:avLst>
              <a:gd name="adj" fmla="val 2151"/>
            </a:avLst>
          </a:prstGeom>
          <a:solidFill>
            <a:srgbClr val="FFFFFF"/>
          </a:solidFill>
          <a:ln/>
          <a:effectLst>
            <a:outerShdw sx="100000" sy="100000" kx="0" ky="0" algn="bl" rotWithShape="0" blurRad="24848" dist="8283" dir="5400000">
              <a:srgbClr val="000000">
                <a:alpha val="10196"/>
              </a:srgbClr>
            </a:outerShdw>
          </a:effectLst>
        </p:spPr>
      </p:sp>
      <p:sp>
        <p:nvSpPr>
          <p:cNvPr id="45" name="Shape 43"/>
          <p:cNvSpPr/>
          <p:nvPr/>
        </p:nvSpPr>
        <p:spPr>
          <a:xfrm>
            <a:off x="8207341" y="1333500"/>
            <a:ext cx="186359" cy="149087"/>
          </a:xfrm>
          <a:custGeom>
            <a:avLst/>
            <a:gdLst/>
            <a:ahLst/>
            <a:cxnLst/>
            <a:rect l="l" t="t" r="r" b="b"/>
            <a:pathLst>
              <a:path w="186359" h="149087">
                <a:moveTo>
                  <a:pt x="111815" y="9318"/>
                </a:moveTo>
                <a:lnTo>
                  <a:pt x="149087" y="9318"/>
                </a:lnTo>
                <a:cubicBezTo>
                  <a:pt x="154241" y="9318"/>
                  <a:pt x="158405" y="13482"/>
                  <a:pt x="158405" y="18636"/>
                </a:cubicBezTo>
                <a:cubicBezTo>
                  <a:pt x="158405" y="23790"/>
                  <a:pt x="154241" y="27954"/>
                  <a:pt x="149087" y="27954"/>
                </a:cubicBezTo>
                <a:lnTo>
                  <a:pt x="116008" y="27954"/>
                </a:lnTo>
                <a:cubicBezTo>
                  <a:pt x="114494" y="35466"/>
                  <a:pt x="109340" y="41669"/>
                  <a:pt x="102497" y="44639"/>
                </a:cubicBezTo>
                <a:lnTo>
                  <a:pt x="102497" y="130451"/>
                </a:lnTo>
                <a:lnTo>
                  <a:pt x="149087" y="130451"/>
                </a:lnTo>
                <a:cubicBezTo>
                  <a:pt x="154241" y="130451"/>
                  <a:pt x="158405" y="134615"/>
                  <a:pt x="158405" y="139769"/>
                </a:cubicBezTo>
                <a:cubicBezTo>
                  <a:pt x="158405" y="144923"/>
                  <a:pt x="154241" y="149087"/>
                  <a:pt x="149087" y="149087"/>
                </a:cubicBezTo>
                <a:lnTo>
                  <a:pt x="37272" y="149087"/>
                </a:lnTo>
                <a:cubicBezTo>
                  <a:pt x="32118" y="149087"/>
                  <a:pt x="27954" y="144923"/>
                  <a:pt x="27954" y="139769"/>
                </a:cubicBezTo>
                <a:cubicBezTo>
                  <a:pt x="27954" y="134615"/>
                  <a:pt x="32118" y="130451"/>
                  <a:pt x="37272" y="130451"/>
                </a:cubicBezTo>
                <a:lnTo>
                  <a:pt x="83861" y="130451"/>
                </a:lnTo>
                <a:lnTo>
                  <a:pt x="83861" y="44639"/>
                </a:lnTo>
                <a:cubicBezTo>
                  <a:pt x="77019" y="41640"/>
                  <a:pt x="71865" y="35437"/>
                  <a:pt x="70350" y="27954"/>
                </a:cubicBezTo>
                <a:lnTo>
                  <a:pt x="37272" y="27954"/>
                </a:lnTo>
                <a:cubicBezTo>
                  <a:pt x="32118" y="27954"/>
                  <a:pt x="27954" y="23790"/>
                  <a:pt x="27954" y="18636"/>
                </a:cubicBezTo>
                <a:cubicBezTo>
                  <a:pt x="27954" y="13482"/>
                  <a:pt x="32118" y="9318"/>
                  <a:pt x="37272" y="9318"/>
                </a:cubicBezTo>
                <a:lnTo>
                  <a:pt x="74543" y="9318"/>
                </a:lnTo>
                <a:cubicBezTo>
                  <a:pt x="78795" y="3669"/>
                  <a:pt x="85550" y="0"/>
                  <a:pt x="93179" y="0"/>
                </a:cubicBezTo>
                <a:cubicBezTo>
                  <a:pt x="100808" y="0"/>
                  <a:pt x="107564" y="3669"/>
                  <a:pt x="111815" y="9318"/>
                </a:cubicBezTo>
                <a:close/>
                <a:moveTo>
                  <a:pt x="128005" y="93179"/>
                </a:moveTo>
                <a:lnTo>
                  <a:pt x="170169" y="93179"/>
                </a:lnTo>
                <a:lnTo>
                  <a:pt x="149087" y="57014"/>
                </a:lnTo>
                <a:lnTo>
                  <a:pt x="128005" y="93179"/>
                </a:lnTo>
                <a:close/>
                <a:moveTo>
                  <a:pt x="149087" y="121133"/>
                </a:moveTo>
                <a:cubicBezTo>
                  <a:pt x="130771" y="121133"/>
                  <a:pt x="115542" y="111233"/>
                  <a:pt x="112398" y="98159"/>
                </a:cubicBezTo>
                <a:cubicBezTo>
                  <a:pt x="111641" y="94956"/>
                  <a:pt x="112689" y="91665"/>
                  <a:pt x="114349" y="88812"/>
                </a:cubicBezTo>
                <a:lnTo>
                  <a:pt x="142069" y="41290"/>
                </a:lnTo>
                <a:cubicBezTo>
                  <a:pt x="143525" y="38786"/>
                  <a:pt x="146204" y="37272"/>
                  <a:pt x="149087" y="37272"/>
                </a:cubicBezTo>
                <a:cubicBezTo>
                  <a:pt x="151970" y="37272"/>
                  <a:pt x="154649" y="38815"/>
                  <a:pt x="156105" y="41290"/>
                </a:cubicBezTo>
                <a:lnTo>
                  <a:pt x="183825" y="88812"/>
                </a:lnTo>
                <a:cubicBezTo>
                  <a:pt x="185485" y="91665"/>
                  <a:pt x="186533" y="94956"/>
                  <a:pt x="185776" y="98159"/>
                </a:cubicBezTo>
                <a:cubicBezTo>
                  <a:pt x="182632" y="111204"/>
                  <a:pt x="167403" y="121133"/>
                  <a:pt x="149087" y="121133"/>
                </a:cubicBezTo>
                <a:close/>
                <a:moveTo>
                  <a:pt x="36922" y="57014"/>
                </a:moveTo>
                <a:lnTo>
                  <a:pt x="15840" y="93179"/>
                </a:lnTo>
                <a:lnTo>
                  <a:pt x="58033" y="93179"/>
                </a:lnTo>
                <a:lnTo>
                  <a:pt x="36922" y="57014"/>
                </a:lnTo>
                <a:close/>
                <a:moveTo>
                  <a:pt x="262" y="98159"/>
                </a:moveTo>
                <a:cubicBezTo>
                  <a:pt x="-495" y="94956"/>
                  <a:pt x="553" y="91665"/>
                  <a:pt x="2213" y="88812"/>
                </a:cubicBezTo>
                <a:lnTo>
                  <a:pt x="29934" y="41290"/>
                </a:lnTo>
                <a:cubicBezTo>
                  <a:pt x="31390" y="38786"/>
                  <a:pt x="34069" y="37272"/>
                  <a:pt x="36951" y="37272"/>
                </a:cubicBezTo>
                <a:cubicBezTo>
                  <a:pt x="39834" y="37272"/>
                  <a:pt x="42513" y="38815"/>
                  <a:pt x="43969" y="41290"/>
                </a:cubicBezTo>
                <a:lnTo>
                  <a:pt x="71690" y="88812"/>
                </a:lnTo>
                <a:cubicBezTo>
                  <a:pt x="73350" y="91665"/>
                  <a:pt x="74398" y="94956"/>
                  <a:pt x="73641" y="98159"/>
                </a:cubicBezTo>
                <a:cubicBezTo>
                  <a:pt x="70496" y="111204"/>
                  <a:pt x="55267" y="121133"/>
                  <a:pt x="36951" y="121133"/>
                </a:cubicBezTo>
                <a:cubicBezTo>
                  <a:pt x="18636" y="121133"/>
                  <a:pt x="3407" y="111233"/>
                  <a:pt x="262" y="98159"/>
                </a:cubicBezTo>
                <a:close/>
              </a:path>
            </a:pathLst>
          </a:custGeom>
          <a:solidFill>
            <a:srgbClr val="D77A61"/>
          </a:solidFill>
          <a:ln/>
        </p:spPr>
      </p:sp>
      <p:sp>
        <p:nvSpPr>
          <p:cNvPr id="46" name="Text 44"/>
          <p:cNvSpPr/>
          <p:nvPr/>
        </p:nvSpPr>
        <p:spPr>
          <a:xfrm>
            <a:off x="8395770" y="1292087"/>
            <a:ext cx="3437283" cy="231913"/>
          </a:xfrm>
          <a:prstGeom prst="rect">
            <a:avLst/>
          </a:prstGeom>
          <a:noFill/>
          <a:ln/>
        </p:spPr>
        <p:txBody>
          <a:bodyPr wrap="square" lIns="0" tIns="0" rIns="0" bIns="0" rtlCol="0" anchor="ctr"/>
          <a:lstStyle/>
          <a:p>
            <a:pPr>
              <a:lnSpc>
                <a:spcPct val="130000"/>
              </a:lnSpc>
            </a:pPr>
            <a:r>
              <a:rPr lang="en-US" sz="1174" b="1" dirty="0">
                <a:solidFill>
                  <a:srgbClr val="2A4B43"/>
                </a:solidFill>
                <a:latin typeface="Liter" pitchFamily="34" charset="0"/>
                <a:ea typeface="Liter" pitchFamily="34" charset="-122"/>
                <a:cs typeface="Liter" pitchFamily="34" charset="-120"/>
              </a:rPr>
              <a:t>Institutional Response</a:t>
            </a:r>
            <a:endParaRPr lang="en-US" sz="1600" dirty="0"/>
          </a:p>
        </p:txBody>
      </p:sp>
      <p:sp>
        <p:nvSpPr>
          <p:cNvPr id="47" name="Shape 45"/>
          <p:cNvSpPr/>
          <p:nvPr/>
        </p:nvSpPr>
        <p:spPr>
          <a:xfrm>
            <a:off x="8205270" y="1590261"/>
            <a:ext cx="3553239" cy="596348"/>
          </a:xfrm>
          <a:prstGeom prst="roundRect">
            <a:avLst>
              <a:gd name="adj" fmla="val 5556"/>
            </a:avLst>
          </a:prstGeom>
          <a:solidFill>
            <a:srgbClr val="F7F5F2"/>
          </a:solidFill>
          <a:ln/>
        </p:spPr>
      </p:sp>
      <p:sp>
        <p:nvSpPr>
          <p:cNvPr id="48" name="Text 46"/>
          <p:cNvSpPr/>
          <p:nvPr/>
        </p:nvSpPr>
        <p:spPr>
          <a:xfrm>
            <a:off x="8271531" y="1656522"/>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Compensation Package</a:t>
            </a:r>
            <a:endParaRPr lang="en-US" sz="1600" dirty="0"/>
          </a:p>
        </p:txBody>
      </p:sp>
      <p:sp>
        <p:nvSpPr>
          <p:cNvPr id="49" name="Text 47"/>
          <p:cNvSpPr/>
          <p:nvPr/>
        </p:nvSpPr>
        <p:spPr>
          <a:xfrm>
            <a:off x="8271531" y="1855304"/>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Gombe State approved </a:t>
            </a:r>
            <a:pPr>
              <a:lnSpc>
                <a:spcPct val="110000"/>
              </a:lnSpc>
            </a:pPr>
            <a:r>
              <a:rPr lang="en-US" sz="783" b="1" dirty="0">
                <a:solidFill>
                  <a:srgbClr val="D77A61"/>
                </a:solidFill>
                <a:latin typeface="Quattrocento Sans" pitchFamily="34" charset="0"/>
                <a:ea typeface="Quattrocento Sans" pitchFamily="34" charset="-122"/>
                <a:cs typeface="Quattrocento Sans" pitchFamily="34" charset="-120"/>
              </a:rPr>
              <a:t>N2.1 billion</a:t>
            </a:r>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 compensation for those affected within 10-meter buffer zones.</a:t>
            </a:r>
            <a:endParaRPr lang="en-US" sz="1600" dirty="0"/>
          </a:p>
        </p:txBody>
      </p:sp>
      <p:sp>
        <p:nvSpPr>
          <p:cNvPr id="50" name="Shape 48"/>
          <p:cNvSpPr/>
          <p:nvPr/>
        </p:nvSpPr>
        <p:spPr>
          <a:xfrm>
            <a:off x="8205270" y="2252667"/>
            <a:ext cx="3553239" cy="596348"/>
          </a:xfrm>
          <a:prstGeom prst="roundRect">
            <a:avLst>
              <a:gd name="adj" fmla="val 5556"/>
            </a:avLst>
          </a:prstGeom>
          <a:solidFill>
            <a:srgbClr val="F7F5F2"/>
          </a:solidFill>
          <a:ln/>
        </p:spPr>
      </p:sp>
      <p:sp>
        <p:nvSpPr>
          <p:cNvPr id="51" name="Text 49"/>
          <p:cNvSpPr/>
          <p:nvPr/>
        </p:nvSpPr>
        <p:spPr>
          <a:xfrm>
            <a:off x="8271531" y="2318928"/>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Mega Project</a:t>
            </a:r>
            <a:endParaRPr lang="en-US" sz="1600" dirty="0"/>
          </a:p>
        </p:txBody>
      </p:sp>
      <p:sp>
        <p:nvSpPr>
          <p:cNvPr id="52" name="Text 50"/>
          <p:cNvSpPr/>
          <p:nvPr/>
        </p:nvSpPr>
        <p:spPr>
          <a:xfrm>
            <a:off x="8271531" y="2517711"/>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Signed </a:t>
            </a:r>
            <a:pPr>
              <a:lnSpc>
                <a:spcPct val="110000"/>
              </a:lnSpc>
            </a:pPr>
            <a:r>
              <a:rPr lang="en-US" sz="783" b="1" dirty="0">
                <a:solidFill>
                  <a:srgbClr val="D77A61"/>
                </a:solidFill>
                <a:latin typeface="Quattrocento Sans" pitchFamily="34" charset="0"/>
                <a:ea typeface="Quattrocento Sans" pitchFamily="34" charset="-122"/>
                <a:cs typeface="Quattrocento Sans" pitchFamily="34" charset="-120"/>
              </a:rPr>
              <a:t>multi-billion Naira contract</a:t>
            </a:r>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 for 18-km gully erosion control project within Gombe metropolitan city.</a:t>
            </a:r>
            <a:endParaRPr lang="en-US" sz="1600" dirty="0"/>
          </a:p>
        </p:txBody>
      </p:sp>
      <p:sp>
        <p:nvSpPr>
          <p:cNvPr id="53" name="Shape 51"/>
          <p:cNvSpPr/>
          <p:nvPr/>
        </p:nvSpPr>
        <p:spPr>
          <a:xfrm>
            <a:off x="8205270" y="2915066"/>
            <a:ext cx="3553239" cy="596348"/>
          </a:xfrm>
          <a:prstGeom prst="roundRect">
            <a:avLst>
              <a:gd name="adj" fmla="val 5556"/>
            </a:avLst>
          </a:prstGeom>
          <a:solidFill>
            <a:srgbClr val="F7F5F2"/>
          </a:solidFill>
          <a:ln/>
        </p:spPr>
      </p:sp>
      <p:sp>
        <p:nvSpPr>
          <p:cNvPr id="54" name="Text 52"/>
          <p:cNvSpPr/>
          <p:nvPr/>
        </p:nvSpPr>
        <p:spPr>
          <a:xfrm>
            <a:off x="8271531" y="2981327"/>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Livelihood Support</a:t>
            </a:r>
            <a:endParaRPr lang="en-US" sz="1600" dirty="0"/>
          </a:p>
        </p:txBody>
      </p:sp>
      <p:sp>
        <p:nvSpPr>
          <p:cNvPr id="55" name="Text 53"/>
          <p:cNvSpPr/>
          <p:nvPr/>
        </p:nvSpPr>
        <p:spPr>
          <a:xfrm>
            <a:off x="8271531" y="3180109"/>
            <a:ext cx="3470413" cy="265043"/>
          </a:xfrm>
          <a:prstGeom prst="rect">
            <a:avLst/>
          </a:prstGeom>
          <a:noFill/>
          <a:ln/>
        </p:spPr>
        <p:txBody>
          <a:bodyPr wrap="square" lIns="0" tIns="0" rIns="0" bIns="0" rtlCol="0" anchor="ctr"/>
          <a:lstStyle/>
          <a:p>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Government supporting communities with livelihood-enhancing interventions beyond engineering works.</a:t>
            </a:r>
            <a:endParaRPr lang="en-US" sz="1600" dirty="0"/>
          </a:p>
        </p:txBody>
      </p:sp>
      <p:sp>
        <p:nvSpPr>
          <p:cNvPr id="56" name="Shape 54"/>
          <p:cNvSpPr/>
          <p:nvPr/>
        </p:nvSpPr>
        <p:spPr>
          <a:xfrm>
            <a:off x="8205270" y="3577464"/>
            <a:ext cx="3553239" cy="596348"/>
          </a:xfrm>
          <a:prstGeom prst="roundRect">
            <a:avLst>
              <a:gd name="adj" fmla="val 5556"/>
            </a:avLst>
          </a:prstGeom>
          <a:solidFill>
            <a:srgbClr val="F7F5F2"/>
          </a:solidFill>
          <a:ln/>
        </p:spPr>
      </p:sp>
      <p:sp>
        <p:nvSpPr>
          <p:cNvPr id="57" name="Text 55"/>
          <p:cNvSpPr/>
          <p:nvPr/>
        </p:nvSpPr>
        <p:spPr>
          <a:xfrm>
            <a:off x="8271531" y="3643725"/>
            <a:ext cx="3478696" cy="165652"/>
          </a:xfrm>
          <a:prstGeom prst="rect">
            <a:avLst/>
          </a:prstGeom>
          <a:noFill/>
          <a:ln/>
        </p:spPr>
        <p:txBody>
          <a:bodyPr wrap="square" lIns="0" tIns="0" rIns="0" bIns="0" rtlCol="0" anchor="ctr"/>
          <a:lstStyle/>
          <a:p>
            <a:pPr>
              <a:lnSpc>
                <a:spcPct val="120000"/>
              </a:lnSpc>
            </a:pPr>
            <a:r>
              <a:rPr lang="en-US" sz="913" b="1" dirty="0">
                <a:solidFill>
                  <a:srgbClr val="2A4B43"/>
                </a:solidFill>
                <a:latin typeface="Quattrocento Sans" pitchFamily="34" charset="0"/>
                <a:ea typeface="Quattrocento Sans" pitchFamily="34" charset="-122"/>
                <a:cs typeface="Quattrocento Sans" pitchFamily="34" charset="-120"/>
              </a:rPr>
              <a:t>Grievance Mechanism</a:t>
            </a:r>
            <a:endParaRPr lang="en-US" sz="1600" dirty="0"/>
          </a:p>
        </p:txBody>
      </p:sp>
      <p:sp>
        <p:nvSpPr>
          <p:cNvPr id="58" name="Text 56"/>
          <p:cNvSpPr/>
          <p:nvPr/>
        </p:nvSpPr>
        <p:spPr>
          <a:xfrm>
            <a:off x="8271531" y="3842508"/>
            <a:ext cx="3470413" cy="265043"/>
          </a:xfrm>
          <a:prstGeom prst="rect">
            <a:avLst/>
          </a:prstGeom>
          <a:noFill/>
          <a:ln/>
        </p:spPr>
        <p:txBody>
          <a:bodyPr wrap="square" lIns="0" tIns="0" rIns="0" bIns="0" rtlCol="0" anchor="ctr"/>
          <a:lstStyle/>
          <a:p>
            <a:pPr>
              <a:lnSpc>
                <a:spcPct val="110000"/>
              </a:lnSpc>
            </a:pPr>
            <a:r>
              <a:rPr lang="en-US" sz="783" b="1" dirty="0">
                <a:solidFill>
                  <a:srgbClr val="D77A61"/>
                </a:solidFill>
                <a:latin typeface="Quattrocento Sans" pitchFamily="34" charset="0"/>
                <a:ea typeface="Quattrocento Sans" pitchFamily="34" charset="-122"/>
                <a:cs typeface="Quattrocento Sans" pitchFamily="34" charset="-120"/>
              </a:rPr>
              <a:t>About 700 complaints</a:t>
            </a:r>
            <a:pPr>
              <a:lnSpc>
                <a:spcPct val="110000"/>
              </a:lnSpc>
            </a:pPr>
            <a:r>
              <a:rPr lang="en-US" sz="783" dirty="0">
                <a:solidFill>
                  <a:srgbClr val="2C3033"/>
                </a:solidFill>
                <a:latin typeface="Quattrocento Sans" pitchFamily="34" charset="0"/>
                <a:ea typeface="Quattrocento Sans" pitchFamily="34" charset="-122"/>
                <a:cs typeface="Quattrocento Sans" pitchFamily="34" charset="-120"/>
              </a:rPr>
              <a:t> received for Doma gully project, each documented and reviewed for fairness.</a:t>
            </a:r>
            <a:endParaRPr lang="en-US" sz="1600" dirty="0"/>
          </a:p>
        </p:txBody>
      </p:sp>
      <p:sp>
        <p:nvSpPr>
          <p:cNvPr id="59" name="Shape 57"/>
          <p:cNvSpPr/>
          <p:nvPr/>
        </p:nvSpPr>
        <p:spPr>
          <a:xfrm>
            <a:off x="8122444" y="4372392"/>
            <a:ext cx="3735457" cy="762000"/>
          </a:xfrm>
          <a:custGeom>
            <a:avLst/>
            <a:gdLst/>
            <a:ahLst/>
            <a:cxnLst/>
            <a:rect l="l" t="t" r="r" b="b"/>
            <a:pathLst>
              <a:path w="3735457" h="762000">
                <a:moveTo>
                  <a:pt x="33147" y="0"/>
                </a:moveTo>
                <a:lnTo>
                  <a:pt x="3669157" y="0"/>
                </a:lnTo>
                <a:cubicBezTo>
                  <a:pt x="3705770" y="0"/>
                  <a:pt x="3735451" y="29681"/>
                  <a:pt x="3735451" y="66294"/>
                </a:cubicBezTo>
                <a:lnTo>
                  <a:pt x="3735451" y="695706"/>
                </a:lnTo>
                <a:cubicBezTo>
                  <a:pt x="3735451" y="732319"/>
                  <a:pt x="3705770" y="762000"/>
                  <a:pt x="3669157" y="762000"/>
                </a:cubicBezTo>
                <a:lnTo>
                  <a:pt x="33147" y="762000"/>
                </a:lnTo>
                <a:cubicBezTo>
                  <a:pt x="14853" y="762000"/>
                  <a:pt x="0" y="747147"/>
                  <a:pt x="0" y="728853"/>
                </a:cubicBezTo>
                <a:lnTo>
                  <a:pt x="0" y="33147"/>
                </a:lnTo>
                <a:cubicBezTo>
                  <a:pt x="0" y="14853"/>
                  <a:pt x="14853" y="0"/>
                  <a:pt x="33147" y="0"/>
                </a:cubicBezTo>
                <a:close/>
              </a:path>
            </a:pathLst>
          </a:custGeom>
          <a:solidFill>
            <a:srgbClr val="D77A61">
              <a:alpha val="10196"/>
            </a:srgbClr>
          </a:solidFill>
          <a:ln/>
        </p:spPr>
      </p:sp>
      <p:sp>
        <p:nvSpPr>
          <p:cNvPr id="60" name="Shape 58"/>
          <p:cNvSpPr/>
          <p:nvPr/>
        </p:nvSpPr>
        <p:spPr>
          <a:xfrm>
            <a:off x="8122444" y="4372392"/>
            <a:ext cx="33130" cy="762000"/>
          </a:xfrm>
          <a:custGeom>
            <a:avLst/>
            <a:gdLst/>
            <a:ahLst/>
            <a:cxnLst/>
            <a:rect l="l" t="t" r="r" b="b"/>
            <a:pathLst>
              <a:path w="33130" h="762000">
                <a:moveTo>
                  <a:pt x="33147" y="0"/>
                </a:moveTo>
                <a:lnTo>
                  <a:pt x="33147" y="0"/>
                </a:lnTo>
                <a:lnTo>
                  <a:pt x="33147" y="762000"/>
                </a:lnTo>
                <a:lnTo>
                  <a:pt x="33147" y="762000"/>
                </a:lnTo>
                <a:cubicBezTo>
                  <a:pt x="14853" y="762000"/>
                  <a:pt x="0" y="747147"/>
                  <a:pt x="0" y="728853"/>
                </a:cubicBezTo>
                <a:lnTo>
                  <a:pt x="0" y="33147"/>
                </a:lnTo>
                <a:cubicBezTo>
                  <a:pt x="0" y="14853"/>
                  <a:pt x="14853" y="0"/>
                  <a:pt x="33147" y="0"/>
                </a:cubicBezTo>
                <a:close/>
              </a:path>
            </a:pathLst>
          </a:custGeom>
          <a:solidFill>
            <a:srgbClr val="D77A61"/>
          </a:solidFill>
          <a:ln/>
        </p:spPr>
      </p:sp>
      <p:sp>
        <p:nvSpPr>
          <p:cNvPr id="61" name="Text 59"/>
          <p:cNvSpPr/>
          <p:nvPr/>
        </p:nvSpPr>
        <p:spPr>
          <a:xfrm>
            <a:off x="8238401" y="4471784"/>
            <a:ext cx="3578087" cy="331304"/>
          </a:xfrm>
          <a:prstGeom prst="rect">
            <a:avLst/>
          </a:prstGeom>
          <a:noFill/>
          <a:ln/>
        </p:spPr>
        <p:txBody>
          <a:bodyPr wrap="square" lIns="0" tIns="0" rIns="0" bIns="0" rtlCol="0" anchor="ctr"/>
          <a:lstStyle/>
          <a:p>
            <a:pPr>
              <a:lnSpc>
                <a:spcPct val="120000"/>
              </a:lnSpc>
            </a:pPr>
            <a:r>
              <a:rPr lang="en-US" sz="913" b="1" dirty="0">
                <a:solidFill>
                  <a:srgbClr val="2C3033"/>
                </a:solidFill>
                <a:latin typeface="Quattrocento Sans" pitchFamily="34" charset="0"/>
                <a:ea typeface="Quattrocento Sans" pitchFamily="34" charset="-122"/>
                <a:cs typeface="Quattrocento Sans" pitchFamily="34" charset="-120"/>
              </a:rPr>
              <a:t>Governor's Vision:</a:t>
            </a:r>
            <a:pPr>
              <a:lnSpc>
                <a:spcPct val="120000"/>
              </a:lnSpc>
            </a:pPr>
            <a:r>
              <a:rPr lang="en-US" sz="913" dirty="0">
                <a:solidFill>
                  <a:srgbClr val="2C3033"/>
                </a:solidFill>
                <a:latin typeface="Quattrocento Sans" pitchFamily="34" charset="0"/>
                <a:ea typeface="Quattrocento Sans" pitchFamily="34" charset="-122"/>
                <a:cs typeface="Quattrocento Sans" pitchFamily="34" charset="-120"/>
              </a:rPr>
              <a:t> "These projects transcend civil engineering. They are life-saving, economy-boosting, and future-securing investments."</a:t>
            </a:r>
            <a:endParaRPr lang="en-US" sz="1600" dirty="0"/>
          </a:p>
        </p:txBody>
      </p:sp>
      <p:sp>
        <p:nvSpPr>
          <p:cNvPr id="62" name="Text 60"/>
          <p:cNvSpPr/>
          <p:nvPr/>
        </p:nvSpPr>
        <p:spPr>
          <a:xfrm>
            <a:off x="8238401" y="4869349"/>
            <a:ext cx="3578087" cy="165652"/>
          </a:xfrm>
          <a:prstGeom prst="rect">
            <a:avLst/>
          </a:prstGeom>
          <a:noFill/>
          <a:ln/>
        </p:spPr>
        <p:txBody>
          <a:bodyPr wrap="square" lIns="0" tIns="0" rIns="0" bIns="0" rtlCol="0" anchor="ctr"/>
          <a:lstStyle/>
          <a:p>
            <a:pPr>
              <a:lnSpc>
                <a:spcPct val="120000"/>
              </a:lnSpc>
            </a:pPr>
            <a:r>
              <a:rPr lang="en-US" sz="913" dirty="0">
                <a:solidFill>
                  <a:srgbClr val="2C3033"/>
                </a:solidFill>
                <a:latin typeface="Quattrocento Sans" pitchFamily="34" charset="0"/>
                <a:ea typeface="Quattrocento Sans" pitchFamily="34" charset="-122"/>
                <a:cs typeface="Quattrocento Sans" pitchFamily="34" charset="-120"/>
              </a:rPr>
              <a:t>— Governor Inuwa Yahaya</a:t>
            </a:r>
            <a:endParaRPr lang="en-US" sz="1600" dirty="0"/>
          </a:p>
        </p:txBody>
      </p:sp>
      <p:sp>
        <p:nvSpPr>
          <p:cNvPr id="63" name="Shape 61"/>
          <p:cNvSpPr/>
          <p:nvPr/>
        </p:nvSpPr>
        <p:spPr>
          <a:xfrm>
            <a:off x="8105879" y="5233784"/>
            <a:ext cx="3752022" cy="960783"/>
          </a:xfrm>
          <a:prstGeom prst="roundRect">
            <a:avLst>
              <a:gd name="adj" fmla="val 6897"/>
            </a:avLst>
          </a:prstGeom>
          <a:solidFill>
            <a:srgbClr val="FFFFFF"/>
          </a:solidFill>
          <a:ln/>
          <a:effectLst>
            <a:outerShdw sx="100000" sy="100000" kx="0" ky="0" algn="bl" rotWithShape="0" blurRad="24848" dist="8283" dir="5400000">
              <a:srgbClr val="000000">
                <a:alpha val="10196"/>
              </a:srgbClr>
            </a:outerShdw>
          </a:effectLst>
        </p:spPr>
      </p:sp>
      <p:sp>
        <p:nvSpPr>
          <p:cNvPr id="64" name="Text 62"/>
          <p:cNvSpPr/>
          <p:nvPr/>
        </p:nvSpPr>
        <p:spPr>
          <a:xfrm>
            <a:off x="8205270" y="5333175"/>
            <a:ext cx="3619500" cy="198783"/>
          </a:xfrm>
          <a:prstGeom prst="rect">
            <a:avLst/>
          </a:prstGeom>
          <a:noFill/>
          <a:ln/>
        </p:spPr>
        <p:txBody>
          <a:bodyPr wrap="square" lIns="0" tIns="0" rIns="0" bIns="0" rtlCol="0" anchor="ctr"/>
          <a:lstStyle/>
          <a:p>
            <a:pPr>
              <a:lnSpc>
                <a:spcPct val="130000"/>
              </a:lnSpc>
            </a:pPr>
            <a:r>
              <a:rPr lang="en-US" sz="1043" b="1" dirty="0">
                <a:solidFill>
                  <a:srgbClr val="2A4B43"/>
                </a:solidFill>
                <a:latin typeface="Liter" pitchFamily="34" charset="0"/>
                <a:ea typeface="Liter" pitchFamily="34" charset="-122"/>
                <a:cs typeface="Liter" pitchFamily="34" charset="-120"/>
              </a:rPr>
              <a:t>Key Infrastructure</a:t>
            </a:r>
            <a:endParaRPr lang="en-US" sz="1600" dirty="0"/>
          </a:p>
        </p:txBody>
      </p:sp>
      <p:sp>
        <p:nvSpPr>
          <p:cNvPr id="65" name="Text 63"/>
          <p:cNvSpPr/>
          <p:nvPr/>
        </p:nvSpPr>
        <p:spPr>
          <a:xfrm>
            <a:off x="8205270" y="5598218"/>
            <a:ext cx="3611217" cy="496957"/>
          </a:xfrm>
          <a:prstGeom prst="rect">
            <a:avLst/>
          </a:prstGeom>
          <a:noFill/>
          <a:ln/>
        </p:spPr>
        <p:txBody>
          <a:bodyPr wrap="square" lIns="0" tIns="0" rIns="0" bIns="0" rtlCol="0" anchor="ctr"/>
          <a:lstStyle/>
          <a:p>
            <a:pPr>
              <a:lnSpc>
                <a:spcPct val="120000"/>
              </a:lnSpc>
            </a:pPr>
            <a:r>
              <a:rPr lang="en-US" sz="913" dirty="0">
                <a:solidFill>
                  <a:srgbClr val="2C3033"/>
                </a:solidFill>
                <a:latin typeface="Quattrocento Sans" pitchFamily="34" charset="0"/>
                <a:ea typeface="Quattrocento Sans" pitchFamily="34" charset="-122"/>
                <a:cs typeface="Quattrocento Sans" pitchFamily="34" charset="-120"/>
              </a:rPr>
              <a:t>Constructed </a:t>
            </a:r>
            <a:pPr>
              <a:lnSpc>
                <a:spcPct val="120000"/>
              </a:lnSpc>
            </a:pPr>
            <a:r>
              <a:rPr lang="en-US" sz="913" b="1" dirty="0">
                <a:solidFill>
                  <a:srgbClr val="D77A61"/>
                </a:solidFill>
                <a:latin typeface="Quattrocento Sans" pitchFamily="34" charset="0"/>
                <a:ea typeface="Quattrocento Sans" pitchFamily="34" charset="-122"/>
                <a:cs typeface="Quattrocento Sans" pitchFamily="34" charset="-120"/>
              </a:rPr>
              <a:t>four-span bridge at Hayin Kwarin Misau</a:t>
            </a:r>
            <a:pPr>
              <a:lnSpc>
                <a:spcPct val="120000"/>
              </a:lnSpc>
            </a:pPr>
            <a:r>
              <a:rPr lang="en-US" sz="913" dirty="0">
                <a:solidFill>
                  <a:srgbClr val="2C3033"/>
                </a:solidFill>
                <a:latin typeface="Quattrocento Sans" pitchFamily="34" charset="0"/>
                <a:ea typeface="Quattrocento Sans" pitchFamily="34" charset="-122"/>
                <a:cs typeface="Quattrocento Sans" pitchFamily="34" charset="-120"/>
              </a:rPr>
              <a:t> for N4.2 billion, reconnecting isolated neighborhood. Described as "a bridge to inclusion, safety, and economic participation."</a:t>
            </a:r>
            <a:endParaRPr lang="en-US" sz="1600" dirty="0"/>
          </a:p>
        </p:txBody>
      </p:sp>
    </p:spTree>
  </p:cSld>
  <p:clrMapOvr>
    <a:masterClrMapping/>
  </p:clrMapOvr>
  <p:transition>
    <p:fade/>
    <p:spd val="med"/>
  </p:transition>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2A4B43"/>
        </a:solidFill>
      </p:bgPr>
    </p:bg>
    <p:spTree>
      <p:nvGrpSpPr>
        <p:cNvPr id="1" name=""/>
        <p:cNvGrpSpPr/>
        <p:nvPr/>
      </p:nvGrpSpPr>
      <p:grpSpPr>
        <a:xfrm>
          <a:off x="0" y="0"/>
          <a:ext cx="0" cy="0"/>
          <a:chOff x="0" y="0"/>
          <a:chExt cx="0" cy="0"/>
        </a:xfrm>
      </p:grpSpPr>
      <p:pic>
        <p:nvPicPr>
          <p:cNvPr id="2" name="Image 0" descr="https://kimi-web-img.moonshot.cn/img/scx2.b-cdn.net/04cf781f1ea10abb4cee4d0c2dc2d66438da2dcb.jpg">    </p:cNvPr>
          <p:cNvPicPr>
            <a:picLocks noChangeAspect="1"/>
          </p:cNvPicPr>
          <p:nvPr/>
        </p:nvPicPr>
        <p:blipFill>
          <a:blip r:embed="rId1">
            <a:alphaModFix amt="25000"/>
          </a:blip>
          <a:stretch>
            <a:fillRect/>
          </a:stretch>
        </p:blipFill>
        <p:spPr>
          <a:xfrm>
            <a:off x="0" y="0"/>
            <a:ext cx="12192000" cy="6858000"/>
          </a:xfrm>
          <a:prstGeom prst="roundRect">
            <a:avLst>
              <a:gd name="adj" fmla="val 0"/>
            </a:avLst>
          </a:prstGeom>
        </p:spPr>
      </p:pic>
      <p:sp>
        <p:nvSpPr>
          <p:cNvPr id="3" name="Shape 0"/>
          <p:cNvSpPr/>
          <p:nvPr/>
        </p:nvSpPr>
        <p:spPr>
          <a:xfrm>
            <a:off x="0" y="0"/>
            <a:ext cx="12192000" cy="6858000"/>
          </a:xfrm>
          <a:prstGeom prst="roundRect">
            <a:avLst>
              <a:gd name="adj" fmla="val 0"/>
            </a:avLst>
          </a:prstGeom>
          <a:gradFill rotWithShape="1" flip="none">
            <a:gsLst>
              <a:gs pos="0">
                <a:srgbClr val="2A4B43">
                  <a:alpha val="95000"/>
                </a:srgbClr>
              </a:gs>
              <a:gs pos="100000">
                <a:srgbClr val="2A4B43">
                  <a:alpha val="70000"/>
                </a:srgbClr>
              </a:gs>
            </a:gsLst>
            <a:lin ang="0" scaled="1"/>
          </a:gradFill>
          <a:ln/>
        </p:spPr>
      </p:sp>
      <p:sp>
        <p:nvSpPr>
          <p:cNvPr id="4" name="Shape 1"/>
          <p:cNvSpPr/>
          <p:nvPr/>
        </p:nvSpPr>
        <p:spPr>
          <a:xfrm>
            <a:off x="381000" y="1647825"/>
            <a:ext cx="914400" cy="38100"/>
          </a:xfrm>
          <a:prstGeom prst="roundRect">
            <a:avLst>
              <a:gd name="adj" fmla="val 0"/>
            </a:avLst>
          </a:prstGeom>
          <a:solidFill>
            <a:srgbClr val="D77A61"/>
          </a:solidFill>
          <a:ln/>
        </p:spPr>
      </p:sp>
      <p:sp>
        <p:nvSpPr>
          <p:cNvPr id="5" name="Text 2"/>
          <p:cNvSpPr/>
          <p:nvPr/>
        </p:nvSpPr>
        <p:spPr>
          <a:xfrm>
            <a:off x="381000" y="1990725"/>
            <a:ext cx="11544300" cy="304800"/>
          </a:xfrm>
          <a:prstGeom prst="rect">
            <a:avLst/>
          </a:prstGeom>
          <a:noFill/>
          <a:ln/>
        </p:spPr>
        <p:txBody>
          <a:bodyPr wrap="square" lIns="0" tIns="0" rIns="0" bIns="0" rtlCol="0" anchor="ctr"/>
          <a:lstStyle/>
          <a:p>
            <a:pPr>
              <a:lnSpc>
                <a:spcPct val="110000"/>
              </a:lnSpc>
            </a:pPr>
            <a:r>
              <a:rPr lang="en-US" sz="1800" b="1" spc="180" kern="0" dirty="0">
                <a:solidFill>
                  <a:srgbClr val="A9927D"/>
                </a:solidFill>
                <a:latin typeface="Coda" pitchFamily="34" charset="0"/>
                <a:ea typeface="Coda" pitchFamily="34" charset="-122"/>
                <a:cs typeface="Coda" pitchFamily="34" charset="-120"/>
              </a:rPr>
              <a:t>CHAPTER 05</a:t>
            </a:r>
            <a:endParaRPr lang="en-US" sz="1600" dirty="0"/>
          </a:p>
        </p:txBody>
      </p:sp>
      <p:sp>
        <p:nvSpPr>
          <p:cNvPr id="6" name="Text 3"/>
          <p:cNvSpPr/>
          <p:nvPr/>
        </p:nvSpPr>
        <p:spPr>
          <a:xfrm>
            <a:off x="381000" y="2447804"/>
            <a:ext cx="11772900" cy="1714500"/>
          </a:xfrm>
          <a:prstGeom prst="rect">
            <a:avLst/>
          </a:prstGeom>
          <a:noFill/>
          <a:ln/>
        </p:spPr>
        <p:txBody>
          <a:bodyPr wrap="square" lIns="0" tIns="0" rIns="0" bIns="0" rtlCol="0" anchor="ctr"/>
          <a:lstStyle/>
          <a:p>
            <a:pPr>
              <a:lnSpc>
                <a:spcPct val="100000"/>
              </a:lnSpc>
            </a:pPr>
            <a:r>
              <a:rPr lang="en-US" sz="5400" b="1" dirty="0">
                <a:solidFill>
                  <a:srgbClr val="F7F5F2"/>
                </a:solidFill>
                <a:latin typeface="Oranienbaum" pitchFamily="34" charset="0"/>
                <a:ea typeface="Oranienbaum" pitchFamily="34" charset="-122"/>
                <a:cs typeface="Oranienbaum" pitchFamily="34" charset="-120"/>
              </a:rPr>
              <a:t>Zagaina</a:t>
            </a:r>
            <a:endParaRPr lang="en-US" sz="1600" dirty="0"/>
          </a:p>
          <a:p>
            <a:pPr>
              <a:lnSpc>
                <a:spcPct val="100000"/>
              </a:lnSpc>
            </a:pPr>
            <a:r>
              <a:rPr lang="en-US" sz="5400" b="1" dirty="0">
                <a:solidFill>
                  <a:srgbClr val="F7F5F2"/>
                </a:solidFill>
                <a:latin typeface="Oranienbaum" pitchFamily="34" charset="0"/>
                <a:ea typeface="Oranienbaum" pitchFamily="34" charset="-122"/>
                <a:cs typeface="Oranienbaum" pitchFamily="34" charset="-120"/>
              </a:rPr>
              <a:t>to Kundulum</a:t>
            </a:r>
            <a:endParaRPr lang="en-US" sz="1600" dirty="0"/>
          </a:p>
        </p:txBody>
      </p:sp>
      <p:sp>
        <p:nvSpPr>
          <p:cNvPr id="7" name="Text 4"/>
          <p:cNvSpPr/>
          <p:nvPr/>
        </p:nvSpPr>
        <p:spPr>
          <a:xfrm>
            <a:off x="381000" y="4467104"/>
            <a:ext cx="6515100" cy="742950"/>
          </a:xfrm>
          <a:prstGeom prst="rect">
            <a:avLst/>
          </a:prstGeom>
          <a:noFill/>
          <a:ln/>
        </p:spPr>
        <p:txBody>
          <a:bodyPr wrap="square" lIns="0" tIns="0" rIns="0" bIns="0" rtlCol="0" anchor="ctr"/>
          <a:lstStyle/>
          <a:p>
            <a:pPr>
              <a:lnSpc>
                <a:spcPct val="140000"/>
              </a:lnSpc>
            </a:pPr>
            <a:r>
              <a:rPr lang="en-US" sz="1800" dirty="0">
                <a:solidFill>
                  <a:srgbClr val="F7F5F2"/>
                </a:solidFill>
                <a:latin typeface="Quattrocento Sans" pitchFamily="34" charset="0"/>
                <a:ea typeface="Quattrocento Sans" pitchFamily="34" charset="-122"/>
                <a:cs typeface="Quattrocento Sans" pitchFamily="34" charset="-120"/>
              </a:rPr>
              <a:t>Active erosion zone affecting 20,000 people across 30 villages in Akko Local Government Area</a:t>
            </a:r>
            <a:endParaRPr lang="en-US" sz="1600" dirty="0"/>
          </a:p>
        </p:txBody>
      </p:sp>
    </p:spTree>
  </p:cSld>
  <p:clrMapOvr>
    <a:masterClrMapping/>
  </p:clrMapOvr>
  <p:transition>
    <p:fade/>
    <p:spd val="med"/>
  </p:transition>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52625" y="352625"/>
            <a:ext cx="11557275" cy="211575"/>
          </a:xfrm>
          <a:prstGeom prst="rect">
            <a:avLst/>
          </a:prstGeom>
          <a:noFill/>
          <a:ln/>
        </p:spPr>
        <p:txBody>
          <a:bodyPr wrap="square" lIns="0" tIns="0" rIns="0" bIns="0" rtlCol="0" anchor="ctr"/>
          <a:lstStyle/>
          <a:p>
            <a:pPr>
              <a:lnSpc>
                <a:spcPct val="130000"/>
              </a:lnSpc>
            </a:pPr>
            <a:r>
              <a:rPr lang="en-US" sz="1111" b="1" spc="111" kern="0" dirty="0">
                <a:solidFill>
                  <a:srgbClr val="D77A61"/>
                </a:solidFill>
                <a:latin typeface="Coda" pitchFamily="34" charset="0"/>
                <a:ea typeface="Coda" pitchFamily="34" charset="-122"/>
                <a:cs typeface="Coda" pitchFamily="34" charset="-120"/>
              </a:rPr>
              <a:t>CHAPTER 05 | ZAGAINA-KUNDULUM</a:t>
            </a:r>
            <a:endParaRPr lang="en-US" sz="1600" dirty="0"/>
          </a:p>
        </p:txBody>
      </p:sp>
      <p:sp>
        <p:nvSpPr>
          <p:cNvPr id="3" name="Text 1"/>
          <p:cNvSpPr/>
          <p:nvPr/>
        </p:nvSpPr>
        <p:spPr>
          <a:xfrm>
            <a:off x="352625" y="634725"/>
            <a:ext cx="11645432" cy="352625"/>
          </a:xfrm>
          <a:prstGeom prst="rect">
            <a:avLst/>
          </a:prstGeom>
          <a:noFill/>
          <a:ln/>
        </p:spPr>
        <p:txBody>
          <a:bodyPr wrap="square" lIns="0" tIns="0" rIns="0" bIns="0" rtlCol="0" anchor="ctr"/>
          <a:lstStyle/>
          <a:p>
            <a:pPr>
              <a:lnSpc>
                <a:spcPct val="90000"/>
              </a:lnSpc>
            </a:pPr>
            <a:r>
              <a:rPr lang="en-US" sz="2499" b="1" dirty="0">
                <a:solidFill>
                  <a:srgbClr val="2A4B43"/>
                </a:solidFill>
                <a:latin typeface="Oranienbaum" pitchFamily="34" charset="0"/>
                <a:ea typeface="Oranienbaum" pitchFamily="34" charset="-122"/>
                <a:cs typeface="Oranienbaum" pitchFamily="34" charset="-120"/>
              </a:rPr>
              <a:t>Site Characteristics &amp; Morphology</a:t>
            </a:r>
            <a:endParaRPr lang="en-US" sz="1600" dirty="0"/>
          </a:p>
        </p:txBody>
      </p:sp>
      <p:sp>
        <p:nvSpPr>
          <p:cNvPr id="4" name="Shape 2"/>
          <p:cNvSpPr/>
          <p:nvPr/>
        </p:nvSpPr>
        <p:spPr>
          <a:xfrm>
            <a:off x="352625" y="1093137"/>
            <a:ext cx="705249" cy="35262"/>
          </a:xfrm>
          <a:prstGeom prst="roundRect">
            <a:avLst>
              <a:gd name="adj" fmla="val 0"/>
            </a:avLst>
          </a:prstGeom>
          <a:solidFill>
            <a:srgbClr val="D77A61"/>
          </a:solidFill>
          <a:ln/>
        </p:spPr>
      </p:sp>
      <p:sp>
        <p:nvSpPr>
          <p:cNvPr id="5" name="Shape 3"/>
          <p:cNvSpPr/>
          <p:nvPr/>
        </p:nvSpPr>
        <p:spPr>
          <a:xfrm>
            <a:off x="352625" y="1269449"/>
            <a:ext cx="4707540" cy="2168642"/>
          </a:xfrm>
          <a:prstGeom prst="roundRect">
            <a:avLst>
              <a:gd name="adj" fmla="val 3252"/>
            </a:avLst>
          </a:prstGeom>
          <a:solidFill>
            <a:srgbClr val="2A4B43"/>
          </a:solidFill>
          <a:ln/>
        </p:spPr>
      </p:sp>
      <p:sp>
        <p:nvSpPr>
          <p:cNvPr id="6" name="Text 4"/>
          <p:cNvSpPr/>
          <p:nvPr/>
        </p:nvSpPr>
        <p:spPr>
          <a:xfrm>
            <a:off x="493675" y="1410499"/>
            <a:ext cx="4513597" cy="246837"/>
          </a:xfrm>
          <a:prstGeom prst="rect">
            <a:avLst/>
          </a:prstGeom>
          <a:noFill/>
          <a:ln/>
        </p:spPr>
        <p:txBody>
          <a:bodyPr wrap="square" lIns="0" tIns="0" rIns="0" bIns="0" rtlCol="0" anchor="ctr"/>
          <a:lstStyle/>
          <a:p>
            <a:pPr>
              <a:lnSpc>
                <a:spcPct val="120000"/>
              </a:lnSpc>
            </a:pPr>
            <a:r>
              <a:rPr lang="en-US" sz="1388" b="1" dirty="0">
                <a:solidFill>
                  <a:srgbClr val="F7F5F2"/>
                </a:solidFill>
                <a:latin typeface="Liter" pitchFamily="34" charset="0"/>
                <a:ea typeface="Liter" pitchFamily="34" charset="-122"/>
                <a:cs typeface="Liter" pitchFamily="34" charset="-120"/>
              </a:rPr>
              <a:t>Technical Specifications</a:t>
            </a:r>
            <a:endParaRPr lang="en-US" sz="1600" dirty="0"/>
          </a:p>
        </p:txBody>
      </p:sp>
      <p:sp>
        <p:nvSpPr>
          <p:cNvPr id="7" name="Shape 5"/>
          <p:cNvSpPr/>
          <p:nvPr/>
        </p:nvSpPr>
        <p:spPr>
          <a:xfrm>
            <a:off x="493675" y="2119275"/>
            <a:ext cx="4425440" cy="7052"/>
          </a:xfrm>
          <a:prstGeom prst="roundRect">
            <a:avLst>
              <a:gd name="adj" fmla="val 0"/>
            </a:avLst>
          </a:prstGeom>
          <a:solidFill>
            <a:srgbClr val="F7F5F2">
              <a:alpha val="20000"/>
            </a:srgbClr>
          </a:solidFill>
          <a:ln/>
        </p:spPr>
      </p:sp>
      <p:sp>
        <p:nvSpPr>
          <p:cNvPr id="8" name="Text 6"/>
          <p:cNvSpPr/>
          <p:nvPr/>
        </p:nvSpPr>
        <p:spPr>
          <a:xfrm>
            <a:off x="493675" y="1798274"/>
            <a:ext cx="819852" cy="211575"/>
          </a:xfrm>
          <a:prstGeom prst="rect">
            <a:avLst/>
          </a:prstGeom>
          <a:noFill/>
          <a:ln/>
        </p:spPr>
        <p:txBody>
          <a:bodyPr wrap="square" lIns="0" tIns="0" rIns="0" bIns="0" rtlCol="0" anchor="ctr"/>
          <a:lstStyle/>
          <a:p>
            <a:pPr>
              <a:lnSpc>
                <a:spcPct val="130000"/>
              </a:lnSpc>
            </a:pPr>
            <a:r>
              <a:rPr lang="en-US" sz="1111" dirty="0">
                <a:solidFill>
                  <a:srgbClr val="F7F5F2"/>
                </a:solidFill>
                <a:latin typeface="Quattrocento Sans" pitchFamily="34" charset="0"/>
                <a:ea typeface="Quattrocento Sans" pitchFamily="34" charset="-122"/>
                <a:cs typeface="Quattrocento Sans" pitchFamily="34" charset="-120"/>
              </a:rPr>
              <a:t>Total Length</a:t>
            </a:r>
            <a:endParaRPr lang="en-US" sz="1600" dirty="0"/>
          </a:p>
        </p:txBody>
      </p:sp>
      <p:sp>
        <p:nvSpPr>
          <p:cNvPr id="9" name="Text 7"/>
          <p:cNvSpPr/>
          <p:nvPr/>
        </p:nvSpPr>
        <p:spPr>
          <a:xfrm>
            <a:off x="4351940" y="1763124"/>
            <a:ext cx="669987" cy="282100"/>
          </a:xfrm>
          <a:prstGeom prst="rect">
            <a:avLst/>
          </a:prstGeom>
          <a:noFill/>
          <a:ln/>
        </p:spPr>
        <p:txBody>
          <a:bodyPr wrap="square" lIns="0" tIns="0" rIns="0" bIns="0" rtlCol="0" anchor="ctr"/>
          <a:lstStyle/>
          <a:p>
            <a:pPr>
              <a:lnSpc>
                <a:spcPct val="110000"/>
              </a:lnSpc>
            </a:pPr>
            <a:r>
              <a:rPr lang="en-US" sz="1666" b="1" dirty="0">
                <a:solidFill>
                  <a:srgbClr val="D77A61"/>
                </a:solidFill>
                <a:latin typeface="Oranienbaum" pitchFamily="34" charset="0"/>
                <a:ea typeface="Oranienbaum" pitchFamily="34" charset="-122"/>
                <a:cs typeface="Oranienbaum" pitchFamily="34" charset="-120"/>
              </a:rPr>
              <a:t>6.8 km</a:t>
            </a:r>
            <a:endParaRPr lang="en-US" sz="1600" dirty="0"/>
          </a:p>
        </p:txBody>
      </p:sp>
      <p:sp>
        <p:nvSpPr>
          <p:cNvPr id="10" name="Shape 8"/>
          <p:cNvSpPr/>
          <p:nvPr/>
        </p:nvSpPr>
        <p:spPr>
          <a:xfrm>
            <a:off x="493675" y="2549372"/>
            <a:ext cx="4425440" cy="7052"/>
          </a:xfrm>
          <a:prstGeom prst="roundRect">
            <a:avLst>
              <a:gd name="adj" fmla="val 0"/>
            </a:avLst>
          </a:prstGeom>
          <a:solidFill>
            <a:srgbClr val="F7F5F2">
              <a:alpha val="20000"/>
            </a:srgbClr>
          </a:solidFill>
          <a:ln/>
        </p:spPr>
      </p:sp>
      <p:sp>
        <p:nvSpPr>
          <p:cNvPr id="11" name="Text 9"/>
          <p:cNvSpPr/>
          <p:nvPr/>
        </p:nvSpPr>
        <p:spPr>
          <a:xfrm>
            <a:off x="493675" y="2228371"/>
            <a:ext cx="863931" cy="211575"/>
          </a:xfrm>
          <a:prstGeom prst="rect">
            <a:avLst/>
          </a:prstGeom>
          <a:noFill/>
          <a:ln/>
        </p:spPr>
        <p:txBody>
          <a:bodyPr wrap="square" lIns="0" tIns="0" rIns="0" bIns="0" rtlCol="0" anchor="ctr"/>
          <a:lstStyle/>
          <a:p>
            <a:pPr>
              <a:lnSpc>
                <a:spcPct val="130000"/>
              </a:lnSpc>
            </a:pPr>
            <a:r>
              <a:rPr lang="en-US" sz="1111" dirty="0">
                <a:solidFill>
                  <a:srgbClr val="F7F5F2"/>
                </a:solidFill>
                <a:latin typeface="Quattrocento Sans" pitchFamily="34" charset="0"/>
                <a:ea typeface="Quattrocento Sans" pitchFamily="34" charset="-122"/>
                <a:cs typeface="Quattrocento Sans" pitchFamily="34" charset="-120"/>
              </a:rPr>
              <a:t>Width Range</a:t>
            </a:r>
            <a:endParaRPr lang="en-US" sz="1600" dirty="0"/>
          </a:p>
        </p:txBody>
      </p:sp>
      <p:sp>
        <p:nvSpPr>
          <p:cNvPr id="12" name="Text 10"/>
          <p:cNvSpPr/>
          <p:nvPr/>
        </p:nvSpPr>
        <p:spPr>
          <a:xfrm>
            <a:off x="4322298" y="2193221"/>
            <a:ext cx="696434" cy="282100"/>
          </a:xfrm>
          <a:prstGeom prst="rect">
            <a:avLst/>
          </a:prstGeom>
          <a:noFill/>
          <a:ln/>
        </p:spPr>
        <p:txBody>
          <a:bodyPr wrap="square" lIns="0" tIns="0" rIns="0" bIns="0" rtlCol="0" anchor="ctr"/>
          <a:lstStyle/>
          <a:p>
            <a:pPr>
              <a:lnSpc>
                <a:spcPct val="110000"/>
              </a:lnSpc>
            </a:pPr>
            <a:r>
              <a:rPr lang="en-US" sz="1666" b="1" dirty="0">
                <a:solidFill>
                  <a:srgbClr val="D77A61"/>
                </a:solidFill>
                <a:latin typeface="Oranienbaum" pitchFamily="34" charset="0"/>
                <a:ea typeface="Oranienbaum" pitchFamily="34" charset="-122"/>
                <a:cs typeface="Oranienbaum" pitchFamily="34" charset="-120"/>
              </a:rPr>
              <a:t>5-25 m</a:t>
            </a:r>
            <a:endParaRPr lang="en-US" sz="1600" dirty="0"/>
          </a:p>
        </p:txBody>
      </p:sp>
      <p:sp>
        <p:nvSpPr>
          <p:cNvPr id="13" name="Shape 11"/>
          <p:cNvSpPr/>
          <p:nvPr/>
        </p:nvSpPr>
        <p:spPr>
          <a:xfrm>
            <a:off x="493675" y="2979460"/>
            <a:ext cx="4425440" cy="7052"/>
          </a:xfrm>
          <a:prstGeom prst="roundRect">
            <a:avLst>
              <a:gd name="adj" fmla="val 0"/>
            </a:avLst>
          </a:prstGeom>
          <a:solidFill>
            <a:srgbClr val="F7F5F2">
              <a:alpha val="20000"/>
            </a:srgbClr>
          </a:solidFill>
          <a:ln/>
        </p:spPr>
      </p:sp>
      <p:sp>
        <p:nvSpPr>
          <p:cNvPr id="14" name="Text 12"/>
          <p:cNvSpPr/>
          <p:nvPr/>
        </p:nvSpPr>
        <p:spPr>
          <a:xfrm>
            <a:off x="493675" y="2658460"/>
            <a:ext cx="952087" cy="211575"/>
          </a:xfrm>
          <a:prstGeom prst="rect">
            <a:avLst/>
          </a:prstGeom>
          <a:noFill/>
          <a:ln/>
        </p:spPr>
        <p:txBody>
          <a:bodyPr wrap="square" lIns="0" tIns="0" rIns="0" bIns="0" rtlCol="0" anchor="ctr"/>
          <a:lstStyle/>
          <a:p>
            <a:pPr>
              <a:lnSpc>
                <a:spcPct val="130000"/>
              </a:lnSpc>
            </a:pPr>
            <a:r>
              <a:rPr lang="en-US" sz="1111" dirty="0">
                <a:solidFill>
                  <a:srgbClr val="F7F5F2"/>
                </a:solidFill>
                <a:latin typeface="Quattrocento Sans" pitchFamily="34" charset="0"/>
                <a:ea typeface="Quattrocento Sans" pitchFamily="34" charset="-122"/>
                <a:cs typeface="Quattrocento Sans" pitchFamily="34" charset="-120"/>
              </a:rPr>
              <a:t>High Exposure</a:t>
            </a:r>
            <a:endParaRPr lang="en-US" sz="1600" dirty="0"/>
          </a:p>
        </p:txBody>
      </p:sp>
      <p:sp>
        <p:nvSpPr>
          <p:cNvPr id="15" name="Text 13"/>
          <p:cNvSpPr/>
          <p:nvPr/>
        </p:nvSpPr>
        <p:spPr>
          <a:xfrm>
            <a:off x="4563515" y="2623309"/>
            <a:ext cx="458412" cy="282100"/>
          </a:xfrm>
          <a:prstGeom prst="rect">
            <a:avLst/>
          </a:prstGeom>
          <a:noFill/>
          <a:ln/>
        </p:spPr>
        <p:txBody>
          <a:bodyPr wrap="square" lIns="0" tIns="0" rIns="0" bIns="0" rtlCol="0" anchor="ctr"/>
          <a:lstStyle/>
          <a:p>
            <a:pPr>
              <a:lnSpc>
                <a:spcPct val="110000"/>
              </a:lnSpc>
            </a:pPr>
            <a:r>
              <a:rPr lang="en-US" sz="1666" b="1" dirty="0">
                <a:solidFill>
                  <a:srgbClr val="D77A61"/>
                </a:solidFill>
                <a:latin typeface="Oranienbaum" pitchFamily="34" charset="0"/>
                <a:ea typeface="Oranienbaum" pitchFamily="34" charset="-122"/>
                <a:cs typeface="Oranienbaum" pitchFamily="34" charset="-120"/>
              </a:rPr>
              <a:t>40%</a:t>
            </a:r>
            <a:endParaRPr lang="en-US" sz="1600" dirty="0"/>
          </a:p>
        </p:txBody>
      </p:sp>
      <p:sp>
        <p:nvSpPr>
          <p:cNvPr id="16" name="Text 14"/>
          <p:cNvSpPr/>
          <p:nvPr/>
        </p:nvSpPr>
        <p:spPr>
          <a:xfrm>
            <a:off x="493675" y="3071029"/>
            <a:ext cx="1269449" cy="211575"/>
          </a:xfrm>
          <a:prstGeom prst="rect">
            <a:avLst/>
          </a:prstGeom>
          <a:noFill/>
          <a:ln/>
        </p:spPr>
        <p:txBody>
          <a:bodyPr wrap="square" lIns="0" tIns="0" rIns="0" bIns="0" rtlCol="0" anchor="ctr"/>
          <a:lstStyle/>
          <a:p>
            <a:pPr>
              <a:lnSpc>
                <a:spcPct val="130000"/>
              </a:lnSpc>
            </a:pPr>
            <a:r>
              <a:rPr lang="en-US" sz="1111" dirty="0">
                <a:solidFill>
                  <a:srgbClr val="F7F5F2"/>
                </a:solidFill>
                <a:latin typeface="Quattrocento Sans" pitchFamily="34" charset="0"/>
                <a:ea typeface="Quattrocento Sans" pitchFamily="34" charset="-122"/>
                <a:cs typeface="Quattrocento Sans" pitchFamily="34" charset="-120"/>
              </a:rPr>
              <a:t>Population Affected</a:t>
            </a:r>
            <a:endParaRPr lang="en-US" sz="1600" dirty="0"/>
          </a:p>
        </p:txBody>
      </p:sp>
      <p:sp>
        <p:nvSpPr>
          <p:cNvPr id="17" name="Text 15"/>
          <p:cNvSpPr/>
          <p:nvPr/>
        </p:nvSpPr>
        <p:spPr>
          <a:xfrm>
            <a:off x="3793581" y="3053398"/>
            <a:ext cx="1198924" cy="246837"/>
          </a:xfrm>
          <a:prstGeom prst="rect">
            <a:avLst/>
          </a:prstGeom>
          <a:noFill/>
          <a:ln/>
        </p:spPr>
        <p:txBody>
          <a:bodyPr wrap="square" lIns="0" tIns="0" rIns="0" bIns="0" rtlCol="0" anchor="ctr"/>
          <a:lstStyle/>
          <a:p>
            <a:pPr>
              <a:lnSpc>
                <a:spcPct val="130000"/>
              </a:lnSpc>
            </a:pPr>
            <a:r>
              <a:rPr lang="en-US" sz="1249" b="1" dirty="0">
                <a:solidFill>
                  <a:srgbClr val="D77A61"/>
                </a:solidFill>
                <a:latin typeface="Quattrocento Sans" pitchFamily="34" charset="0"/>
                <a:ea typeface="Quattrocento Sans" pitchFamily="34" charset="-122"/>
                <a:cs typeface="Quattrocento Sans" pitchFamily="34" charset="-120"/>
              </a:rPr>
              <a:t>~20,000 people</a:t>
            </a:r>
            <a:endParaRPr lang="en-US" sz="1600" dirty="0"/>
          </a:p>
        </p:txBody>
      </p:sp>
      <p:sp>
        <p:nvSpPr>
          <p:cNvPr id="18" name="Shape 16"/>
          <p:cNvSpPr/>
          <p:nvPr/>
        </p:nvSpPr>
        <p:spPr>
          <a:xfrm>
            <a:off x="352625" y="3547072"/>
            <a:ext cx="4707540" cy="1057874"/>
          </a:xfrm>
          <a:prstGeom prst="roundRect">
            <a:avLst>
              <a:gd name="adj" fmla="val 6667"/>
            </a:avLst>
          </a:prstGeom>
          <a:solidFill>
            <a:srgbClr val="FFFFFF"/>
          </a:solidFill>
          <a:ln/>
          <a:effectLst>
            <a:outerShdw sx="100000" sy="100000" kx="0" ky="0" algn="bl" rotWithShape="0" blurRad="26447" dist="8816" dir="5400000">
              <a:srgbClr val="000000">
                <a:alpha val="10196"/>
              </a:srgbClr>
            </a:outerShdw>
          </a:effectLst>
        </p:spPr>
      </p:sp>
      <p:sp>
        <p:nvSpPr>
          <p:cNvPr id="19" name="Text 17"/>
          <p:cNvSpPr/>
          <p:nvPr/>
        </p:nvSpPr>
        <p:spPr>
          <a:xfrm>
            <a:off x="493675" y="3688122"/>
            <a:ext cx="4504781" cy="246837"/>
          </a:xfrm>
          <a:prstGeom prst="rect">
            <a:avLst/>
          </a:prstGeom>
          <a:noFill/>
          <a:ln/>
        </p:spPr>
        <p:txBody>
          <a:bodyPr wrap="square" lIns="0" tIns="0" rIns="0" bIns="0" rtlCol="0" anchor="ctr"/>
          <a:lstStyle/>
          <a:p>
            <a:pPr>
              <a:lnSpc>
                <a:spcPct val="130000"/>
              </a:lnSpc>
            </a:pPr>
            <a:r>
              <a:rPr lang="en-US" sz="1249" b="1" dirty="0">
                <a:solidFill>
                  <a:srgbClr val="2A4B43"/>
                </a:solidFill>
                <a:latin typeface="Liter" pitchFamily="34" charset="0"/>
                <a:ea typeface="Liter" pitchFamily="34" charset="-122"/>
                <a:cs typeface="Liter" pitchFamily="34" charset="-120"/>
              </a:rPr>
              <a:t>UTM Coordinates</a:t>
            </a:r>
            <a:endParaRPr lang="en-US" sz="1600" dirty="0"/>
          </a:p>
        </p:txBody>
      </p:sp>
      <p:sp>
        <p:nvSpPr>
          <p:cNvPr id="20" name="Shape 18"/>
          <p:cNvSpPr/>
          <p:nvPr/>
        </p:nvSpPr>
        <p:spPr>
          <a:xfrm>
            <a:off x="528937" y="4076010"/>
            <a:ext cx="105787" cy="141050"/>
          </a:xfrm>
          <a:custGeom>
            <a:avLst/>
            <a:gdLst/>
            <a:ahLst/>
            <a:cxnLst/>
            <a:rect l="l" t="t" r="r" b="b"/>
            <a:pathLst>
              <a:path w="105787" h="141050">
                <a:moveTo>
                  <a:pt x="0" y="51957"/>
                </a:moveTo>
                <a:cubicBezTo>
                  <a:pt x="0" y="23251"/>
                  <a:pt x="23692" y="0"/>
                  <a:pt x="52894" y="0"/>
                </a:cubicBezTo>
                <a:cubicBezTo>
                  <a:pt x="82095" y="0"/>
                  <a:pt x="105787" y="23251"/>
                  <a:pt x="105787" y="51957"/>
                </a:cubicBezTo>
                <a:cubicBezTo>
                  <a:pt x="105787" y="84823"/>
                  <a:pt x="72674" y="124218"/>
                  <a:pt x="58844" y="139232"/>
                </a:cubicBezTo>
                <a:cubicBezTo>
                  <a:pt x="55593" y="142758"/>
                  <a:pt x="50166" y="142758"/>
                  <a:pt x="46916" y="139232"/>
                </a:cubicBezTo>
                <a:cubicBezTo>
                  <a:pt x="33086" y="124218"/>
                  <a:pt x="-28" y="84823"/>
                  <a:pt x="-28" y="51957"/>
                </a:cubicBezTo>
                <a:close/>
                <a:moveTo>
                  <a:pt x="52894" y="70525"/>
                </a:moveTo>
                <a:cubicBezTo>
                  <a:pt x="62625" y="70525"/>
                  <a:pt x="70525" y="62625"/>
                  <a:pt x="70525" y="52894"/>
                </a:cubicBezTo>
                <a:cubicBezTo>
                  <a:pt x="70525" y="43163"/>
                  <a:pt x="62625" y="35262"/>
                  <a:pt x="52894" y="35262"/>
                </a:cubicBezTo>
                <a:cubicBezTo>
                  <a:pt x="43163" y="35262"/>
                  <a:pt x="35262" y="43163"/>
                  <a:pt x="35262" y="52894"/>
                </a:cubicBezTo>
                <a:cubicBezTo>
                  <a:pt x="35262" y="62625"/>
                  <a:pt x="43163" y="70525"/>
                  <a:pt x="52894" y="70525"/>
                </a:cubicBezTo>
                <a:close/>
              </a:path>
            </a:pathLst>
          </a:custGeom>
          <a:solidFill>
            <a:srgbClr val="D77A61"/>
          </a:solidFill>
          <a:ln/>
        </p:spPr>
      </p:sp>
      <p:sp>
        <p:nvSpPr>
          <p:cNvPr id="21" name="Text 19"/>
          <p:cNvSpPr/>
          <p:nvPr/>
        </p:nvSpPr>
        <p:spPr>
          <a:xfrm>
            <a:off x="740512" y="4040747"/>
            <a:ext cx="1939436" cy="176312"/>
          </a:xfrm>
          <a:prstGeom prst="rect">
            <a:avLst/>
          </a:prstGeom>
          <a:noFill/>
          <a:ln/>
        </p:spPr>
        <p:txBody>
          <a:bodyPr wrap="square" lIns="0" tIns="0" rIns="0" bIns="0" rtlCol="0" anchor="ctr"/>
          <a:lstStyle/>
          <a:p>
            <a:pPr>
              <a:lnSpc>
                <a:spcPct val="120000"/>
              </a:lnSpc>
            </a:pPr>
            <a:r>
              <a:rPr lang="en-US" sz="972" b="1" dirty="0">
                <a:solidFill>
                  <a:srgbClr val="2C3033"/>
                </a:solidFill>
                <a:latin typeface="Quattrocento Sans" pitchFamily="34" charset="0"/>
                <a:ea typeface="Quattrocento Sans" pitchFamily="34" charset="-122"/>
                <a:cs typeface="Quattrocento Sans" pitchFamily="34" charset="-120"/>
              </a:rPr>
              <a:t>Start:</a:t>
            </a:r>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737301.66m E, 1142127.00m N</a:t>
            </a:r>
            <a:endParaRPr lang="en-US" sz="1600" dirty="0"/>
          </a:p>
        </p:txBody>
      </p:sp>
      <p:sp>
        <p:nvSpPr>
          <p:cNvPr id="22" name="Shape 20"/>
          <p:cNvSpPr/>
          <p:nvPr/>
        </p:nvSpPr>
        <p:spPr>
          <a:xfrm>
            <a:off x="528937" y="4322847"/>
            <a:ext cx="105787" cy="141050"/>
          </a:xfrm>
          <a:custGeom>
            <a:avLst/>
            <a:gdLst/>
            <a:ahLst/>
            <a:cxnLst/>
            <a:rect l="l" t="t" r="r" b="b"/>
            <a:pathLst>
              <a:path w="105787" h="141050">
                <a:moveTo>
                  <a:pt x="0" y="51957"/>
                </a:moveTo>
                <a:cubicBezTo>
                  <a:pt x="0" y="23251"/>
                  <a:pt x="23692" y="0"/>
                  <a:pt x="52894" y="0"/>
                </a:cubicBezTo>
                <a:cubicBezTo>
                  <a:pt x="82095" y="0"/>
                  <a:pt x="105787" y="23251"/>
                  <a:pt x="105787" y="51957"/>
                </a:cubicBezTo>
                <a:cubicBezTo>
                  <a:pt x="105787" y="84823"/>
                  <a:pt x="72674" y="124218"/>
                  <a:pt x="58844" y="139232"/>
                </a:cubicBezTo>
                <a:cubicBezTo>
                  <a:pt x="55593" y="142758"/>
                  <a:pt x="50166" y="142758"/>
                  <a:pt x="46916" y="139232"/>
                </a:cubicBezTo>
                <a:cubicBezTo>
                  <a:pt x="33086" y="124218"/>
                  <a:pt x="-28" y="84823"/>
                  <a:pt x="-28" y="51957"/>
                </a:cubicBezTo>
                <a:close/>
                <a:moveTo>
                  <a:pt x="52894" y="70525"/>
                </a:moveTo>
                <a:cubicBezTo>
                  <a:pt x="62625" y="70525"/>
                  <a:pt x="70525" y="62625"/>
                  <a:pt x="70525" y="52894"/>
                </a:cubicBezTo>
                <a:cubicBezTo>
                  <a:pt x="70525" y="43163"/>
                  <a:pt x="62625" y="35262"/>
                  <a:pt x="52894" y="35262"/>
                </a:cubicBezTo>
                <a:cubicBezTo>
                  <a:pt x="43163" y="35262"/>
                  <a:pt x="35262" y="43163"/>
                  <a:pt x="35262" y="52894"/>
                </a:cubicBezTo>
                <a:cubicBezTo>
                  <a:pt x="35262" y="62625"/>
                  <a:pt x="43163" y="70525"/>
                  <a:pt x="52894" y="70525"/>
                </a:cubicBezTo>
                <a:close/>
              </a:path>
            </a:pathLst>
          </a:custGeom>
          <a:solidFill>
            <a:srgbClr val="D77A61"/>
          </a:solidFill>
          <a:ln/>
        </p:spPr>
      </p:sp>
      <p:sp>
        <p:nvSpPr>
          <p:cNvPr id="23" name="Text 21"/>
          <p:cNvSpPr/>
          <p:nvPr/>
        </p:nvSpPr>
        <p:spPr>
          <a:xfrm>
            <a:off x="740512" y="4287584"/>
            <a:ext cx="1948252" cy="176312"/>
          </a:xfrm>
          <a:prstGeom prst="rect">
            <a:avLst/>
          </a:prstGeom>
          <a:noFill/>
          <a:ln/>
        </p:spPr>
        <p:txBody>
          <a:bodyPr wrap="square" lIns="0" tIns="0" rIns="0" bIns="0" rtlCol="0" anchor="ctr"/>
          <a:lstStyle/>
          <a:p>
            <a:pPr>
              <a:lnSpc>
                <a:spcPct val="120000"/>
              </a:lnSpc>
            </a:pPr>
            <a:r>
              <a:rPr lang="en-US" sz="972" b="1" dirty="0">
                <a:solidFill>
                  <a:srgbClr val="2C3033"/>
                </a:solidFill>
                <a:latin typeface="Quattrocento Sans" pitchFamily="34" charset="0"/>
                <a:ea typeface="Quattrocento Sans" pitchFamily="34" charset="-122"/>
                <a:cs typeface="Quattrocento Sans" pitchFamily="34" charset="-120"/>
              </a:rPr>
              <a:t>End:</a:t>
            </a:r>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742828.40m E, 1142850.65m N</a:t>
            </a:r>
            <a:endParaRPr lang="en-US" sz="1600" dirty="0"/>
          </a:p>
        </p:txBody>
      </p:sp>
      <p:sp>
        <p:nvSpPr>
          <p:cNvPr id="24" name="Shape 22"/>
          <p:cNvSpPr/>
          <p:nvPr/>
        </p:nvSpPr>
        <p:spPr>
          <a:xfrm>
            <a:off x="352625" y="4710734"/>
            <a:ext cx="4707540" cy="1798386"/>
          </a:xfrm>
          <a:prstGeom prst="roundRect">
            <a:avLst>
              <a:gd name="adj" fmla="val 3922"/>
            </a:avLst>
          </a:prstGeom>
          <a:solidFill>
            <a:srgbClr val="FFFFFF"/>
          </a:solidFill>
          <a:ln/>
          <a:effectLst>
            <a:outerShdw sx="100000" sy="100000" kx="0" ky="0" algn="bl" rotWithShape="0" blurRad="26447" dist="8816" dir="5400000">
              <a:srgbClr val="000000">
                <a:alpha val="10196"/>
              </a:srgbClr>
            </a:outerShdw>
          </a:effectLst>
        </p:spPr>
      </p:sp>
      <p:sp>
        <p:nvSpPr>
          <p:cNvPr id="25" name="Text 23"/>
          <p:cNvSpPr/>
          <p:nvPr/>
        </p:nvSpPr>
        <p:spPr>
          <a:xfrm>
            <a:off x="493675" y="4851784"/>
            <a:ext cx="4504781" cy="246837"/>
          </a:xfrm>
          <a:prstGeom prst="rect">
            <a:avLst/>
          </a:prstGeom>
          <a:noFill/>
          <a:ln/>
        </p:spPr>
        <p:txBody>
          <a:bodyPr wrap="square" lIns="0" tIns="0" rIns="0" bIns="0" rtlCol="0" anchor="ctr"/>
          <a:lstStyle/>
          <a:p>
            <a:pPr>
              <a:lnSpc>
                <a:spcPct val="130000"/>
              </a:lnSpc>
            </a:pPr>
            <a:r>
              <a:rPr lang="en-US" sz="1249" b="1" dirty="0">
                <a:solidFill>
                  <a:srgbClr val="2A4B43"/>
                </a:solidFill>
                <a:latin typeface="Liter" pitchFamily="34" charset="0"/>
                <a:ea typeface="Liter" pitchFamily="34" charset="-122"/>
                <a:cs typeface="Liter" pitchFamily="34" charset="-120"/>
              </a:rPr>
              <a:t>Key Communities (30+ Villages)</a:t>
            </a:r>
            <a:endParaRPr lang="en-US" sz="1600" dirty="0"/>
          </a:p>
        </p:txBody>
      </p:sp>
      <p:sp>
        <p:nvSpPr>
          <p:cNvPr id="26" name="Text 24"/>
          <p:cNvSpPr/>
          <p:nvPr/>
        </p:nvSpPr>
        <p:spPr>
          <a:xfrm>
            <a:off x="493675" y="5204409"/>
            <a:ext cx="2239167"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Zagaina</a:t>
            </a:r>
            <a:endParaRPr lang="en-US" sz="1600" dirty="0"/>
          </a:p>
        </p:txBody>
      </p:sp>
      <p:sp>
        <p:nvSpPr>
          <p:cNvPr id="27" name="Text 25"/>
          <p:cNvSpPr/>
          <p:nvPr/>
        </p:nvSpPr>
        <p:spPr>
          <a:xfrm>
            <a:off x="2740004" y="5204409"/>
            <a:ext cx="2239167"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Kundulum</a:t>
            </a:r>
            <a:endParaRPr lang="en-US" sz="1600" dirty="0"/>
          </a:p>
        </p:txBody>
      </p:sp>
      <p:sp>
        <p:nvSpPr>
          <p:cNvPr id="28" name="Text 26"/>
          <p:cNvSpPr/>
          <p:nvPr/>
        </p:nvSpPr>
        <p:spPr>
          <a:xfrm>
            <a:off x="493675" y="5451246"/>
            <a:ext cx="2239167"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Sudaniya</a:t>
            </a:r>
            <a:endParaRPr lang="en-US" sz="1600" dirty="0"/>
          </a:p>
        </p:txBody>
      </p:sp>
      <p:sp>
        <p:nvSpPr>
          <p:cNvPr id="29" name="Text 27"/>
          <p:cNvSpPr/>
          <p:nvPr/>
        </p:nvSpPr>
        <p:spPr>
          <a:xfrm>
            <a:off x="2740004" y="5451246"/>
            <a:ext cx="2239167"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Wuro Bogga</a:t>
            </a:r>
            <a:endParaRPr lang="en-US" sz="1600" dirty="0"/>
          </a:p>
        </p:txBody>
      </p:sp>
      <p:sp>
        <p:nvSpPr>
          <p:cNvPr id="30" name="Text 28"/>
          <p:cNvSpPr/>
          <p:nvPr/>
        </p:nvSpPr>
        <p:spPr>
          <a:xfrm>
            <a:off x="493675" y="5698083"/>
            <a:ext cx="2239167"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Alkahira</a:t>
            </a:r>
            <a:endParaRPr lang="en-US" sz="1600" dirty="0"/>
          </a:p>
        </p:txBody>
      </p:sp>
      <p:sp>
        <p:nvSpPr>
          <p:cNvPr id="31" name="Text 29"/>
          <p:cNvSpPr/>
          <p:nvPr/>
        </p:nvSpPr>
        <p:spPr>
          <a:xfrm>
            <a:off x="2740004" y="5698083"/>
            <a:ext cx="2239167"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Arawa A &amp; B</a:t>
            </a:r>
            <a:endParaRPr lang="en-US" sz="1600" dirty="0"/>
          </a:p>
        </p:txBody>
      </p:sp>
      <p:sp>
        <p:nvSpPr>
          <p:cNvPr id="32" name="Text 30"/>
          <p:cNvSpPr/>
          <p:nvPr/>
        </p:nvSpPr>
        <p:spPr>
          <a:xfrm>
            <a:off x="493675" y="5944921"/>
            <a:ext cx="2239167"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Beto</a:t>
            </a:r>
            <a:endParaRPr lang="en-US" sz="1600" dirty="0"/>
          </a:p>
        </p:txBody>
      </p:sp>
      <p:sp>
        <p:nvSpPr>
          <p:cNvPr id="33" name="Text 31"/>
          <p:cNvSpPr/>
          <p:nvPr/>
        </p:nvSpPr>
        <p:spPr>
          <a:xfrm>
            <a:off x="2740004" y="5944921"/>
            <a:ext cx="2239167"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Wuro Kesa</a:t>
            </a:r>
            <a:endParaRPr lang="en-US" sz="1600" dirty="0"/>
          </a:p>
        </p:txBody>
      </p:sp>
      <p:sp>
        <p:nvSpPr>
          <p:cNvPr id="34" name="Text 32"/>
          <p:cNvSpPr/>
          <p:nvPr/>
        </p:nvSpPr>
        <p:spPr>
          <a:xfrm>
            <a:off x="493675" y="6191758"/>
            <a:ext cx="2239167"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Wuro Gallo</a:t>
            </a:r>
            <a:endParaRPr lang="en-US" sz="1600" dirty="0"/>
          </a:p>
        </p:txBody>
      </p:sp>
      <p:sp>
        <p:nvSpPr>
          <p:cNvPr id="35" name="Text 33"/>
          <p:cNvSpPr/>
          <p:nvPr/>
        </p:nvSpPr>
        <p:spPr>
          <a:xfrm>
            <a:off x="2740004" y="6191758"/>
            <a:ext cx="2239167"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 20+ others</a:t>
            </a:r>
            <a:endParaRPr lang="en-US" sz="1600" dirty="0"/>
          </a:p>
        </p:txBody>
      </p:sp>
      <p:sp>
        <p:nvSpPr>
          <p:cNvPr id="36" name="Shape 34"/>
          <p:cNvSpPr/>
          <p:nvPr/>
        </p:nvSpPr>
        <p:spPr>
          <a:xfrm>
            <a:off x="5197909" y="1269449"/>
            <a:ext cx="6638161" cy="2124564"/>
          </a:xfrm>
          <a:prstGeom prst="roundRect">
            <a:avLst>
              <a:gd name="adj" fmla="val 3320"/>
            </a:avLst>
          </a:prstGeom>
          <a:solidFill>
            <a:srgbClr val="FFFFFF"/>
          </a:solidFill>
          <a:ln/>
          <a:effectLst>
            <a:outerShdw sx="100000" sy="100000" kx="0" ky="0" algn="bl" rotWithShape="0" blurRad="26447" dist="8816" dir="5400000">
              <a:srgbClr val="000000">
                <a:alpha val="10196"/>
              </a:srgbClr>
            </a:outerShdw>
          </a:effectLst>
        </p:spPr>
      </p:sp>
      <p:sp>
        <p:nvSpPr>
          <p:cNvPr id="37" name="Text 35"/>
          <p:cNvSpPr/>
          <p:nvPr/>
        </p:nvSpPr>
        <p:spPr>
          <a:xfrm>
            <a:off x="5338959" y="1410499"/>
            <a:ext cx="6444217" cy="246837"/>
          </a:xfrm>
          <a:prstGeom prst="rect">
            <a:avLst/>
          </a:prstGeom>
          <a:noFill/>
          <a:ln/>
        </p:spPr>
        <p:txBody>
          <a:bodyPr wrap="square" lIns="0" tIns="0" rIns="0" bIns="0" rtlCol="0" anchor="ctr"/>
          <a:lstStyle/>
          <a:p>
            <a:pPr>
              <a:lnSpc>
                <a:spcPct val="120000"/>
              </a:lnSpc>
            </a:pPr>
            <a:r>
              <a:rPr lang="en-US" sz="1388" b="1" dirty="0">
                <a:solidFill>
                  <a:srgbClr val="2A4B43"/>
                </a:solidFill>
                <a:latin typeface="Liter" pitchFamily="34" charset="0"/>
                <a:ea typeface="Liter" pitchFamily="34" charset="-122"/>
                <a:cs typeface="Liter" pitchFamily="34" charset="-120"/>
              </a:rPr>
              <a:t>Vegetation, Soil &amp; Climate Profile</a:t>
            </a:r>
            <a:endParaRPr lang="en-US" sz="1600" dirty="0"/>
          </a:p>
        </p:txBody>
      </p:sp>
      <p:sp>
        <p:nvSpPr>
          <p:cNvPr id="38" name="Shape 36"/>
          <p:cNvSpPr/>
          <p:nvPr/>
        </p:nvSpPr>
        <p:spPr>
          <a:xfrm>
            <a:off x="5338959" y="1763124"/>
            <a:ext cx="2045223" cy="1489839"/>
          </a:xfrm>
          <a:prstGeom prst="roundRect">
            <a:avLst>
              <a:gd name="adj" fmla="val 4734"/>
            </a:avLst>
          </a:prstGeom>
          <a:solidFill>
            <a:srgbClr val="F7F5F2"/>
          </a:solidFill>
          <a:ln/>
        </p:spPr>
      </p:sp>
      <p:sp>
        <p:nvSpPr>
          <p:cNvPr id="39" name="Shape 37"/>
          <p:cNvSpPr/>
          <p:nvPr/>
        </p:nvSpPr>
        <p:spPr>
          <a:xfrm>
            <a:off x="5471193" y="1886542"/>
            <a:ext cx="123419" cy="141050"/>
          </a:xfrm>
          <a:custGeom>
            <a:avLst/>
            <a:gdLst/>
            <a:ahLst/>
            <a:cxnLst/>
            <a:rect l="l" t="t" r="r" b="b"/>
            <a:pathLst>
              <a:path w="123419" h="141050">
                <a:moveTo>
                  <a:pt x="61709" y="-8816"/>
                </a:moveTo>
                <a:cubicBezTo>
                  <a:pt x="63638" y="-8816"/>
                  <a:pt x="65484" y="-7962"/>
                  <a:pt x="66751" y="-6474"/>
                </a:cubicBezTo>
                <a:lnTo>
                  <a:pt x="104217" y="37604"/>
                </a:lnTo>
                <a:cubicBezTo>
                  <a:pt x="105898" y="39560"/>
                  <a:pt x="106256" y="42315"/>
                  <a:pt x="105181" y="44657"/>
                </a:cubicBezTo>
                <a:cubicBezTo>
                  <a:pt x="104107" y="46998"/>
                  <a:pt x="101765" y="48486"/>
                  <a:pt x="99176" y="48486"/>
                </a:cubicBezTo>
                <a:lnTo>
                  <a:pt x="92316" y="48486"/>
                </a:lnTo>
                <a:lnTo>
                  <a:pt x="113033" y="72867"/>
                </a:lnTo>
                <a:cubicBezTo>
                  <a:pt x="114713" y="74823"/>
                  <a:pt x="115071" y="77577"/>
                  <a:pt x="113997" y="79919"/>
                </a:cubicBezTo>
                <a:cubicBezTo>
                  <a:pt x="112923" y="82261"/>
                  <a:pt x="110581" y="83748"/>
                  <a:pt x="107991" y="83748"/>
                </a:cubicBezTo>
                <a:lnTo>
                  <a:pt x="97385" y="83748"/>
                </a:lnTo>
                <a:lnTo>
                  <a:pt x="121848" y="112537"/>
                </a:lnTo>
                <a:cubicBezTo>
                  <a:pt x="123529" y="114493"/>
                  <a:pt x="123887" y="117248"/>
                  <a:pt x="122813" y="119589"/>
                </a:cubicBezTo>
                <a:cubicBezTo>
                  <a:pt x="121738" y="121931"/>
                  <a:pt x="119397" y="123419"/>
                  <a:pt x="116807" y="123419"/>
                </a:cubicBezTo>
                <a:lnTo>
                  <a:pt x="70525" y="123419"/>
                </a:lnTo>
                <a:lnTo>
                  <a:pt x="70525" y="141050"/>
                </a:lnTo>
                <a:cubicBezTo>
                  <a:pt x="70525" y="145926"/>
                  <a:pt x="66585" y="149866"/>
                  <a:pt x="61709" y="149866"/>
                </a:cubicBezTo>
                <a:cubicBezTo>
                  <a:pt x="56833" y="149866"/>
                  <a:pt x="52894" y="145926"/>
                  <a:pt x="52894" y="141050"/>
                </a:cubicBezTo>
                <a:lnTo>
                  <a:pt x="52894" y="123419"/>
                </a:lnTo>
                <a:lnTo>
                  <a:pt x="6612" y="123419"/>
                </a:lnTo>
                <a:cubicBezTo>
                  <a:pt x="4022" y="123419"/>
                  <a:pt x="1680" y="121931"/>
                  <a:pt x="606" y="119589"/>
                </a:cubicBezTo>
                <a:cubicBezTo>
                  <a:pt x="-468" y="117248"/>
                  <a:pt x="-110" y="114493"/>
                  <a:pt x="1570" y="112537"/>
                </a:cubicBezTo>
                <a:lnTo>
                  <a:pt x="26034" y="83748"/>
                </a:lnTo>
                <a:lnTo>
                  <a:pt x="15427" y="83748"/>
                </a:lnTo>
                <a:cubicBezTo>
                  <a:pt x="12838" y="83748"/>
                  <a:pt x="10496" y="82261"/>
                  <a:pt x="9422" y="79919"/>
                </a:cubicBezTo>
                <a:cubicBezTo>
                  <a:pt x="8347" y="77577"/>
                  <a:pt x="8705" y="74823"/>
                  <a:pt x="10386" y="72867"/>
                </a:cubicBezTo>
                <a:lnTo>
                  <a:pt x="31103" y="48486"/>
                </a:lnTo>
                <a:lnTo>
                  <a:pt x="24243" y="48486"/>
                </a:lnTo>
                <a:cubicBezTo>
                  <a:pt x="21653" y="48486"/>
                  <a:pt x="19312" y="46998"/>
                  <a:pt x="18237" y="44657"/>
                </a:cubicBezTo>
                <a:cubicBezTo>
                  <a:pt x="17163" y="42315"/>
                  <a:pt x="17521" y="39560"/>
                  <a:pt x="19202" y="37604"/>
                </a:cubicBezTo>
                <a:lnTo>
                  <a:pt x="56668" y="-6474"/>
                </a:lnTo>
                <a:cubicBezTo>
                  <a:pt x="57935" y="-7962"/>
                  <a:pt x="59781" y="-8816"/>
                  <a:pt x="61709" y="-8816"/>
                </a:cubicBezTo>
                <a:close/>
              </a:path>
            </a:pathLst>
          </a:custGeom>
          <a:solidFill>
            <a:srgbClr val="2A4B43"/>
          </a:solidFill>
          <a:ln/>
        </p:spPr>
      </p:sp>
      <p:sp>
        <p:nvSpPr>
          <p:cNvPr id="40" name="Text 38"/>
          <p:cNvSpPr/>
          <p:nvPr/>
        </p:nvSpPr>
        <p:spPr>
          <a:xfrm>
            <a:off x="5691584" y="1868911"/>
            <a:ext cx="634725" cy="176312"/>
          </a:xfrm>
          <a:prstGeom prst="rect">
            <a:avLst/>
          </a:prstGeom>
          <a:noFill/>
          <a:ln/>
        </p:spPr>
        <p:txBody>
          <a:bodyPr wrap="square" lIns="0" tIns="0" rIns="0" bIns="0" rtlCol="0" anchor="ctr"/>
          <a:lstStyle/>
          <a:p>
            <a:pPr>
              <a:lnSpc>
                <a:spcPct val="120000"/>
              </a:lnSpc>
            </a:pPr>
            <a:r>
              <a:rPr lang="en-US" sz="972" b="1" dirty="0">
                <a:solidFill>
                  <a:srgbClr val="2A4B43"/>
                </a:solidFill>
                <a:latin typeface="Quattrocento Sans" pitchFamily="34" charset="0"/>
                <a:ea typeface="Quattrocento Sans" pitchFamily="34" charset="-122"/>
                <a:cs typeface="Quattrocento Sans" pitchFamily="34" charset="-120"/>
              </a:rPr>
              <a:t>Vegetation</a:t>
            </a:r>
            <a:endParaRPr lang="en-US" sz="1600" dirty="0"/>
          </a:p>
        </p:txBody>
      </p:sp>
      <p:sp>
        <p:nvSpPr>
          <p:cNvPr id="41" name="Text 39"/>
          <p:cNvSpPr/>
          <p:nvPr/>
        </p:nvSpPr>
        <p:spPr>
          <a:xfrm>
            <a:off x="5444746" y="2115748"/>
            <a:ext cx="1886542" cy="1031427"/>
          </a:xfrm>
          <a:prstGeom prst="rect">
            <a:avLst/>
          </a:prstGeom>
          <a:noFill/>
          <a:ln/>
        </p:spPr>
        <p:txBody>
          <a:bodyPr wrap="square" lIns="0" tIns="0" rIns="0" bIns="0" rtlCol="0" anchor="ctr"/>
          <a:lstStyle/>
          <a:p>
            <a:pPr>
              <a:lnSpc>
                <a:spcPct val="140000"/>
              </a:lnSpc>
            </a:pPr>
            <a:r>
              <a:rPr lang="en-US" sz="833" dirty="0">
                <a:solidFill>
                  <a:srgbClr val="2C3033"/>
                </a:solidFill>
                <a:latin typeface="Quattrocento Sans" pitchFamily="34" charset="0"/>
                <a:ea typeface="Quattrocento Sans" pitchFamily="34" charset="-122"/>
                <a:cs typeface="Quattrocento Sans" pitchFamily="34" charset="-120"/>
              </a:rPr>
              <a:t>Sudan savannah with scattered trees (locust bean, shea, Acacia). Extensive rain-fed agriculture, fallow lands, grazing fields. Degraded from bush burning, overgrazing, fuelwood extraction.</a:t>
            </a:r>
            <a:endParaRPr lang="en-US" sz="1600" dirty="0"/>
          </a:p>
        </p:txBody>
      </p:sp>
      <p:sp>
        <p:nvSpPr>
          <p:cNvPr id="42" name="Shape 40"/>
          <p:cNvSpPr/>
          <p:nvPr/>
        </p:nvSpPr>
        <p:spPr>
          <a:xfrm>
            <a:off x="7494267" y="1763124"/>
            <a:ext cx="2045223" cy="1489839"/>
          </a:xfrm>
          <a:prstGeom prst="roundRect">
            <a:avLst>
              <a:gd name="adj" fmla="val 4734"/>
            </a:avLst>
          </a:prstGeom>
          <a:solidFill>
            <a:srgbClr val="F7F5F2"/>
          </a:solidFill>
          <a:ln/>
        </p:spPr>
      </p:sp>
      <p:sp>
        <p:nvSpPr>
          <p:cNvPr id="43" name="Shape 41"/>
          <p:cNvSpPr/>
          <p:nvPr/>
        </p:nvSpPr>
        <p:spPr>
          <a:xfrm>
            <a:off x="7617686" y="1886542"/>
            <a:ext cx="141050" cy="141050"/>
          </a:xfrm>
          <a:custGeom>
            <a:avLst/>
            <a:gdLst/>
            <a:ahLst/>
            <a:cxnLst/>
            <a:rect l="l" t="t" r="r" b="b"/>
            <a:pathLst>
              <a:path w="141050" h="141050">
                <a:moveTo>
                  <a:pt x="64051" y="1433"/>
                </a:moveTo>
                <a:cubicBezTo>
                  <a:pt x="68156" y="-468"/>
                  <a:pt x="72894" y="-468"/>
                  <a:pt x="76999" y="1433"/>
                </a:cubicBezTo>
                <a:lnTo>
                  <a:pt x="137221" y="29257"/>
                </a:lnTo>
                <a:cubicBezTo>
                  <a:pt x="139562" y="30331"/>
                  <a:pt x="141050" y="32673"/>
                  <a:pt x="141050" y="35262"/>
                </a:cubicBezTo>
                <a:cubicBezTo>
                  <a:pt x="141050" y="37852"/>
                  <a:pt x="139562" y="40194"/>
                  <a:pt x="137221" y="41268"/>
                </a:cubicBezTo>
                <a:lnTo>
                  <a:pt x="76999" y="69092"/>
                </a:lnTo>
                <a:cubicBezTo>
                  <a:pt x="72894" y="70993"/>
                  <a:pt x="68156" y="70993"/>
                  <a:pt x="64051" y="69092"/>
                </a:cubicBezTo>
                <a:lnTo>
                  <a:pt x="3829" y="41268"/>
                </a:lnTo>
                <a:cubicBezTo>
                  <a:pt x="1488" y="40166"/>
                  <a:pt x="0" y="37825"/>
                  <a:pt x="0" y="35262"/>
                </a:cubicBezTo>
                <a:cubicBezTo>
                  <a:pt x="0" y="32700"/>
                  <a:pt x="1488" y="30331"/>
                  <a:pt x="3829" y="29257"/>
                </a:cubicBezTo>
                <a:lnTo>
                  <a:pt x="64051" y="1433"/>
                </a:lnTo>
                <a:close/>
                <a:moveTo>
                  <a:pt x="13251" y="60167"/>
                </a:moveTo>
                <a:lnTo>
                  <a:pt x="58514" y="81076"/>
                </a:lnTo>
                <a:cubicBezTo>
                  <a:pt x="66145" y="84602"/>
                  <a:pt x="74933" y="84602"/>
                  <a:pt x="82564" y="81076"/>
                </a:cubicBezTo>
                <a:lnTo>
                  <a:pt x="127826" y="60167"/>
                </a:lnTo>
                <a:lnTo>
                  <a:pt x="137221" y="64519"/>
                </a:lnTo>
                <a:cubicBezTo>
                  <a:pt x="139562" y="65594"/>
                  <a:pt x="141050" y="67935"/>
                  <a:pt x="141050" y="70525"/>
                </a:cubicBezTo>
                <a:cubicBezTo>
                  <a:pt x="141050" y="73115"/>
                  <a:pt x="139562" y="75456"/>
                  <a:pt x="137221" y="76531"/>
                </a:cubicBezTo>
                <a:lnTo>
                  <a:pt x="76999" y="104355"/>
                </a:lnTo>
                <a:cubicBezTo>
                  <a:pt x="72894" y="106256"/>
                  <a:pt x="68156" y="106256"/>
                  <a:pt x="64051" y="104355"/>
                </a:cubicBezTo>
                <a:lnTo>
                  <a:pt x="3829" y="76531"/>
                </a:lnTo>
                <a:cubicBezTo>
                  <a:pt x="1488" y="75429"/>
                  <a:pt x="0" y="73087"/>
                  <a:pt x="0" y="70525"/>
                </a:cubicBezTo>
                <a:cubicBezTo>
                  <a:pt x="0" y="67963"/>
                  <a:pt x="1488" y="65594"/>
                  <a:pt x="3829" y="64519"/>
                </a:cubicBezTo>
                <a:lnTo>
                  <a:pt x="13223" y="60167"/>
                </a:lnTo>
                <a:close/>
                <a:moveTo>
                  <a:pt x="3829" y="99782"/>
                </a:moveTo>
                <a:lnTo>
                  <a:pt x="13223" y="95429"/>
                </a:lnTo>
                <a:lnTo>
                  <a:pt x="58486" y="116339"/>
                </a:lnTo>
                <a:cubicBezTo>
                  <a:pt x="66117" y="119865"/>
                  <a:pt x="74905" y="119865"/>
                  <a:pt x="82536" y="116339"/>
                </a:cubicBezTo>
                <a:lnTo>
                  <a:pt x="127799" y="95429"/>
                </a:lnTo>
                <a:lnTo>
                  <a:pt x="137193" y="99782"/>
                </a:lnTo>
                <a:cubicBezTo>
                  <a:pt x="139535" y="100856"/>
                  <a:pt x="141022" y="103198"/>
                  <a:pt x="141022" y="105787"/>
                </a:cubicBezTo>
                <a:cubicBezTo>
                  <a:pt x="141022" y="108377"/>
                  <a:pt x="139535" y="110719"/>
                  <a:pt x="137193" y="111793"/>
                </a:cubicBezTo>
                <a:lnTo>
                  <a:pt x="76971" y="139617"/>
                </a:lnTo>
                <a:cubicBezTo>
                  <a:pt x="72867" y="141518"/>
                  <a:pt x="68128" y="141518"/>
                  <a:pt x="64023" y="139617"/>
                </a:cubicBezTo>
                <a:lnTo>
                  <a:pt x="3829" y="111793"/>
                </a:lnTo>
                <a:cubicBezTo>
                  <a:pt x="1488" y="110691"/>
                  <a:pt x="0" y="108349"/>
                  <a:pt x="0" y="105787"/>
                </a:cubicBezTo>
                <a:cubicBezTo>
                  <a:pt x="0" y="103225"/>
                  <a:pt x="1488" y="100856"/>
                  <a:pt x="3829" y="99782"/>
                </a:cubicBezTo>
                <a:close/>
              </a:path>
            </a:pathLst>
          </a:custGeom>
          <a:solidFill>
            <a:srgbClr val="A9927D"/>
          </a:solidFill>
          <a:ln/>
        </p:spPr>
      </p:sp>
      <p:sp>
        <p:nvSpPr>
          <p:cNvPr id="44" name="Text 42"/>
          <p:cNvSpPr/>
          <p:nvPr/>
        </p:nvSpPr>
        <p:spPr>
          <a:xfrm>
            <a:off x="7846892" y="1868911"/>
            <a:ext cx="255653" cy="176312"/>
          </a:xfrm>
          <a:prstGeom prst="rect">
            <a:avLst/>
          </a:prstGeom>
          <a:noFill/>
          <a:ln/>
        </p:spPr>
        <p:txBody>
          <a:bodyPr wrap="square" lIns="0" tIns="0" rIns="0" bIns="0" rtlCol="0" anchor="ctr"/>
          <a:lstStyle/>
          <a:p>
            <a:pPr>
              <a:lnSpc>
                <a:spcPct val="120000"/>
              </a:lnSpc>
            </a:pPr>
            <a:r>
              <a:rPr lang="en-US" sz="972" b="1" dirty="0">
                <a:solidFill>
                  <a:srgbClr val="2A4B43"/>
                </a:solidFill>
                <a:latin typeface="Quattrocento Sans" pitchFamily="34" charset="0"/>
                <a:ea typeface="Quattrocento Sans" pitchFamily="34" charset="-122"/>
                <a:cs typeface="Quattrocento Sans" pitchFamily="34" charset="-120"/>
              </a:rPr>
              <a:t>Soil</a:t>
            </a:r>
            <a:endParaRPr lang="en-US" sz="1600" dirty="0"/>
          </a:p>
        </p:txBody>
      </p:sp>
      <p:sp>
        <p:nvSpPr>
          <p:cNvPr id="45" name="Text 43"/>
          <p:cNvSpPr/>
          <p:nvPr/>
        </p:nvSpPr>
        <p:spPr>
          <a:xfrm>
            <a:off x="7600055" y="2115748"/>
            <a:ext cx="1886542" cy="863931"/>
          </a:xfrm>
          <a:prstGeom prst="rect">
            <a:avLst/>
          </a:prstGeom>
          <a:noFill/>
          <a:ln/>
        </p:spPr>
        <p:txBody>
          <a:bodyPr wrap="square" lIns="0" tIns="0" rIns="0" bIns="0" rtlCol="0" anchor="ctr"/>
          <a:lstStyle/>
          <a:p>
            <a:pPr>
              <a:lnSpc>
                <a:spcPct val="140000"/>
              </a:lnSpc>
            </a:pPr>
            <a:r>
              <a:rPr lang="en-US" sz="833" dirty="0">
                <a:solidFill>
                  <a:srgbClr val="2C3033"/>
                </a:solidFill>
                <a:latin typeface="Quattrocento Sans" pitchFamily="34" charset="0"/>
                <a:ea typeface="Quattrocento Sans" pitchFamily="34" charset="-122"/>
                <a:cs typeface="Quattrocento Sans" pitchFamily="34" charset="-120"/>
              </a:rPr>
              <a:t>Sandy loam (predominant, loose, low cohesion). Lateritic soils with moderate bearing capacity. Clay in depressions. Slightly acidic to neutral pH, low organic matter, prone to gully erosion.</a:t>
            </a:r>
            <a:endParaRPr lang="en-US" sz="1600" dirty="0"/>
          </a:p>
        </p:txBody>
      </p:sp>
      <p:sp>
        <p:nvSpPr>
          <p:cNvPr id="46" name="Shape 44"/>
          <p:cNvSpPr/>
          <p:nvPr/>
        </p:nvSpPr>
        <p:spPr>
          <a:xfrm>
            <a:off x="9649575" y="1763124"/>
            <a:ext cx="2054039" cy="1489839"/>
          </a:xfrm>
          <a:prstGeom prst="roundRect">
            <a:avLst>
              <a:gd name="adj" fmla="val 4734"/>
            </a:avLst>
          </a:prstGeom>
          <a:solidFill>
            <a:srgbClr val="F7F5F2"/>
          </a:solidFill>
          <a:ln/>
        </p:spPr>
      </p:sp>
      <p:sp>
        <p:nvSpPr>
          <p:cNvPr id="47" name="Shape 45"/>
          <p:cNvSpPr/>
          <p:nvPr/>
        </p:nvSpPr>
        <p:spPr>
          <a:xfrm>
            <a:off x="9764179" y="1886542"/>
            <a:ext cx="158681" cy="141050"/>
          </a:xfrm>
          <a:custGeom>
            <a:avLst/>
            <a:gdLst/>
            <a:ahLst/>
            <a:cxnLst/>
            <a:rect l="l" t="t" r="r" b="b"/>
            <a:pathLst>
              <a:path w="158681" h="141050">
                <a:moveTo>
                  <a:pt x="124961" y="-4077"/>
                </a:moveTo>
                <a:cubicBezTo>
                  <a:pt x="126311" y="-3526"/>
                  <a:pt x="127303" y="-2314"/>
                  <a:pt x="127579" y="-882"/>
                </a:cubicBezTo>
                <a:lnTo>
                  <a:pt x="132234" y="22039"/>
                </a:lnTo>
                <a:lnTo>
                  <a:pt x="155155" y="26667"/>
                </a:lnTo>
                <a:cubicBezTo>
                  <a:pt x="156587" y="26970"/>
                  <a:pt x="157772" y="27934"/>
                  <a:pt x="158351" y="29284"/>
                </a:cubicBezTo>
                <a:cubicBezTo>
                  <a:pt x="158929" y="30634"/>
                  <a:pt x="158764" y="32177"/>
                  <a:pt x="157965" y="33389"/>
                </a:cubicBezTo>
                <a:lnTo>
                  <a:pt x="145044" y="52866"/>
                </a:lnTo>
                <a:lnTo>
                  <a:pt x="157965" y="72343"/>
                </a:lnTo>
                <a:cubicBezTo>
                  <a:pt x="158764" y="73555"/>
                  <a:pt x="158929" y="75098"/>
                  <a:pt x="158351" y="76448"/>
                </a:cubicBezTo>
                <a:cubicBezTo>
                  <a:pt x="157772" y="77798"/>
                  <a:pt x="156587" y="78790"/>
                  <a:pt x="155155" y="79065"/>
                </a:cubicBezTo>
                <a:lnTo>
                  <a:pt x="138020" y="82564"/>
                </a:lnTo>
                <a:cubicBezTo>
                  <a:pt x="134741" y="80167"/>
                  <a:pt x="131105" y="78266"/>
                  <a:pt x="127165" y="76944"/>
                </a:cubicBezTo>
                <a:cubicBezTo>
                  <a:pt x="126477" y="73445"/>
                  <a:pt x="125292" y="70139"/>
                  <a:pt x="123667" y="67109"/>
                </a:cubicBezTo>
                <a:cubicBezTo>
                  <a:pt x="126284" y="63004"/>
                  <a:pt x="127826" y="58128"/>
                  <a:pt x="127826" y="52866"/>
                </a:cubicBezTo>
                <a:cubicBezTo>
                  <a:pt x="127826" y="38265"/>
                  <a:pt x="115980" y="26419"/>
                  <a:pt x="101380" y="26419"/>
                </a:cubicBezTo>
                <a:cubicBezTo>
                  <a:pt x="88184" y="26419"/>
                  <a:pt x="77247" y="36089"/>
                  <a:pt x="75263" y="48706"/>
                </a:cubicBezTo>
                <a:cubicBezTo>
                  <a:pt x="67963" y="43114"/>
                  <a:pt x="58872" y="39753"/>
                  <a:pt x="48982" y="39643"/>
                </a:cubicBezTo>
                <a:lnTo>
                  <a:pt x="44822" y="33389"/>
                </a:lnTo>
                <a:cubicBezTo>
                  <a:pt x="44023" y="32177"/>
                  <a:pt x="43858" y="30634"/>
                  <a:pt x="44436" y="29284"/>
                </a:cubicBezTo>
                <a:cubicBezTo>
                  <a:pt x="45015" y="27934"/>
                  <a:pt x="46199" y="26943"/>
                  <a:pt x="47632" y="26667"/>
                </a:cubicBezTo>
                <a:lnTo>
                  <a:pt x="70525" y="22039"/>
                </a:lnTo>
                <a:lnTo>
                  <a:pt x="75153" y="-882"/>
                </a:lnTo>
                <a:cubicBezTo>
                  <a:pt x="75456" y="-2314"/>
                  <a:pt x="76420" y="-3499"/>
                  <a:pt x="77770" y="-4077"/>
                </a:cubicBezTo>
                <a:cubicBezTo>
                  <a:pt x="79120" y="-4656"/>
                  <a:pt x="80663" y="-4490"/>
                  <a:pt x="81875" y="-3692"/>
                </a:cubicBezTo>
                <a:lnTo>
                  <a:pt x="101380" y="9256"/>
                </a:lnTo>
                <a:lnTo>
                  <a:pt x="120857" y="-3664"/>
                </a:lnTo>
                <a:cubicBezTo>
                  <a:pt x="122069" y="-4463"/>
                  <a:pt x="123611" y="-4628"/>
                  <a:pt x="124961" y="-4050"/>
                </a:cubicBezTo>
                <a:close/>
                <a:moveTo>
                  <a:pt x="114603" y="52894"/>
                </a:moveTo>
                <a:cubicBezTo>
                  <a:pt x="114603" y="53941"/>
                  <a:pt x="114493" y="54960"/>
                  <a:pt x="114245" y="55952"/>
                </a:cubicBezTo>
                <a:cubicBezTo>
                  <a:pt x="108267" y="51268"/>
                  <a:pt x="100746" y="48486"/>
                  <a:pt x="92564" y="48486"/>
                </a:cubicBezTo>
                <a:cubicBezTo>
                  <a:pt x="91297" y="48486"/>
                  <a:pt x="90057" y="48541"/>
                  <a:pt x="88845" y="48679"/>
                </a:cubicBezTo>
                <a:cubicBezTo>
                  <a:pt x="90608" y="43444"/>
                  <a:pt x="95567" y="39670"/>
                  <a:pt x="101380" y="39670"/>
                </a:cubicBezTo>
                <a:cubicBezTo>
                  <a:pt x="108680" y="39670"/>
                  <a:pt x="114603" y="45593"/>
                  <a:pt x="114603" y="52894"/>
                </a:cubicBezTo>
                <a:close/>
                <a:moveTo>
                  <a:pt x="26447" y="141050"/>
                </a:moveTo>
                <a:cubicBezTo>
                  <a:pt x="11846" y="141050"/>
                  <a:pt x="0" y="129204"/>
                  <a:pt x="0" y="114603"/>
                </a:cubicBezTo>
                <a:cubicBezTo>
                  <a:pt x="0" y="102895"/>
                  <a:pt x="7603" y="92950"/>
                  <a:pt x="18155" y="89479"/>
                </a:cubicBezTo>
                <a:cubicBezTo>
                  <a:pt x="17797" y="87633"/>
                  <a:pt x="17631" y="85704"/>
                  <a:pt x="17631" y="83748"/>
                </a:cubicBezTo>
                <a:cubicBezTo>
                  <a:pt x="17631" y="66696"/>
                  <a:pt x="31433" y="52894"/>
                  <a:pt x="48486" y="52894"/>
                </a:cubicBezTo>
                <a:cubicBezTo>
                  <a:pt x="60359" y="52894"/>
                  <a:pt x="70663" y="59588"/>
                  <a:pt x="75814" y="69423"/>
                </a:cubicBezTo>
                <a:cubicBezTo>
                  <a:pt x="79864" y="64712"/>
                  <a:pt x="85870" y="61709"/>
                  <a:pt x="92564" y="61709"/>
                </a:cubicBezTo>
                <a:cubicBezTo>
                  <a:pt x="104741" y="61709"/>
                  <a:pt x="114603" y="71572"/>
                  <a:pt x="114603" y="83748"/>
                </a:cubicBezTo>
                <a:cubicBezTo>
                  <a:pt x="114603" y="85264"/>
                  <a:pt x="114438" y="86724"/>
                  <a:pt x="114162" y="88156"/>
                </a:cubicBezTo>
                <a:cubicBezTo>
                  <a:pt x="114300" y="88156"/>
                  <a:pt x="114465" y="88156"/>
                  <a:pt x="114603" y="88156"/>
                </a:cubicBezTo>
                <a:cubicBezTo>
                  <a:pt x="129204" y="88156"/>
                  <a:pt x="141050" y="100002"/>
                  <a:pt x="141050" y="114603"/>
                </a:cubicBezTo>
                <a:cubicBezTo>
                  <a:pt x="141050" y="129204"/>
                  <a:pt x="129204" y="141050"/>
                  <a:pt x="114603" y="141050"/>
                </a:cubicBezTo>
                <a:lnTo>
                  <a:pt x="26447" y="141050"/>
                </a:lnTo>
                <a:close/>
              </a:path>
            </a:pathLst>
          </a:custGeom>
          <a:solidFill>
            <a:srgbClr val="D77A61"/>
          </a:solidFill>
          <a:ln/>
        </p:spPr>
      </p:sp>
      <p:sp>
        <p:nvSpPr>
          <p:cNvPr id="48" name="Text 46"/>
          <p:cNvSpPr/>
          <p:nvPr/>
        </p:nvSpPr>
        <p:spPr>
          <a:xfrm>
            <a:off x="10002200" y="1868911"/>
            <a:ext cx="467228" cy="176312"/>
          </a:xfrm>
          <a:prstGeom prst="rect">
            <a:avLst/>
          </a:prstGeom>
          <a:noFill/>
          <a:ln/>
        </p:spPr>
        <p:txBody>
          <a:bodyPr wrap="square" lIns="0" tIns="0" rIns="0" bIns="0" rtlCol="0" anchor="ctr"/>
          <a:lstStyle/>
          <a:p>
            <a:pPr>
              <a:lnSpc>
                <a:spcPct val="120000"/>
              </a:lnSpc>
            </a:pPr>
            <a:r>
              <a:rPr lang="en-US" sz="972" b="1" dirty="0">
                <a:solidFill>
                  <a:srgbClr val="2A4B43"/>
                </a:solidFill>
                <a:latin typeface="Quattrocento Sans" pitchFamily="34" charset="0"/>
                <a:ea typeface="Quattrocento Sans" pitchFamily="34" charset="-122"/>
                <a:cs typeface="Quattrocento Sans" pitchFamily="34" charset="-120"/>
              </a:rPr>
              <a:t>Climate</a:t>
            </a:r>
            <a:endParaRPr lang="en-US" sz="1600" dirty="0"/>
          </a:p>
        </p:txBody>
      </p:sp>
      <p:sp>
        <p:nvSpPr>
          <p:cNvPr id="49" name="Text 47"/>
          <p:cNvSpPr/>
          <p:nvPr/>
        </p:nvSpPr>
        <p:spPr>
          <a:xfrm>
            <a:off x="9755363" y="2115748"/>
            <a:ext cx="1895358" cy="863931"/>
          </a:xfrm>
          <a:prstGeom prst="rect">
            <a:avLst/>
          </a:prstGeom>
          <a:noFill/>
          <a:ln/>
        </p:spPr>
        <p:txBody>
          <a:bodyPr wrap="square" lIns="0" tIns="0" rIns="0" bIns="0" rtlCol="0" anchor="ctr"/>
          <a:lstStyle/>
          <a:p>
            <a:pPr>
              <a:lnSpc>
                <a:spcPct val="140000"/>
              </a:lnSpc>
            </a:pPr>
            <a:r>
              <a:rPr lang="en-US" sz="833" dirty="0">
                <a:solidFill>
                  <a:srgbClr val="2C3033"/>
                </a:solidFill>
                <a:latin typeface="Quattrocento Sans" pitchFamily="34" charset="0"/>
                <a:ea typeface="Quattrocento Sans" pitchFamily="34" charset="-122"/>
                <a:cs typeface="Quattrocento Sans" pitchFamily="34" charset="-120"/>
              </a:rPr>
              <a:t>Tropical wet-dry savannah. Annual rainfall: 800-900mm. Wet season: April-October, peak July-September. Mean temperature: 30-34°C. Harmattan dry season with dusty winds.</a:t>
            </a:r>
            <a:endParaRPr lang="en-US" sz="1600" dirty="0"/>
          </a:p>
        </p:txBody>
      </p:sp>
      <p:sp>
        <p:nvSpPr>
          <p:cNvPr id="50" name="Shape 48"/>
          <p:cNvSpPr/>
          <p:nvPr/>
        </p:nvSpPr>
        <p:spPr>
          <a:xfrm>
            <a:off x="5197909" y="3499800"/>
            <a:ext cx="6638161" cy="1904174"/>
          </a:xfrm>
          <a:prstGeom prst="roundRect">
            <a:avLst>
              <a:gd name="adj" fmla="val 3704"/>
            </a:avLst>
          </a:prstGeom>
          <a:solidFill>
            <a:srgbClr val="FFFFFF"/>
          </a:solidFill>
          <a:ln/>
          <a:effectLst>
            <a:outerShdw sx="100000" sy="100000" kx="0" ky="0" algn="bl" rotWithShape="0" blurRad="26447" dist="8816" dir="5400000">
              <a:srgbClr val="000000">
                <a:alpha val="10196"/>
              </a:srgbClr>
            </a:outerShdw>
          </a:effectLst>
        </p:spPr>
      </p:sp>
      <p:sp>
        <p:nvSpPr>
          <p:cNvPr id="51" name="Text 49"/>
          <p:cNvSpPr/>
          <p:nvPr/>
        </p:nvSpPr>
        <p:spPr>
          <a:xfrm>
            <a:off x="5338959" y="3640850"/>
            <a:ext cx="6435401" cy="246837"/>
          </a:xfrm>
          <a:prstGeom prst="rect">
            <a:avLst/>
          </a:prstGeom>
          <a:noFill/>
          <a:ln/>
        </p:spPr>
        <p:txBody>
          <a:bodyPr wrap="square" lIns="0" tIns="0" rIns="0" bIns="0" rtlCol="0" anchor="ctr"/>
          <a:lstStyle/>
          <a:p>
            <a:pPr>
              <a:lnSpc>
                <a:spcPct val="130000"/>
              </a:lnSpc>
            </a:pPr>
            <a:r>
              <a:rPr lang="en-US" sz="1249" b="1" dirty="0">
                <a:solidFill>
                  <a:srgbClr val="2A4B43"/>
                </a:solidFill>
                <a:latin typeface="Liter" pitchFamily="34" charset="0"/>
                <a:ea typeface="Liter" pitchFamily="34" charset="-122"/>
                <a:cs typeface="Liter" pitchFamily="34" charset="-120"/>
              </a:rPr>
              <a:t>Causes &amp; Challenges</a:t>
            </a:r>
            <a:endParaRPr lang="en-US" sz="1600" dirty="0"/>
          </a:p>
        </p:txBody>
      </p:sp>
      <p:sp>
        <p:nvSpPr>
          <p:cNvPr id="52" name="Text 50"/>
          <p:cNvSpPr/>
          <p:nvPr/>
        </p:nvSpPr>
        <p:spPr>
          <a:xfrm>
            <a:off x="5338959" y="3993475"/>
            <a:ext cx="3173623" cy="176312"/>
          </a:xfrm>
          <a:prstGeom prst="rect">
            <a:avLst/>
          </a:prstGeom>
          <a:noFill/>
          <a:ln/>
        </p:spPr>
        <p:txBody>
          <a:bodyPr wrap="square" lIns="0" tIns="0" rIns="0" bIns="0" rtlCol="0" anchor="ctr"/>
          <a:lstStyle/>
          <a:p>
            <a:pPr>
              <a:lnSpc>
                <a:spcPct val="120000"/>
              </a:lnSpc>
            </a:pPr>
            <a:r>
              <a:rPr lang="en-US" sz="972" b="1" dirty="0">
                <a:solidFill>
                  <a:srgbClr val="D77A61"/>
                </a:solidFill>
                <a:latin typeface="Quattrocento Sans" pitchFamily="34" charset="0"/>
                <a:ea typeface="Quattrocento Sans" pitchFamily="34" charset="-122"/>
                <a:cs typeface="Quattrocento Sans" pitchFamily="34" charset="-120"/>
              </a:rPr>
              <a:t>Primary Causes</a:t>
            </a:r>
            <a:endParaRPr lang="en-US" sz="1600" dirty="0"/>
          </a:p>
        </p:txBody>
      </p:sp>
      <p:sp>
        <p:nvSpPr>
          <p:cNvPr id="53" name="Shape 51"/>
          <p:cNvSpPr/>
          <p:nvPr/>
        </p:nvSpPr>
        <p:spPr>
          <a:xfrm>
            <a:off x="5372017" y="4275575"/>
            <a:ext cx="66117" cy="105787"/>
          </a:xfrm>
          <a:custGeom>
            <a:avLst/>
            <a:gdLst/>
            <a:ahLst/>
            <a:cxnLst/>
            <a:rect l="l" t="t" r="r" b="b"/>
            <a:pathLst>
              <a:path w="66117" h="105787">
                <a:moveTo>
                  <a:pt x="64278" y="48224"/>
                </a:moveTo>
                <a:cubicBezTo>
                  <a:pt x="66861" y="50807"/>
                  <a:pt x="66861" y="55001"/>
                  <a:pt x="64278" y="57584"/>
                </a:cubicBezTo>
                <a:lnTo>
                  <a:pt x="24608" y="97254"/>
                </a:lnTo>
                <a:cubicBezTo>
                  <a:pt x="22025" y="99837"/>
                  <a:pt x="17831" y="99837"/>
                  <a:pt x="15248" y="97254"/>
                </a:cubicBezTo>
                <a:cubicBezTo>
                  <a:pt x="12666" y="94671"/>
                  <a:pt x="12666" y="90477"/>
                  <a:pt x="15248" y="87894"/>
                </a:cubicBezTo>
                <a:lnTo>
                  <a:pt x="50249" y="52894"/>
                </a:lnTo>
                <a:lnTo>
                  <a:pt x="15269" y="17893"/>
                </a:lnTo>
                <a:cubicBezTo>
                  <a:pt x="12686" y="15310"/>
                  <a:pt x="12686" y="11116"/>
                  <a:pt x="15269" y="8533"/>
                </a:cubicBezTo>
                <a:cubicBezTo>
                  <a:pt x="17852" y="5951"/>
                  <a:pt x="22046" y="5951"/>
                  <a:pt x="24629" y="8533"/>
                </a:cubicBezTo>
                <a:lnTo>
                  <a:pt x="64299" y="48204"/>
                </a:lnTo>
                <a:close/>
              </a:path>
            </a:pathLst>
          </a:custGeom>
          <a:solidFill>
            <a:srgbClr val="D77A61"/>
          </a:solidFill>
          <a:ln/>
        </p:spPr>
      </p:sp>
      <p:sp>
        <p:nvSpPr>
          <p:cNvPr id="54" name="Text 52"/>
          <p:cNvSpPr/>
          <p:nvPr/>
        </p:nvSpPr>
        <p:spPr>
          <a:xfrm>
            <a:off x="5471193" y="4240312"/>
            <a:ext cx="3041388"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Poor drainage systems</a:t>
            </a:r>
            <a:endParaRPr lang="en-US" sz="1600" dirty="0"/>
          </a:p>
        </p:txBody>
      </p:sp>
      <p:sp>
        <p:nvSpPr>
          <p:cNvPr id="55" name="Shape 53"/>
          <p:cNvSpPr/>
          <p:nvPr/>
        </p:nvSpPr>
        <p:spPr>
          <a:xfrm>
            <a:off x="5372017" y="4487150"/>
            <a:ext cx="66117" cy="105787"/>
          </a:xfrm>
          <a:custGeom>
            <a:avLst/>
            <a:gdLst/>
            <a:ahLst/>
            <a:cxnLst/>
            <a:rect l="l" t="t" r="r" b="b"/>
            <a:pathLst>
              <a:path w="66117" h="105787">
                <a:moveTo>
                  <a:pt x="64278" y="48224"/>
                </a:moveTo>
                <a:cubicBezTo>
                  <a:pt x="66861" y="50807"/>
                  <a:pt x="66861" y="55001"/>
                  <a:pt x="64278" y="57584"/>
                </a:cubicBezTo>
                <a:lnTo>
                  <a:pt x="24608" y="97254"/>
                </a:lnTo>
                <a:cubicBezTo>
                  <a:pt x="22025" y="99837"/>
                  <a:pt x="17831" y="99837"/>
                  <a:pt x="15248" y="97254"/>
                </a:cubicBezTo>
                <a:cubicBezTo>
                  <a:pt x="12666" y="94671"/>
                  <a:pt x="12666" y="90477"/>
                  <a:pt x="15248" y="87894"/>
                </a:cubicBezTo>
                <a:lnTo>
                  <a:pt x="50249" y="52894"/>
                </a:lnTo>
                <a:lnTo>
                  <a:pt x="15269" y="17893"/>
                </a:lnTo>
                <a:cubicBezTo>
                  <a:pt x="12686" y="15310"/>
                  <a:pt x="12686" y="11116"/>
                  <a:pt x="15269" y="8533"/>
                </a:cubicBezTo>
                <a:cubicBezTo>
                  <a:pt x="17852" y="5951"/>
                  <a:pt x="22046" y="5951"/>
                  <a:pt x="24629" y="8533"/>
                </a:cubicBezTo>
                <a:lnTo>
                  <a:pt x="64299" y="48204"/>
                </a:lnTo>
                <a:close/>
              </a:path>
            </a:pathLst>
          </a:custGeom>
          <a:solidFill>
            <a:srgbClr val="D77A61"/>
          </a:solidFill>
          <a:ln/>
        </p:spPr>
      </p:sp>
      <p:sp>
        <p:nvSpPr>
          <p:cNvPr id="56" name="Text 54"/>
          <p:cNvSpPr/>
          <p:nvPr/>
        </p:nvSpPr>
        <p:spPr>
          <a:xfrm>
            <a:off x="5471193" y="4451887"/>
            <a:ext cx="3041388"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High rainfall intensity</a:t>
            </a:r>
            <a:endParaRPr lang="en-US" sz="1600" dirty="0"/>
          </a:p>
        </p:txBody>
      </p:sp>
      <p:sp>
        <p:nvSpPr>
          <p:cNvPr id="57" name="Shape 55"/>
          <p:cNvSpPr/>
          <p:nvPr/>
        </p:nvSpPr>
        <p:spPr>
          <a:xfrm>
            <a:off x="5372017" y="4698725"/>
            <a:ext cx="66117" cy="105787"/>
          </a:xfrm>
          <a:custGeom>
            <a:avLst/>
            <a:gdLst/>
            <a:ahLst/>
            <a:cxnLst/>
            <a:rect l="l" t="t" r="r" b="b"/>
            <a:pathLst>
              <a:path w="66117" h="105787">
                <a:moveTo>
                  <a:pt x="64278" y="48224"/>
                </a:moveTo>
                <a:cubicBezTo>
                  <a:pt x="66861" y="50807"/>
                  <a:pt x="66861" y="55001"/>
                  <a:pt x="64278" y="57584"/>
                </a:cubicBezTo>
                <a:lnTo>
                  <a:pt x="24608" y="97254"/>
                </a:lnTo>
                <a:cubicBezTo>
                  <a:pt x="22025" y="99837"/>
                  <a:pt x="17831" y="99837"/>
                  <a:pt x="15248" y="97254"/>
                </a:cubicBezTo>
                <a:cubicBezTo>
                  <a:pt x="12666" y="94671"/>
                  <a:pt x="12666" y="90477"/>
                  <a:pt x="15248" y="87894"/>
                </a:cubicBezTo>
                <a:lnTo>
                  <a:pt x="50249" y="52894"/>
                </a:lnTo>
                <a:lnTo>
                  <a:pt x="15269" y="17893"/>
                </a:lnTo>
                <a:cubicBezTo>
                  <a:pt x="12686" y="15310"/>
                  <a:pt x="12686" y="11116"/>
                  <a:pt x="15269" y="8533"/>
                </a:cubicBezTo>
                <a:cubicBezTo>
                  <a:pt x="17852" y="5951"/>
                  <a:pt x="22046" y="5951"/>
                  <a:pt x="24629" y="8533"/>
                </a:cubicBezTo>
                <a:lnTo>
                  <a:pt x="64299" y="48204"/>
                </a:lnTo>
                <a:close/>
              </a:path>
            </a:pathLst>
          </a:custGeom>
          <a:solidFill>
            <a:srgbClr val="D77A61"/>
          </a:solidFill>
          <a:ln/>
        </p:spPr>
      </p:sp>
      <p:sp>
        <p:nvSpPr>
          <p:cNvPr id="58" name="Text 56"/>
          <p:cNvSpPr/>
          <p:nvPr/>
        </p:nvSpPr>
        <p:spPr>
          <a:xfrm>
            <a:off x="5471193" y="4663462"/>
            <a:ext cx="3041388"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Rapid urbanization with impervious surfaces</a:t>
            </a:r>
            <a:endParaRPr lang="en-US" sz="1600" dirty="0"/>
          </a:p>
        </p:txBody>
      </p:sp>
      <p:sp>
        <p:nvSpPr>
          <p:cNvPr id="59" name="Shape 57"/>
          <p:cNvSpPr/>
          <p:nvPr/>
        </p:nvSpPr>
        <p:spPr>
          <a:xfrm>
            <a:off x="5372017" y="4910299"/>
            <a:ext cx="66117" cy="105787"/>
          </a:xfrm>
          <a:custGeom>
            <a:avLst/>
            <a:gdLst/>
            <a:ahLst/>
            <a:cxnLst/>
            <a:rect l="l" t="t" r="r" b="b"/>
            <a:pathLst>
              <a:path w="66117" h="105787">
                <a:moveTo>
                  <a:pt x="64278" y="48224"/>
                </a:moveTo>
                <a:cubicBezTo>
                  <a:pt x="66861" y="50807"/>
                  <a:pt x="66861" y="55001"/>
                  <a:pt x="64278" y="57584"/>
                </a:cubicBezTo>
                <a:lnTo>
                  <a:pt x="24608" y="97254"/>
                </a:lnTo>
                <a:cubicBezTo>
                  <a:pt x="22025" y="99837"/>
                  <a:pt x="17831" y="99837"/>
                  <a:pt x="15248" y="97254"/>
                </a:cubicBezTo>
                <a:cubicBezTo>
                  <a:pt x="12666" y="94671"/>
                  <a:pt x="12666" y="90477"/>
                  <a:pt x="15248" y="87894"/>
                </a:cubicBezTo>
                <a:lnTo>
                  <a:pt x="50249" y="52894"/>
                </a:lnTo>
                <a:lnTo>
                  <a:pt x="15269" y="17893"/>
                </a:lnTo>
                <a:cubicBezTo>
                  <a:pt x="12686" y="15310"/>
                  <a:pt x="12686" y="11116"/>
                  <a:pt x="15269" y="8533"/>
                </a:cubicBezTo>
                <a:cubicBezTo>
                  <a:pt x="17852" y="5951"/>
                  <a:pt x="22046" y="5951"/>
                  <a:pt x="24629" y="8533"/>
                </a:cubicBezTo>
                <a:lnTo>
                  <a:pt x="64299" y="48204"/>
                </a:lnTo>
                <a:close/>
              </a:path>
            </a:pathLst>
          </a:custGeom>
          <a:solidFill>
            <a:srgbClr val="D77A61"/>
          </a:solidFill>
          <a:ln/>
        </p:spPr>
      </p:sp>
      <p:sp>
        <p:nvSpPr>
          <p:cNvPr id="60" name="Text 58"/>
          <p:cNvSpPr/>
          <p:nvPr/>
        </p:nvSpPr>
        <p:spPr>
          <a:xfrm>
            <a:off x="5471193" y="4875037"/>
            <a:ext cx="3041388"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Sand mining at gully base</a:t>
            </a:r>
            <a:endParaRPr lang="en-US" sz="1600" dirty="0"/>
          </a:p>
        </p:txBody>
      </p:sp>
      <p:sp>
        <p:nvSpPr>
          <p:cNvPr id="61" name="Shape 59"/>
          <p:cNvSpPr/>
          <p:nvPr/>
        </p:nvSpPr>
        <p:spPr>
          <a:xfrm>
            <a:off x="5372017" y="5121874"/>
            <a:ext cx="66117" cy="105787"/>
          </a:xfrm>
          <a:custGeom>
            <a:avLst/>
            <a:gdLst/>
            <a:ahLst/>
            <a:cxnLst/>
            <a:rect l="l" t="t" r="r" b="b"/>
            <a:pathLst>
              <a:path w="66117" h="105787">
                <a:moveTo>
                  <a:pt x="64278" y="48224"/>
                </a:moveTo>
                <a:cubicBezTo>
                  <a:pt x="66861" y="50807"/>
                  <a:pt x="66861" y="55001"/>
                  <a:pt x="64278" y="57584"/>
                </a:cubicBezTo>
                <a:lnTo>
                  <a:pt x="24608" y="97254"/>
                </a:lnTo>
                <a:cubicBezTo>
                  <a:pt x="22025" y="99837"/>
                  <a:pt x="17831" y="99837"/>
                  <a:pt x="15248" y="97254"/>
                </a:cubicBezTo>
                <a:cubicBezTo>
                  <a:pt x="12666" y="94671"/>
                  <a:pt x="12666" y="90477"/>
                  <a:pt x="15248" y="87894"/>
                </a:cubicBezTo>
                <a:lnTo>
                  <a:pt x="50249" y="52894"/>
                </a:lnTo>
                <a:lnTo>
                  <a:pt x="15269" y="17893"/>
                </a:lnTo>
                <a:cubicBezTo>
                  <a:pt x="12686" y="15310"/>
                  <a:pt x="12686" y="11116"/>
                  <a:pt x="15269" y="8533"/>
                </a:cubicBezTo>
                <a:cubicBezTo>
                  <a:pt x="17852" y="5951"/>
                  <a:pt x="22046" y="5951"/>
                  <a:pt x="24629" y="8533"/>
                </a:cubicBezTo>
                <a:lnTo>
                  <a:pt x="64299" y="48204"/>
                </a:lnTo>
                <a:close/>
              </a:path>
            </a:pathLst>
          </a:custGeom>
          <a:solidFill>
            <a:srgbClr val="D77A61"/>
          </a:solidFill>
          <a:ln/>
        </p:spPr>
      </p:sp>
      <p:sp>
        <p:nvSpPr>
          <p:cNvPr id="62" name="Text 60"/>
          <p:cNvSpPr/>
          <p:nvPr/>
        </p:nvSpPr>
        <p:spPr>
          <a:xfrm>
            <a:off x="5471193" y="5086612"/>
            <a:ext cx="3041388"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Refuse dumping blocking channels</a:t>
            </a:r>
            <a:endParaRPr lang="en-US" sz="1600" dirty="0"/>
          </a:p>
        </p:txBody>
      </p:sp>
      <p:sp>
        <p:nvSpPr>
          <p:cNvPr id="63" name="Text 61"/>
          <p:cNvSpPr/>
          <p:nvPr/>
        </p:nvSpPr>
        <p:spPr>
          <a:xfrm>
            <a:off x="8589608" y="3993475"/>
            <a:ext cx="3173623" cy="176312"/>
          </a:xfrm>
          <a:prstGeom prst="rect">
            <a:avLst/>
          </a:prstGeom>
          <a:noFill/>
          <a:ln/>
        </p:spPr>
        <p:txBody>
          <a:bodyPr wrap="square" lIns="0" tIns="0" rIns="0" bIns="0" rtlCol="0" anchor="ctr"/>
          <a:lstStyle/>
          <a:p>
            <a:pPr>
              <a:lnSpc>
                <a:spcPct val="120000"/>
              </a:lnSpc>
            </a:pPr>
            <a:r>
              <a:rPr lang="en-US" sz="972" b="1" dirty="0">
                <a:solidFill>
                  <a:srgbClr val="D77A61"/>
                </a:solidFill>
                <a:latin typeface="Quattrocento Sans" pitchFamily="34" charset="0"/>
                <a:ea typeface="Quattrocento Sans" pitchFamily="34" charset="-122"/>
                <a:cs typeface="Quattrocento Sans" pitchFamily="34" charset="-120"/>
              </a:rPr>
              <a:t>Intervention Challenges</a:t>
            </a:r>
            <a:endParaRPr lang="en-US" sz="1600" dirty="0"/>
          </a:p>
        </p:txBody>
      </p:sp>
      <p:sp>
        <p:nvSpPr>
          <p:cNvPr id="64" name="Shape 62"/>
          <p:cNvSpPr/>
          <p:nvPr/>
        </p:nvSpPr>
        <p:spPr>
          <a:xfrm>
            <a:off x="8622666" y="4275575"/>
            <a:ext cx="66117" cy="105787"/>
          </a:xfrm>
          <a:custGeom>
            <a:avLst/>
            <a:gdLst/>
            <a:ahLst/>
            <a:cxnLst/>
            <a:rect l="l" t="t" r="r" b="b"/>
            <a:pathLst>
              <a:path w="66117" h="105787">
                <a:moveTo>
                  <a:pt x="64278" y="48224"/>
                </a:moveTo>
                <a:cubicBezTo>
                  <a:pt x="66861" y="50807"/>
                  <a:pt x="66861" y="55001"/>
                  <a:pt x="64278" y="57584"/>
                </a:cubicBezTo>
                <a:lnTo>
                  <a:pt x="24608" y="97254"/>
                </a:lnTo>
                <a:cubicBezTo>
                  <a:pt x="22025" y="99837"/>
                  <a:pt x="17831" y="99837"/>
                  <a:pt x="15248" y="97254"/>
                </a:cubicBezTo>
                <a:cubicBezTo>
                  <a:pt x="12666" y="94671"/>
                  <a:pt x="12666" y="90477"/>
                  <a:pt x="15248" y="87894"/>
                </a:cubicBezTo>
                <a:lnTo>
                  <a:pt x="50249" y="52894"/>
                </a:lnTo>
                <a:lnTo>
                  <a:pt x="15269" y="17893"/>
                </a:lnTo>
                <a:cubicBezTo>
                  <a:pt x="12686" y="15310"/>
                  <a:pt x="12686" y="11116"/>
                  <a:pt x="15269" y="8533"/>
                </a:cubicBezTo>
                <a:cubicBezTo>
                  <a:pt x="17852" y="5951"/>
                  <a:pt x="22046" y="5951"/>
                  <a:pt x="24629" y="8533"/>
                </a:cubicBezTo>
                <a:lnTo>
                  <a:pt x="64299" y="48204"/>
                </a:lnTo>
                <a:close/>
              </a:path>
            </a:pathLst>
          </a:custGeom>
          <a:solidFill>
            <a:srgbClr val="D77A61"/>
          </a:solidFill>
          <a:ln/>
        </p:spPr>
      </p:sp>
      <p:sp>
        <p:nvSpPr>
          <p:cNvPr id="65" name="Text 63"/>
          <p:cNvSpPr/>
          <p:nvPr/>
        </p:nvSpPr>
        <p:spPr>
          <a:xfrm>
            <a:off x="8721842" y="4240312"/>
            <a:ext cx="3041388"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Geological vulnerability (sand content &gt;50%)</a:t>
            </a:r>
            <a:endParaRPr lang="en-US" sz="1600" dirty="0"/>
          </a:p>
        </p:txBody>
      </p:sp>
      <p:sp>
        <p:nvSpPr>
          <p:cNvPr id="66" name="Shape 64"/>
          <p:cNvSpPr/>
          <p:nvPr/>
        </p:nvSpPr>
        <p:spPr>
          <a:xfrm>
            <a:off x="8622666" y="4487150"/>
            <a:ext cx="66117" cy="105787"/>
          </a:xfrm>
          <a:custGeom>
            <a:avLst/>
            <a:gdLst/>
            <a:ahLst/>
            <a:cxnLst/>
            <a:rect l="l" t="t" r="r" b="b"/>
            <a:pathLst>
              <a:path w="66117" h="105787">
                <a:moveTo>
                  <a:pt x="64278" y="48224"/>
                </a:moveTo>
                <a:cubicBezTo>
                  <a:pt x="66861" y="50807"/>
                  <a:pt x="66861" y="55001"/>
                  <a:pt x="64278" y="57584"/>
                </a:cubicBezTo>
                <a:lnTo>
                  <a:pt x="24608" y="97254"/>
                </a:lnTo>
                <a:cubicBezTo>
                  <a:pt x="22025" y="99837"/>
                  <a:pt x="17831" y="99837"/>
                  <a:pt x="15248" y="97254"/>
                </a:cubicBezTo>
                <a:cubicBezTo>
                  <a:pt x="12666" y="94671"/>
                  <a:pt x="12666" y="90477"/>
                  <a:pt x="15248" y="87894"/>
                </a:cubicBezTo>
                <a:lnTo>
                  <a:pt x="50249" y="52894"/>
                </a:lnTo>
                <a:lnTo>
                  <a:pt x="15269" y="17893"/>
                </a:lnTo>
                <a:cubicBezTo>
                  <a:pt x="12686" y="15310"/>
                  <a:pt x="12686" y="11116"/>
                  <a:pt x="15269" y="8533"/>
                </a:cubicBezTo>
                <a:cubicBezTo>
                  <a:pt x="17852" y="5951"/>
                  <a:pt x="22046" y="5951"/>
                  <a:pt x="24629" y="8533"/>
                </a:cubicBezTo>
                <a:lnTo>
                  <a:pt x="64299" y="48204"/>
                </a:lnTo>
                <a:close/>
              </a:path>
            </a:pathLst>
          </a:custGeom>
          <a:solidFill>
            <a:srgbClr val="D77A61"/>
          </a:solidFill>
          <a:ln/>
        </p:spPr>
      </p:sp>
      <p:sp>
        <p:nvSpPr>
          <p:cNvPr id="67" name="Text 65"/>
          <p:cNvSpPr/>
          <p:nvPr/>
        </p:nvSpPr>
        <p:spPr>
          <a:xfrm>
            <a:off x="8721842" y="4451887"/>
            <a:ext cx="3041388"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Stormwater volume from urbanization</a:t>
            </a:r>
            <a:endParaRPr lang="en-US" sz="1600" dirty="0"/>
          </a:p>
        </p:txBody>
      </p:sp>
      <p:sp>
        <p:nvSpPr>
          <p:cNvPr id="68" name="Shape 66"/>
          <p:cNvSpPr/>
          <p:nvPr/>
        </p:nvSpPr>
        <p:spPr>
          <a:xfrm>
            <a:off x="8622666" y="4698725"/>
            <a:ext cx="66117" cy="105787"/>
          </a:xfrm>
          <a:custGeom>
            <a:avLst/>
            <a:gdLst/>
            <a:ahLst/>
            <a:cxnLst/>
            <a:rect l="l" t="t" r="r" b="b"/>
            <a:pathLst>
              <a:path w="66117" h="105787">
                <a:moveTo>
                  <a:pt x="64278" y="48224"/>
                </a:moveTo>
                <a:cubicBezTo>
                  <a:pt x="66861" y="50807"/>
                  <a:pt x="66861" y="55001"/>
                  <a:pt x="64278" y="57584"/>
                </a:cubicBezTo>
                <a:lnTo>
                  <a:pt x="24608" y="97254"/>
                </a:lnTo>
                <a:cubicBezTo>
                  <a:pt x="22025" y="99837"/>
                  <a:pt x="17831" y="99837"/>
                  <a:pt x="15248" y="97254"/>
                </a:cubicBezTo>
                <a:cubicBezTo>
                  <a:pt x="12666" y="94671"/>
                  <a:pt x="12666" y="90477"/>
                  <a:pt x="15248" y="87894"/>
                </a:cubicBezTo>
                <a:lnTo>
                  <a:pt x="50249" y="52894"/>
                </a:lnTo>
                <a:lnTo>
                  <a:pt x="15269" y="17893"/>
                </a:lnTo>
                <a:cubicBezTo>
                  <a:pt x="12686" y="15310"/>
                  <a:pt x="12686" y="11116"/>
                  <a:pt x="15269" y="8533"/>
                </a:cubicBezTo>
                <a:cubicBezTo>
                  <a:pt x="17852" y="5951"/>
                  <a:pt x="22046" y="5951"/>
                  <a:pt x="24629" y="8533"/>
                </a:cubicBezTo>
                <a:lnTo>
                  <a:pt x="64299" y="48204"/>
                </a:lnTo>
                <a:close/>
              </a:path>
            </a:pathLst>
          </a:custGeom>
          <a:solidFill>
            <a:srgbClr val="D77A61"/>
          </a:solidFill>
          <a:ln/>
        </p:spPr>
      </p:sp>
      <p:sp>
        <p:nvSpPr>
          <p:cNvPr id="69" name="Text 67"/>
          <p:cNvSpPr/>
          <p:nvPr/>
        </p:nvSpPr>
        <p:spPr>
          <a:xfrm>
            <a:off x="8721842" y="4663462"/>
            <a:ext cx="3041388"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Drainage "waterfalls" initiating new gully heads</a:t>
            </a:r>
            <a:endParaRPr lang="en-US" sz="1600" dirty="0"/>
          </a:p>
        </p:txBody>
      </p:sp>
      <p:sp>
        <p:nvSpPr>
          <p:cNvPr id="70" name="Shape 68"/>
          <p:cNvSpPr/>
          <p:nvPr/>
        </p:nvSpPr>
        <p:spPr>
          <a:xfrm>
            <a:off x="8622666" y="4910299"/>
            <a:ext cx="66117" cy="105787"/>
          </a:xfrm>
          <a:custGeom>
            <a:avLst/>
            <a:gdLst/>
            <a:ahLst/>
            <a:cxnLst/>
            <a:rect l="l" t="t" r="r" b="b"/>
            <a:pathLst>
              <a:path w="66117" h="105787">
                <a:moveTo>
                  <a:pt x="64278" y="48224"/>
                </a:moveTo>
                <a:cubicBezTo>
                  <a:pt x="66861" y="50807"/>
                  <a:pt x="66861" y="55001"/>
                  <a:pt x="64278" y="57584"/>
                </a:cubicBezTo>
                <a:lnTo>
                  <a:pt x="24608" y="97254"/>
                </a:lnTo>
                <a:cubicBezTo>
                  <a:pt x="22025" y="99837"/>
                  <a:pt x="17831" y="99837"/>
                  <a:pt x="15248" y="97254"/>
                </a:cubicBezTo>
                <a:cubicBezTo>
                  <a:pt x="12666" y="94671"/>
                  <a:pt x="12666" y="90477"/>
                  <a:pt x="15248" y="87894"/>
                </a:cubicBezTo>
                <a:lnTo>
                  <a:pt x="50249" y="52894"/>
                </a:lnTo>
                <a:lnTo>
                  <a:pt x="15269" y="17893"/>
                </a:lnTo>
                <a:cubicBezTo>
                  <a:pt x="12686" y="15310"/>
                  <a:pt x="12686" y="11116"/>
                  <a:pt x="15269" y="8533"/>
                </a:cubicBezTo>
                <a:cubicBezTo>
                  <a:pt x="17852" y="5951"/>
                  <a:pt x="22046" y="5951"/>
                  <a:pt x="24629" y="8533"/>
                </a:cubicBezTo>
                <a:lnTo>
                  <a:pt x="64299" y="48204"/>
                </a:lnTo>
                <a:close/>
              </a:path>
            </a:pathLst>
          </a:custGeom>
          <a:solidFill>
            <a:srgbClr val="D77A61"/>
          </a:solidFill>
          <a:ln/>
        </p:spPr>
      </p:sp>
      <p:sp>
        <p:nvSpPr>
          <p:cNvPr id="71" name="Text 69"/>
          <p:cNvSpPr/>
          <p:nvPr/>
        </p:nvSpPr>
        <p:spPr>
          <a:xfrm>
            <a:off x="8721842" y="4875037"/>
            <a:ext cx="3041388"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High cost of gabions and concrete lining</a:t>
            </a:r>
            <a:endParaRPr lang="en-US" sz="1600" dirty="0"/>
          </a:p>
        </p:txBody>
      </p:sp>
      <p:sp>
        <p:nvSpPr>
          <p:cNvPr id="72" name="Shape 70"/>
          <p:cNvSpPr/>
          <p:nvPr/>
        </p:nvSpPr>
        <p:spPr>
          <a:xfrm>
            <a:off x="8622666" y="5121874"/>
            <a:ext cx="66117" cy="105787"/>
          </a:xfrm>
          <a:custGeom>
            <a:avLst/>
            <a:gdLst/>
            <a:ahLst/>
            <a:cxnLst/>
            <a:rect l="l" t="t" r="r" b="b"/>
            <a:pathLst>
              <a:path w="66117" h="105787">
                <a:moveTo>
                  <a:pt x="64278" y="48224"/>
                </a:moveTo>
                <a:cubicBezTo>
                  <a:pt x="66861" y="50807"/>
                  <a:pt x="66861" y="55001"/>
                  <a:pt x="64278" y="57584"/>
                </a:cubicBezTo>
                <a:lnTo>
                  <a:pt x="24608" y="97254"/>
                </a:lnTo>
                <a:cubicBezTo>
                  <a:pt x="22025" y="99837"/>
                  <a:pt x="17831" y="99837"/>
                  <a:pt x="15248" y="97254"/>
                </a:cubicBezTo>
                <a:cubicBezTo>
                  <a:pt x="12666" y="94671"/>
                  <a:pt x="12666" y="90477"/>
                  <a:pt x="15248" y="87894"/>
                </a:cubicBezTo>
                <a:lnTo>
                  <a:pt x="50249" y="52894"/>
                </a:lnTo>
                <a:lnTo>
                  <a:pt x="15269" y="17893"/>
                </a:lnTo>
                <a:cubicBezTo>
                  <a:pt x="12686" y="15310"/>
                  <a:pt x="12686" y="11116"/>
                  <a:pt x="15269" y="8533"/>
                </a:cubicBezTo>
                <a:cubicBezTo>
                  <a:pt x="17852" y="5951"/>
                  <a:pt x="22046" y="5951"/>
                  <a:pt x="24629" y="8533"/>
                </a:cubicBezTo>
                <a:lnTo>
                  <a:pt x="64299" y="48204"/>
                </a:lnTo>
                <a:close/>
              </a:path>
            </a:pathLst>
          </a:custGeom>
          <a:solidFill>
            <a:srgbClr val="D77A61"/>
          </a:solidFill>
          <a:ln/>
        </p:spPr>
      </p:sp>
      <p:sp>
        <p:nvSpPr>
          <p:cNvPr id="73" name="Text 71"/>
          <p:cNvSpPr/>
          <p:nvPr/>
        </p:nvSpPr>
        <p:spPr>
          <a:xfrm>
            <a:off x="8721842" y="5086612"/>
            <a:ext cx="3041388" cy="176312"/>
          </a:xfrm>
          <a:prstGeom prst="rect">
            <a:avLst/>
          </a:prstGeom>
          <a:noFill/>
          <a:ln/>
        </p:spPr>
        <p:txBody>
          <a:bodyPr wrap="square" lIns="0" tIns="0" rIns="0" bIns="0" rtlCol="0" anchor="ctr"/>
          <a:lstStyle/>
          <a:p>
            <a:pPr>
              <a:lnSpc>
                <a:spcPct val="120000"/>
              </a:lnSpc>
            </a:pPr>
            <a:r>
              <a:rPr lang="en-US" sz="972" dirty="0">
                <a:solidFill>
                  <a:srgbClr val="2C3033"/>
                </a:solidFill>
                <a:latin typeface="Quattrocento Sans" pitchFamily="34" charset="0"/>
                <a:ea typeface="Quattrocento Sans" pitchFamily="34" charset="-122"/>
                <a:cs typeface="Quattrocento Sans" pitchFamily="34" charset="-120"/>
              </a:rPr>
              <a:t>Scale outpaces available funding</a:t>
            </a:r>
            <a:endParaRPr lang="en-US" sz="1600" dirty="0"/>
          </a:p>
        </p:txBody>
      </p:sp>
      <p:sp>
        <p:nvSpPr>
          <p:cNvPr id="74" name="Shape 72"/>
          <p:cNvSpPr/>
          <p:nvPr/>
        </p:nvSpPr>
        <p:spPr>
          <a:xfrm>
            <a:off x="5215540" y="5509761"/>
            <a:ext cx="6620529" cy="634725"/>
          </a:xfrm>
          <a:custGeom>
            <a:avLst/>
            <a:gdLst/>
            <a:ahLst/>
            <a:cxnLst/>
            <a:rect l="l" t="t" r="r" b="b"/>
            <a:pathLst>
              <a:path w="6620529" h="634725">
                <a:moveTo>
                  <a:pt x="35306" y="0"/>
                </a:moveTo>
                <a:lnTo>
                  <a:pt x="6550025" y="0"/>
                </a:lnTo>
                <a:cubicBezTo>
                  <a:pt x="6588953" y="0"/>
                  <a:pt x="6620510" y="31557"/>
                  <a:pt x="6620510" y="70485"/>
                </a:cubicBezTo>
                <a:lnTo>
                  <a:pt x="6620510" y="564261"/>
                </a:lnTo>
                <a:cubicBezTo>
                  <a:pt x="6620510" y="603189"/>
                  <a:pt x="6588953" y="634746"/>
                  <a:pt x="6550025" y="634746"/>
                </a:cubicBezTo>
                <a:lnTo>
                  <a:pt x="35306" y="634746"/>
                </a:lnTo>
                <a:cubicBezTo>
                  <a:pt x="15807" y="634746"/>
                  <a:pt x="0" y="618939"/>
                  <a:pt x="0" y="599440"/>
                </a:cubicBezTo>
                <a:lnTo>
                  <a:pt x="0" y="35306"/>
                </a:lnTo>
                <a:cubicBezTo>
                  <a:pt x="0" y="15820"/>
                  <a:pt x="15820" y="0"/>
                  <a:pt x="35306" y="0"/>
                </a:cubicBezTo>
                <a:close/>
              </a:path>
            </a:pathLst>
          </a:custGeom>
          <a:solidFill>
            <a:srgbClr val="D77A61">
              <a:alpha val="10196"/>
            </a:srgbClr>
          </a:solidFill>
          <a:ln/>
        </p:spPr>
      </p:sp>
      <p:sp>
        <p:nvSpPr>
          <p:cNvPr id="75" name="Shape 73"/>
          <p:cNvSpPr/>
          <p:nvPr/>
        </p:nvSpPr>
        <p:spPr>
          <a:xfrm>
            <a:off x="5215540" y="5509761"/>
            <a:ext cx="35262" cy="634725"/>
          </a:xfrm>
          <a:custGeom>
            <a:avLst/>
            <a:gdLst/>
            <a:ahLst/>
            <a:cxnLst/>
            <a:rect l="l" t="t" r="r" b="b"/>
            <a:pathLst>
              <a:path w="35262" h="634725">
                <a:moveTo>
                  <a:pt x="35306" y="0"/>
                </a:moveTo>
                <a:lnTo>
                  <a:pt x="35306" y="0"/>
                </a:lnTo>
                <a:lnTo>
                  <a:pt x="35306" y="634746"/>
                </a:lnTo>
                <a:lnTo>
                  <a:pt x="35306" y="634746"/>
                </a:lnTo>
                <a:cubicBezTo>
                  <a:pt x="15807" y="634746"/>
                  <a:pt x="0" y="618939"/>
                  <a:pt x="0" y="599440"/>
                </a:cubicBezTo>
                <a:lnTo>
                  <a:pt x="0" y="35306"/>
                </a:lnTo>
                <a:cubicBezTo>
                  <a:pt x="0" y="15820"/>
                  <a:pt x="15820" y="0"/>
                  <a:pt x="35306" y="0"/>
                </a:cubicBezTo>
                <a:close/>
              </a:path>
            </a:pathLst>
          </a:custGeom>
          <a:solidFill>
            <a:srgbClr val="D77A61"/>
          </a:solidFill>
          <a:ln/>
        </p:spPr>
      </p:sp>
      <p:sp>
        <p:nvSpPr>
          <p:cNvPr id="76" name="Text 74"/>
          <p:cNvSpPr/>
          <p:nvPr/>
        </p:nvSpPr>
        <p:spPr>
          <a:xfrm>
            <a:off x="5338959" y="5615549"/>
            <a:ext cx="6461848" cy="423150"/>
          </a:xfrm>
          <a:prstGeom prst="rect">
            <a:avLst/>
          </a:prstGeom>
          <a:noFill/>
          <a:ln/>
        </p:spPr>
        <p:txBody>
          <a:bodyPr wrap="square" lIns="0" tIns="0" rIns="0" bIns="0" rtlCol="0" anchor="ctr"/>
          <a:lstStyle/>
          <a:p>
            <a:pPr>
              <a:lnSpc>
                <a:spcPct val="130000"/>
              </a:lnSpc>
            </a:pPr>
            <a:r>
              <a:rPr lang="en-US" sz="1111" b="1" dirty="0">
                <a:solidFill>
                  <a:srgbClr val="2C3033"/>
                </a:solidFill>
                <a:latin typeface="Quattrocento Sans" pitchFamily="34" charset="0"/>
                <a:ea typeface="Quattrocento Sans" pitchFamily="34" charset="-122"/>
                <a:cs typeface="Quattrocento Sans" pitchFamily="34" charset="-120"/>
              </a:rPr>
              <a:t>Trend:</a:t>
            </a:r>
            <a:pPr>
              <a:lnSpc>
                <a:spcPct val="130000"/>
              </a:lnSpc>
            </a:pPr>
            <a:r>
              <a:rPr lang="en-US" sz="1111" dirty="0">
                <a:solidFill>
                  <a:srgbClr val="2C3033"/>
                </a:solidFill>
                <a:latin typeface="Quattrocento Sans" pitchFamily="34" charset="0"/>
                <a:ea typeface="Quattrocento Sans" pitchFamily="34" charset="-122"/>
                <a:cs typeface="Quattrocento Sans" pitchFamily="34" charset="-120"/>
              </a:rPr>
              <a:t> Rapid lateral widening. The gully physically "tears" through neighborhoods, with hundreds of houses collapsed or with exposed foundations.</a:t>
            </a:r>
            <a:endParaRPr lang="en-US" sz="1600" dirty="0"/>
          </a:p>
        </p:txBody>
      </p:sp>
    </p:spTree>
  </p:cSld>
  <p:clrMapOvr>
    <a:masterClrMapping/>
  </p:clrMapOvr>
  <p:transition>
    <p:fade/>
    <p:spd val="med"/>
  </p:transition>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41513" y="341513"/>
            <a:ext cx="11577277" cy="204908"/>
          </a:xfrm>
          <a:prstGeom prst="rect">
            <a:avLst/>
          </a:prstGeom>
          <a:noFill/>
          <a:ln/>
        </p:spPr>
        <p:txBody>
          <a:bodyPr wrap="square" lIns="0" tIns="0" rIns="0" bIns="0" rtlCol="0" anchor="ctr"/>
          <a:lstStyle/>
          <a:p>
            <a:pPr>
              <a:lnSpc>
                <a:spcPct val="130000"/>
              </a:lnSpc>
            </a:pPr>
            <a:r>
              <a:rPr lang="en-US" sz="1076" b="1" spc="108" kern="0" dirty="0">
                <a:solidFill>
                  <a:srgbClr val="D77A61"/>
                </a:solidFill>
                <a:latin typeface="Coda" pitchFamily="34" charset="0"/>
                <a:ea typeface="Coda" pitchFamily="34" charset="-122"/>
                <a:cs typeface="Coda" pitchFamily="34" charset="-120"/>
              </a:rPr>
              <a:t>CHAPTER 05 | ZAGAINA-KUNDULUM</a:t>
            </a:r>
            <a:endParaRPr lang="en-US" sz="1600" dirty="0"/>
          </a:p>
        </p:txBody>
      </p:sp>
      <p:sp>
        <p:nvSpPr>
          <p:cNvPr id="3" name="Text 1"/>
          <p:cNvSpPr/>
          <p:nvPr/>
        </p:nvSpPr>
        <p:spPr>
          <a:xfrm>
            <a:off x="341513" y="614723"/>
            <a:ext cx="11662655" cy="341513"/>
          </a:xfrm>
          <a:prstGeom prst="rect">
            <a:avLst/>
          </a:prstGeom>
          <a:noFill/>
          <a:ln/>
        </p:spPr>
        <p:txBody>
          <a:bodyPr wrap="square" lIns="0" tIns="0" rIns="0" bIns="0" rtlCol="0" anchor="ctr"/>
          <a:lstStyle/>
          <a:p>
            <a:pPr>
              <a:lnSpc>
                <a:spcPct val="90000"/>
              </a:lnSpc>
            </a:pPr>
            <a:r>
              <a:rPr lang="en-US" sz="2420" b="1" dirty="0">
                <a:solidFill>
                  <a:srgbClr val="2A4B43"/>
                </a:solidFill>
                <a:latin typeface="Oranienbaum" pitchFamily="34" charset="0"/>
                <a:ea typeface="Oranienbaum" pitchFamily="34" charset="-122"/>
                <a:cs typeface="Oranienbaum" pitchFamily="34" charset="-120"/>
              </a:rPr>
              <a:t>Environmental &amp; Social Impacts</a:t>
            </a:r>
            <a:endParaRPr lang="en-US" sz="1600" dirty="0"/>
          </a:p>
        </p:txBody>
      </p:sp>
      <p:sp>
        <p:nvSpPr>
          <p:cNvPr id="4" name="Shape 2"/>
          <p:cNvSpPr/>
          <p:nvPr/>
        </p:nvSpPr>
        <p:spPr>
          <a:xfrm>
            <a:off x="341513" y="1058689"/>
            <a:ext cx="683025" cy="34151"/>
          </a:xfrm>
          <a:prstGeom prst="roundRect">
            <a:avLst>
              <a:gd name="adj" fmla="val 0"/>
            </a:avLst>
          </a:prstGeom>
          <a:solidFill>
            <a:srgbClr val="D77A61"/>
          </a:solidFill>
          <a:ln/>
        </p:spPr>
      </p:sp>
      <p:sp>
        <p:nvSpPr>
          <p:cNvPr id="5" name="Shape 3"/>
          <p:cNvSpPr/>
          <p:nvPr/>
        </p:nvSpPr>
        <p:spPr>
          <a:xfrm>
            <a:off x="341513" y="1229445"/>
            <a:ext cx="5686185" cy="2493042"/>
          </a:xfrm>
          <a:prstGeom prst="roundRect">
            <a:avLst>
              <a:gd name="adj" fmla="val 2740"/>
            </a:avLst>
          </a:prstGeom>
          <a:solidFill>
            <a:srgbClr val="FFFFFF"/>
          </a:solidFill>
          <a:ln/>
          <a:effectLst>
            <a:outerShdw sx="100000" sy="100000" kx="0" ky="0" algn="bl" rotWithShape="0" blurRad="25613" dist="8538" dir="5400000">
              <a:srgbClr val="000000">
                <a:alpha val="10196"/>
              </a:srgbClr>
            </a:outerShdw>
          </a:effectLst>
        </p:spPr>
      </p:sp>
      <p:sp>
        <p:nvSpPr>
          <p:cNvPr id="6" name="Text 4"/>
          <p:cNvSpPr/>
          <p:nvPr/>
        </p:nvSpPr>
        <p:spPr>
          <a:xfrm>
            <a:off x="478118" y="1366050"/>
            <a:ext cx="5489815" cy="239059"/>
          </a:xfrm>
          <a:prstGeom prst="rect">
            <a:avLst/>
          </a:prstGeom>
          <a:noFill/>
          <a:ln/>
        </p:spPr>
        <p:txBody>
          <a:bodyPr wrap="square" lIns="0" tIns="0" rIns="0" bIns="0" rtlCol="0" anchor="ctr"/>
          <a:lstStyle/>
          <a:p>
            <a:pPr>
              <a:lnSpc>
                <a:spcPct val="130000"/>
              </a:lnSpc>
            </a:pPr>
            <a:r>
              <a:rPr lang="en-US" sz="1210" b="1" dirty="0">
                <a:solidFill>
                  <a:srgbClr val="2A4B43"/>
                </a:solidFill>
                <a:latin typeface="Liter" pitchFamily="34" charset="0"/>
                <a:ea typeface="Liter" pitchFamily="34" charset="-122"/>
                <a:cs typeface="Liter" pitchFamily="34" charset="-120"/>
              </a:rPr>
              <a:t>Environmental Degradation</a:t>
            </a:r>
            <a:endParaRPr lang="en-US" sz="1600" dirty="0"/>
          </a:p>
        </p:txBody>
      </p:sp>
      <p:sp>
        <p:nvSpPr>
          <p:cNvPr id="7" name="Shape 5"/>
          <p:cNvSpPr/>
          <p:nvPr/>
        </p:nvSpPr>
        <p:spPr>
          <a:xfrm>
            <a:off x="478118" y="1707563"/>
            <a:ext cx="341513" cy="341513"/>
          </a:xfrm>
          <a:prstGeom prst="roundRect">
            <a:avLst>
              <a:gd name="adj" fmla="val 50000"/>
            </a:avLst>
          </a:prstGeom>
          <a:solidFill>
            <a:srgbClr val="D77A61">
              <a:alpha val="10196"/>
            </a:srgbClr>
          </a:solidFill>
          <a:ln/>
        </p:spPr>
      </p:sp>
      <p:sp>
        <p:nvSpPr>
          <p:cNvPr id="8" name="Shape 6"/>
          <p:cNvSpPr/>
          <p:nvPr/>
        </p:nvSpPr>
        <p:spPr>
          <a:xfrm>
            <a:off x="580571" y="1810017"/>
            <a:ext cx="136605" cy="136605"/>
          </a:xfrm>
          <a:custGeom>
            <a:avLst/>
            <a:gdLst/>
            <a:ahLst/>
            <a:cxnLst/>
            <a:rect l="l" t="t" r="r" b="b"/>
            <a:pathLst>
              <a:path w="136605" h="136605">
                <a:moveTo>
                  <a:pt x="68436" y="0"/>
                </a:moveTo>
                <a:cubicBezTo>
                  <a:pt x="72358" y="0"/>
                  <a:pt x="75960" y="2161"/>
                  <a:pt x="77828" y="5603"/>
                </a:cubicBezTo>
                <a:lnTo>
                  <a:pt x="135458" y="112326"/>
                </a:lnTo>
                <a:cubicBezTo>
                  <a:pt x="137245" y="115634"/>
                  <a:pt x="137165" y="119636"/>
                  <a:pt x="135244" y="122864"/>
                </a:cubicBezTo>
                <a:cubicBezTo>
                  <a:pt x="133323" y="126093"/>
                  <a:pt x="129828" y="128067"/>
                  <a:pt x="126093" y="128067"/>
                </a:cubicBezTo>
                <a:lnTo>
                  <a:pt x="10832" y="128067"/>
                </a:lnTo>
                <a:cubicBezTo>
                  <a:pt x="7070" y="128067"/>
                  <a:pt x="3602" y="126093"/>
                  <a:pt x="1681" y="122864"/>
                </a:cubicBezTo>
                <a:cubicBezTo>
                  <a:pt x="-240" y="119636"/>
                  <a:pt x="-320" y="115634"/>
                  <a:pt x="1467" y="112326"/>
                </a:cubicBezTo>
                <a:lnTo>
                  <a:pt x="59098" y="5603"/>
                </a:lnTo>
                <a:lnTo>
                  <a:pt x="59871" y="4376"/>
                </a:lnTo>
                <a:cubicBezTo>
                  <a:pt x="61819" y="1654"/>
                  <a:pt x="64994" y="0"/>
                  <a:pt x="68436" y="0"/>
                </a:cubicBezTo>
                <a:close/>
                <a:moveTo>
                  <a:pt x="45464" y="66675"/>
                </a:moveTo>
                <a:lnTo>
                  <a:pt x="52614" y="73825"/>
                </a:lnTo>
                <a:cubicBezTo>
                  <a:pt x="54268" y="75480"/>
                  <a:pt x="56990" y="75480"/>
                  <a:pt x="58644" y="73825"/>
                </a:cubicBezTo>
                <a:lnTo>
                  <a:pt x="70197" y="62273"/>
                </a:lnTo>
                <a:cubicBezTo>
                  <a:pt x="71798" y="60672"/>
                  <a:pt x="73959" y="59765"/>
                  <a:pt x="76227" y="59765"/>
                </a:cubicBezTo>
                <a:lnTo>
                  <a:pt x="87646" y="59765"/>
                </a:lnTo>
                <a:lnTo>
                  <a:pt x="68409" y="24146"/>
                </a:lnTo>
                <a:lnTo>
                  <a:pt x="45437" y="66675"/>
                </a:lnTo>
                <a:close/>
              </a:path>
            </a:pathLst>
          </a:custGeom>
          <a:solidFill>
            <a:srgbClr val="D77A61"/>
          </a:solidFill>
          <a:ln/>
        </p:spPr>
      </p:sp>
      <p:sp>
        <p:nvSpPr>
          <p:cNvPr id="9" name="Text 7"/>
          <p:cNvSpPr/>
          <p:nvPr/>
        </p:nvSpPr>
        <p:spPr>
          <a:xfrm>
            <a:off x="922084" y="1707563"/>
            <a:ext cx="4473815" cy="170756"/>
          </a:xfrm>
          <a:prstGeom prst="rect">
            <a:avLst/>
          </a:prstGeom>
          <a:noFill/>
          <a:ln/>
        </p:spPr>
        <p:txBody>
          <a:bodyPr wrap="square" lIns="0" tIns="0" rIns="0" bIns="0" rtlCol="0" anchor="ctr"/>
          <a:lstStyle/>
          <a:p>
            <a:pPr>
              <a:lnSpc>
                <a:spcPct val="120000"/>
              </a:lnSpc>
            </a:pPr>
            <a:r>
              <a:rPr lang="en-US" sz="941" b="1" dirty="0">
                <a:solidFill>
                  <a:srgbClr val="2A4B43"/>
                </a:solidFill>
                <a:latin typeface="Quattrocento Sans" pitchFamily="34" charset="0"/>
                <a:ea typeface="Quattrocento Sans" pitchFamily="34" charset="-122"/>
                <a:cs typeface="Quattrocento Sans" pitchFamily="34" charset="-120"/>
              </a:rPr>
              <a:t>Topsoil &amp; Land Loss</a:t>
            </a:r>
            <a:endParaRPr lang="en-US" sz="1600" dirty="0"/>
          </a:p>
        </p:txBody>
      </p:sp>
      <p:sp>
        <p:nvSpPr>
          <p:cNvPr id="10" name="Text 8"/>
          <p:cNvSpPr/>
          <p:nvPr/>
        </p:nvSpPr>
        <p:spPr>
          <a:xfrm>
            <a:off x="922084" y="1878319"/>
            <a:ext cx="4465277" cy="136605"/>
          </a:xfrm>
          <a:prstGeom prst="rect">
            <a:avLst/>
          </a:prstGeom>
          <a:noFill/>
          <a:ln/>
        </p:spPr>
        <p:txBody>
          <a:bodyPr wrap="square" lIns="0" tIns="0" rIns="0" bIns="0" rtlCol="0" anchor="ctr"/>
          <a:lstStyle/>
          <a:p>
            <a:pPr>
              <a:lnSpc>
                <a:spcPct val="110000"/>
              </a:lnSpc>
            </a:pPr>
            <a:r>
              <a:rPr lang="en-US" sz="807" dirty="0">
                <a:solidFill>
                  <a:srgbClr val="2C3033"/>
                </a:solidFill>
                <a:latin typeface="Quattrocento Sans" pitchFamily="34" charset="0"/>
                <a:ea typeface="Quattrocento Sans" pitchFamily="34" charset="-122"/>
                <a:cs typeface="Quattrocento Sans" pitchFamily="34" charset="-120"/>
              </a:rPr>
              <a:t>Huge volumes of fertile sandy-loam soil washed away annually, leaving deep, unproductive ravines.</a:t>
            </a:r>
            <a:endParaRPr lang="en-US" sz="1600" dirty="0"/>
          </a:p>
        </p:txBody>
      </p:sp>
      <p:sp>
        <p:nvSpPr>
          <p:cNvPr id="11" name="Shape 9"/>
          <p:cNvSpPr/>
          <p:nvPr/>
        </p:nvSpPr>
        <p:spPr>
          <a:xfrm>
            <a:off x="478118" y="2151529"/>
            <a:ext cx="341513" cy="341513"/>
          </a:xfrm>
          <a:prstGeom prst="roundRect">
            <a:avLst>
              <a:gd name="adj" fmla="val 50000"/>
            </a:avLst>
          </a:prstGeom>
          <a:solidFill>
            <a:srgbClr val="A9927D">
              <a:alpha val="10196"/>
            </a:srgbClr>
          </a:solidFill>
          <a:ln/>
        </p:spPr>
      </p:sp>
      <p:sp>
        <p:nvSpPr>
          <p:cNvPr id="12" name="Shape 10"/>
          <p:cNvSpPr/>
          <p:nvPr/>
        </p:nvSpPr>
        <p:spPr>
          <a:xfrm>
            <a:off x="580571" y="2253983"/>
            <a:ext cx="136605" cy="136605"/>
          </a:xfrm>
          <a:custGeom>
            <a:avLst/>
            <a:gdLst/>
            <a:ahLst/>
            <a:cxnLst/>
            <a:rect l="l" t="t" r="r" b="b"/>
            <a:pathLst>
              <a:path w="136605" h="136605">
                <a:moveTo>
                  <a:pt x="136605" y="8538"/>
                </a:moveTo>
                <a:cubicBezTo>
                  <a:pt x="136605" y="37380"/>
                  <a:pt x="116168" y="61446"/>
                  <a:pt x="89007" y="67075"/>
                </a:cubicBezTo>
                <a:cubicBezTo>
                  <a:pt x="86899" y="51574"/>
                  <a:pt x="79935" y="37620"/>
                  <a:pt x="69663" y="26814"/>
                </a:cubicBezTo>
                <a:cubicBezTo>
                  <a:pt x="80362" y="10672"/>
                  <a:pt x="98692" y="0"/>
                  <a:pt x="119529" y="0"/>
                </a:cubicBezTo>
                <a:lnTo>
                  <a:pt x="128067" y="0"/>
                </a:lnTo>
                <a:cubicBezTo>
                  <a:pt x="132790" y="0"/>
                  <a:pt x="136605" y="3815"/>
                  <a:pt x="136605" y="8538"/>
                </a:cubicBezTo>
                <a:close/>
                <a:moveTo>
                  <a:pt x="0" y="25613"/>
                </a:moveTo>
                <a:cubicBezTo>
                  <a:pt x="0" y="20891"/>
                  <a:pt x="3815" y="17076"/>
                  <a:pt x="8538" y="17076"/>
                </a:cubicBezTo>
                <a:lnTo>
                  <a:pt x="17076" y="17076"/>
                </a:lnTo>
                <a:cubicBezTo>
                  <a:pt x="50080" y="17076"/>
                  <a:pt x="76840" y="43836"/>
                  <a:pt x="76840" y="76840"/>
                </a:cubicBezTo>
                <a:lnTo>
                  <a:pt x="76840" y="128067"/>
                </a:lnTo>
                <a:cubicBezTo>
                  <a:pt x="76840" y="132790"/>
                  <a:pt x="73025" y="136605"/>
                  <a:pt x="68303" y="136605"/>
                </a:cubicBezTo>
                <a:cubicBezTo>
                  <a:pt x="63580" y="136605"/>
                  <a:pt x="59765" y="132790"/>
                  <a:pt x="59765" y="128067"/>
                </a:cubicBezTo>
                <a:lnTo>
                  <a:pt x="59765" y="85378"/>
                </a:lnTo>
                <a:cubicBezTo>
                  <a:pt x="26761" y="85378"/>
                  <a:pt x="0" y="58617"/>
                  <a:pt x="0" y="25613"/>
                </a:cubicBezTo>
                <a:close/>
              </a:path>
            </a:pathLst>
          </a:custGeom>
          <a:solidFill>
            <a:srgbClr val="A9927D"/>
          </a:solidFill>
          <a:ln/>
        </p:spPr>
      </p:sp>
      <p:sp>
        <p:nvSpPr>
          <p:cNvPr id="13" name="Text 11"/>
          <p:cNvSpPr/>
          <p:nvPr/>
        </p:nvSpPr>
        <p:spPr>
          <a:xfrm>
            <a:off x="922084" y="2151529"/>
            <a:ext cx="5028773" cy="170756"/>
          </a:xfrm>
          <a:prstGeom prst="rect">
            <a:avLst/>
          </a:prstGeom>
          <a:noFill/>
          <a:ln/>
        </p:spPr>
        <p:txBody>
          <a:bodyPr wrap="square" lIns="0" tIns="0" rIns="0" bIns="0" rtlCol="0" anchor="ctr"/>
          <a:lstStyle/>
          <a:p>
            <a:pPr>
              <a:lnSpc>
                <a:spcPct val="120000"/>
              </a:lnSpc>
            </a:pPr>
            <a:r>
              <a:rPr lang="en-US" sz="941" b="1" dirty="0">
                <a:solidFill>
                  <a:srgbClr val="2A4B43"/>
                </a:solidFill>
                <a:latin typeface="Quattrocento Sans" pitchFamily="34" charset="0"/>
                <a:ea typeface="Quattrocento Sans" pitchFamily="34" charset="-122"/>
                <a:cs typeface="Quattrocento Sans" pitchFamily="34" charset="-120"/>
              </a:rPr>
              <a:t>Vegetation Destruction</a:t>
            </a:r>
            <a:endParaRPr lang="en-US" sz="1600" dirty="0"/>
          </a:p>
        </p:txBody>
      </p:sp>
      <p:sp>
        <p:nvSpPr>
          <p:cNvPr id="14" name="Text 12"/>
          <p:cNvSpPr/>
          <p:nvPr/>
        </p:nvSpPr>
        <p:spPr>
          <a:xfrm>
            <a:off x="922084" y="2322286"/>
            <a:ext cx="5020235" cy="273210"/>
          </a:xfrm>
          <a:prstGeom prst="rect">
            <a:avLst/>
          </a:prstGeom>
          <a:noFill/>
          <a:ln/>
        </p:spPr>
        <p:txBody>
          <a:bodyPr wrap="square" lIns="0" tIns="0" rIns="0" bIns="0" rtlCol="0" anchor="ctr"/>
          <a:lstStyle/>
          <a:p>
            <a:pPr>
              <a:lnSpc>
                <a:spcPct val="110000"/>
              </a:lnSpc>
            </a:pPr>
            <a:r>
              <a:rPr lang="en-US" sz="807" dirty="0">
                <a:solidFill>
                  <a:srgbClr val="2C3033"/>
                </a:solidFill>
                <a:latin typeface="Quattrocento Sans" pitchFamily="34" charset="0"/>
                <a:ea typeface="Quattrocento Sans" pitchFamily="34" charset="-122"/>
                <a:cs typeface="Quattrocento Sans" pitchFamily="34" charset="-120"/>
              </a:rPr>
              <a:t>Headward erosion uproots indigenous trees and shrubs, leading to biodiversity loss and increased local temperatures.</a:t>
            </a:r>
            <a:endParaRPr lang="en-US" sz="1600" dirty="0"/>
          </a:p>
        </p:txBody>
      </p:sp>
      <p:sp>
        <p:nvSpPr>
          <p:cNvPr id="15" name="Shape 13"/>
          <p:cNvSpPr/>
          <p:nvPr/>
        </p:nvSpPr>
        <p:spPr>
          <a:xfrm>
            <a:off x="478118" y="2697741"/>
            <a:ext cx="341513" cy="341513"/>
          </a:xfrm>
          <a:prstGeom prst="roundRect">
            <a:avLst>
              <a:gd name="adj" fmla="val 50000"/>
            </a:avLst>
          </a:prstGeom>
          <a:solidFill>
            <a:srgbClr val="2A4B43">
              <a:alpha val="10196"/>
            </a:srgbClr>
          </a:solidFill>
          <a:ln/>
        </p:spPr>
      </p:sp>
      <p:sp>
        <p:nvSpPr>
          <p:cNvPr id="16" name="Shape 14"/>
          <p:cNvSpPr/>
          <p:nvPr/>
        </p:nvSpPr>
        <p:spPr>
          <a:xfrm>
            <a:off x="580571" y="2800195"/>
            <a:ext cx="136605" cy="136605"/>
          </a:xfrm>
          <a:custGeom>
            <a:avLst/>
            <a:gdLst/>
            <a:ahLst/>
            <a:cxnLst/>
            <a:rect l="l" t="t" r="r" b="b"/>
            <a:pathLst>
              <a:path w="136605" h="136605">
                <a:moveTo>
                  <a:pt x="109551" y="33111"/>
                </a:moveTo>
                <a:cubicBezTo>
                  <a:pt x="115074" y="37273"/>
                  <a:pt x="121824" y="41302"/>
                  <a:pt x="129348" y="42316"/>
                </a:cubicBezTo>
                <a:cubicBezTo>
                  <a:pt x="132843" y="42796"/>
                  <a:pt x="136071" y="40314"/>
                  <a:pt x="136552" y="36819"/>
                </a:cubicBezTo>
                <a:cubicBezTo>
                  <a:pt x="137032" y="33324"/>
                  <a:pt x="134551" y="30096"/>
                  <a:pt x="131055" y="29616"/>
                </a:cubicBezTo>
                <a:cubicBezTo>
                  <a:pt x="126813" y="29055"/>
                  <a:pt x="122197" y="26601"/>
                  <a:pt x="117262" y="22892"/>
                </a:cubicBezTo>
                <a:cubicBezTo>
                  <a:pt x="107016" y="15155"/>
                  <a:pt x="93116" y="15155"/>
                  <a:pt x="82843" y="22892"/>
                </a:cubicBezTo>
                <a:cubicBezTo>
                  <a:pt x="76440" y="27721"/>
                  <a:pt x="71984" y="29909"/>
                  <a:pt x="68303" y="29909"/>
                </a:cubicBezTo>
                <a:cubicBezTo>
                  <a:pt x="64621" y="29909"/>
                  <a:pt x="60165" y="27721"/>
                  <a:pt x="53762" y="22892"/>
                </a:cubicBezTo>
                <a:cubicBezTo>
                  <a:pt x="43516" y="15155"/>
                  <a:pt x="29616" y="15155"/>
                  <a:pt x="19343" y="22892"/>
                </a:cubicBezTo>
                <a:cubicBezTo>
                  <a:pt x="14408" y="26601"/>
                  <a:pt x="9792" y="29055"/>
                  <a:pt x="5550" y="29616"/>
                </a:cubicBezTo>
                <a:cubicBezTo>
                  <a:pt x="2054" y="30096"/>
                  <a:pt x="-427" y="33297"/>
                  <a:pt x="53" y="36819"/>
                </a:cubicBezTo>
                <a:cubicBezTo>
                  <a:pt x="534" y="40341"/>
                  <a:pt x="3735" y="42796"/>
                  <a:pt x="7257" y="42316"/>
                </a:cubicBezTo>
                <a:cubicBezTo>
                  <a:pt x="14781" y="41302"/>
                  <a:pt x="21558" y="37273"/>
                  <a:pt x="27054" y="33111"/>
                </a:cubicBezTo>
                <a:cubicBezTo>
                  <a:pt x="32737" y="28815"/>
                  <a:pt x="40368" y="28815"/>
                  <a:pt x="46051" y="33111"/>
                </a:cubicBezTo>
                <a:cubicBezTo>
                  <a:pt x="52508" y="37993"/>
                  <a:pt x="60005" y="42689"/>
                  <a:pt x="68303" y="42689"/>
                </a:cubicBezTo>
                <a:cubicBezTo>
                  <a:pt x="76600" y="42689"/>
                  <a:pt x="84071" y="37967"/>
                  <a:pt x="90554" y="33111"/>
                </a:cubicBezTo>
                <a:cubicBezTo>
                  <a:pt x="96237" y="28815"/>
                  <a:pt x="103868" y="28815"/>
                  <a:pt x="109551" y="33111"/>
                </a:cubicBezTo>
                <a:close/>
                <a:moveTo>
                  <a:pt x="109551" y="71531"/>
                </a:moveTo>
                <a:cubicBezTo>
                  <a:pt x="115074" y="75693"/>
                  <a:pt x="121824" y="79722"/>
                  <a:pt x="129348" y="80736"/>
                </a:cubicBezTo>
                <a:cubicBezTo>
                  <a:pt x="132843" y="81216"/>
                  <a:pt x="136071" y="78735"/>
                  <a:pt x="136552" y="75239"/>
                </a:cubicBezTo>
                <a:cubicBezTo>
                  <a:pt x="137032" y="71744"/>
                  <a:pt x="134551" y="68516"/>
                  <a:pt x="131055" y="68036"/>
                </a:cubicBezTo>
                <a:cubicBezTo>
                  <a:pt x="126813" y="67475"/>
                  <a:pt x="122197" y="65021"/>
                  <a:pt x="117262" y="61312"/>
                </a:cubicBezTo>
                <a:cubicBezTo>
                  <a:pt x="107016" y="53575"/>
                  <a:pt x="93116" y="53575"/>
                  <a:pt x="82843" y="61312"/>
                </a:cubicBezTo>
                <a:cubicBezTo>
                  <a:pt x="76440" y="66141"/>
                  <a:pt x="71984" y="68329"/>
                  <a:pt x="68303" y="68329"/>
                </a:cubicBezTo>
                <a:cubicBezTo>
                  <a:pt x="64621" y="68329"/>
                  <a:pt x="60165" y="66141"/>
                  <a:pt x="53762" y="61312"/>
                </a:cubicBezTo>
                <a:cubicBezTo>
                  <a:pt x="43516" y="53575"/>
                  <a:pt x="29616" y="53575"/>
                  <a:pt x="19343" y="61312"/>
                </a:cubicBezTo>
                <a:cubicBezTo>
                  <a:pt x="14408" y="65021"/>
                  <a:pt x="9792" y="67475"/>
                  <a:pt x="5550" y="68036"/>
                </a:cubicBezTo>
                <a:cubicBezTo>
                  <a:pt x="2054" y="68489"/>
                  <a:pt x="-427" y="71718"/>
                  <a:pt x="53" y="75239"/>
                </a:cubicBezTo>
                <a:cubicBezTo>
                  <a:pt x="534" y="78761"/>
                  <a:pt x="3735" y="81216"/>
                  <a:pt x="7257" y="80736"/>
                </a:cubicBezTo>
                <a:cubicBezTo>
                  <a:pt x="14781" y="79722"/>
                  <a:pt x="21558" y="75693"/>
                  <a:pt x="27054" y="71531"/>
                </a:cubicBezTo>
                <a:cubicBezTo>
                  <a:pt x="32737" y="67235"/>
                  <a:pt x="40368" y="67235"/>
                  <a:pt x="46051" y="71531"/>
                </a:cubicBezTo>
                <a:cubicBezTo>
                  <a:pt x="52508" y="76413"/>
                  <a:pt x="60005" y="81109"/>
                  <a:pt x="68303" y="81109"/>
                </a:cubicBezTo>
                <a:cubicBezTo>
                  <a:pt x="76600" y="81109"/>
                  <a:pt x="84071" y="76387"/>
                  <a:pt x="90554" y="71531"/>
                </a:cubicBezTo>
                <a:cubicBezTo>
                  <a:pt x="96237" y="67235"/>
                  <a:pt x="103868" y="67235"/>
                  <a:pt x="109551" y="71531"/>
                </a:cubicBezTo>
                <a:close/>
                <a:moveTo>
                  <a:pt x="90554" y="109951"/>
                </a:moveTo>
                <a:cubicBezTo>
                  <a:pt x="96237" y="105655"/>
                  <a:pt x="103868" y="105655"/>
                  <a:pt x="109551" y="109951"/>
                </a:cubicBezTo>
                <a:cubicBezTo>
                  <a:pt x="115074" y="114113"/>
                  <a:pt x="121824" y="118142"/>
                  <a:pt x="129348" y="119156"/>
                </a:cubicBezTo>
                <a:cubicBezTo>
                  <a:pt x="132843" y="119636"/>
                  <a:pt x="136071" y="117155"/>
                  <a:pt x="136552" y="113660"/>
                </a:cubicBezTo>
                <a:cubicBezTo>
                  <a:pt x="137032" y="110164"/>
                  <a:pt x="134551" y="106936"/>
                  <a:pt x="131055" y="106456"/>
                </a:cubicBezTo>
                <a:cubicBezTo>
                  <a:pt x="126813" y="105896"/>
                  <a:pt x="122197" y="103441"/>
                  <a:pt x="117262" y="99732"/>
                </a:cubicBezTo>
                <a:cubicBezTo>
                  <a:pt x="107016" y="91995"/>
                  <a:pt x="93116" y="91995"/>
                  <a:pt x="82843" y="99732"/>
                </a:cubicBezTo>
                <a:cubicBezTo>
                  <a:pt x="76440" y="104562"/>
                  <a:pt x="71984" y="106749"/>
                  <a:pt x="68303" y="106749"/>
                </a:cubicBezTo>
                <a:cubicBezTo>
                  <a:pt x="64621" y="106749"/>
                  <a:pt x="60165" y="104562"/>
                  <a:pt x="53762" y="99732"/>
                </a:cubicBezTo>
                <a:cubicBezTo>
                  <a:pt x="43516" y="91995"/>
                  <a:pt x="29616" y="91995"/>
                  <a:pt x="19343" y="99732"/>
                </a:cubicBezTo>
                <a:cubicBezTo>
                  <a:pt x="14408" y="103441"/>
                  <a:pt x="9792" y="105896"/>
                  <a:pt x="5550" y="106456"/>
                </a:cubicBezTo>
                <a:cubicBezTo>
                  <a:pt x="2054" y="106936"/>
                  <a:pt x="-427" y="110138"/>
                  <a:pt x="53" y="113660"/>
                </a:cubicBezTo>
                <a:cubicBezTo>
                  <a:pt x="534" y="117182"/>
                  <a:pt x="3735" y="119636"/>
                  <a:pt x="7257" y="119156"/>
                </a:cubicBezTo>
                <a:cubicBezTo>
                  <a:pt x="14781" y="118142"/>
                  <a:pt x="21558" y="114113"/>
                  <a:pt x="27054" y="109951"/>
                </a:cubicBezTo>
                <a:cubicBezTo>
                  <a:pt x="32737" y="105655"/>
                  <a:pt x="40368" y="105655"/>
                  <a:pt x="46051" y="109951"/>
                </a:cubicBezTo>
                <a:cubicBezTo>
                  <a:pt x="52508" y="114834"/>
                  <a:pt x="60005" y="119529"/>
                  <a:pt x="68303" y="119529"/>
                </a:cubicBezTo>
                <a:cubicBezTo>
                  <a:pt x="76600" y="119529"/>
                  <a:pt x="84071" y="114807"/>
                  <a:pt x="90554" y="109951"/>
                </a:cubicBezTo>
                <a:close/>
              </a:path>
            </a:pathLst>
          </a:custGeom>
          <a:solidFill>
            <a:srgbClr val="2A4B43"/>
          </a:solidFill>
          <a:ln/>
        </p:spPr>
      </p:sp>
      <p:sp>
        <p:nvSpPr>
          <p:cNvPr id="17" name="Text 15"/>
          <p:cNvSpPr/>
          <p:nvPr/>
        </p:nvSpPr>
        <p:spPr>
          <a:xfrm>
            <a:off x="922084" y="2697741"/>
            <a:ext cx="5028773" cy="170756"/>
          </a:xfrm>
          <a:prstGeom prst="rect">
            <a:avLst/>
          </a:prstGeom>
          <a:noFill/>
          <a:ln/>
        </p:spPr>
        <p:txBody>
          <a:bodyPr wrap="square" lIns="0" tIns="0" rIns="0" bIns="0" rtlCol="0" anchor="ctr"/>
          <a:lstStyle/>
          <a:p>
            <a:pPr>
              <a:lnSpc>
                <a:spcPct val="120000"/>
              </a:lnSpc>
            </a:pPr>
            <a:r>
              <a:rPr lang="en-US" sz="941" b="1" dirty="0">
                <a:solidFill>
                  <a:srgbClr val="2A4B43"/>
                </a:solidFill>
                <a:latin typeface="Quattrocento Sans" pitchFamily="34" charset="0"/>
                <a:ea typeface="Quattrocento Sans" pitchFamily="34" charset="-122"/>
                <a:cs typeface="Quattrocento Sans" pitchFamily="34" charset="-120"/>
              </a:rPr>
              <a:t>Hydrological Alteration</a:t>
            </a:r>
            <a:endParaRPr lang="en-US" sz="1600" dirty="0"/>
          </a:p>
        </p:txBody>
      </p:sp>
      <p:sp>
        <p:nvSpPr>
          <p:cNvPr id="18" name="Text 16"/>
          <p:cNvSpPr/>
          <p:nvPr/>
        </p:nvSpPr>
        <p:spPr>
          <a:xfrm>
            <a:off x="922084" y="2868497"/>
            <a:ext cx="5020235" cy="273210"/>
          </a:xfrm>
          <a:prstGeom prst="rect">
            <a:avLst/>
          </a:prstGeom>
          <a:noFill/>
          <a:ln/>
        </p:spPr>
        <p:txBody>
          <a:bodyPr wrap="square" lIns="0" tIns="0" rIns="0" bIns="0" rtlCol="0" anchor="ctr"/>
          <a:lstStyle/>
          <a:p>
            <a:pPr>
              <a:lnSpc>
                <a:spcPct val="110000"/>
              </a:lnSpc>
            </a:pPr>
            <a:r>
              <a:rPr lang="en-US" sz="807" dirty="0">
                <a:solidFill>
                  <a:srgbClr val="2C3033"/>
                </a:solidFill>
                <a:latin typeface="Quattrocento Sans" pitchFamily="34" charset="0"/>
                <a:ea typeface="Quattrocento Sans" pitchFamily="34" charset="-122"/>
                <a:cs typeface="Quattrocento Sans" pitchFamily="34" charset="-120"/>
              </a:rPr>
              <a:t>Gully acts as massive artificial drain, lowering water table and increasing surface runoff velocity, exacerbating downstream flooding.</a:t>
            </a:r>
            <a:endParaRPr lang="en-US" sz="1600" dirty="0"/>
          </a:p>
        </p:txBody>
      </p:sp>
      <p:sp>
        <p:nvSpPr>
          <p:cNvPr id="19" name="Shape 17"/>
          <p:cNvSpPr/>
          <p:nvPr/>
        </p:nvSpPr>
        <p:spPr>
          <a:xfrm>
            <a:off x="478118" y="3243945"/>
            <a:ext cx="341513" cy="341513"/>
          </a:xfrm>
          <a:prstGeom prst="roundRect">
            <a:avLst>
              <a:gd name="adj" fmla="val 50000"/>
            </a:avLst>
          </a:prstGeom>
          <a:solidFill>
            <a:srgbClr val="D77A61">
              <a:alpha val="10196"/>
            </a:srgbClr>
          </a:solidFill>
          <a:ln/>
        </p:spPr>
      </p:sp>
      <p:sp>
        <p:nvSpPr>
          <p:cNvPr id="20" name="Shape 18"/>
          <p:cNvSpPr/>
          <p:nvPr/>
        </p:nvSpPr>
        <p:spPr>
          <a:xfrm>
            <a:off x="580571" y="3346398"/>
            <a:ext cx="136605" cy="136605"/>
          </a:xfrm>
          <a:custGeom>
            <a:avLst/>
            <a:gdLst/>
            <a:ahLst/>
            <a:cxnLst/>
            <a:rect l="l" t="t" r="r" b="b"/>
            <a:pathLst>
              <a:path w="136605" h="136605">
                <a:moveTo>
                  <a:pt x="62033" y="1387"/>
                </a:moveTo>
                <a:cubicBezTo>
                  <a:pt x="66008" y="-454"/>
                  <a:pt x="70597" y="-454"/>
                  <a:pt x="74572" y="1387"/>
                </a:cubicBezTo>
                <a:lnTo>
                  <a:pt x="132896" y="28335"/>
                </a:lnTo>
                <a:cubicBezTo>
                  <a:pt x="135164" y="29375"/>
                  <a:pt x="136605" y="31643"/>
                  <a:pt x="136605" y="34151"/>
                </a:cubicBezTo>
                <a:cubicBezTo>
                  <a:pt x="136605" y="36659"/>
                  <a:pt x="135164" y="38927"/>
                  <a:pt x="132896" y="39968"/>
                </a:cubicBezTo>
                <a:lnTo>
                  <a:pt x="74572" y="66915"/>
                </a:lnTo>
                <a:cubicBezTo>
                  <a:pt x="70597" y="68756"/>
                  <a:pt x="66008" y="68756"/>
                  <a:pt x="62033" y="66915"/>
                </a:cubicBezTo>
                <a:lnTo>
                  <a:pt x="3709" y="39968"/>
                </a:lnTo>
                <a:cubicBezTo>
                  <a:pt x="1441" y="38900"/>
                  <a:pt x="0" y="36633"/>
                  <a:pt x="0" y="34151"/>
                </a:cubicBezTo>
                <a:cubicBezTo>
                  <a:pt x="0" y="31670"/>
                  <a:pt x="1441" y="29375"/>
                  <a:pt x="3709" y="28335"/>
                </a:cubicBezTo>
                <a:lnTo>
                  <a:pt x="62033" y="1387"/>
                </a:lnTo>
                <a:close/>
                <a:moveTo>
                  <a:pt x="12833" y="58271"/>
                </a:moveTo>
                <a:lnTo>
                  <a:pt x="56670" y="78521"/>
                </a:lnTo>
                <a:cubicBezTo>
                  <a:pt x="64060" y="81936"/>
                  <a:pt x="72571" y="81936"/>
                  <a:pt x="79962" y="78521"/>
                </a:cubicBezTo>
                <a:lnTo>
                  <a:pt x="123798" y="58271"/>
                </a:lnTo>
                <a:lnTo>
                  <a:pt x="132896" y="62486"/>
                </a:lnTo>
                <a:cubicBezTo>
                  <a:pt x="135164" y="63527"/>
                  <a:pt x="136605" y="65795"/>
                  <a:pt x="136605" y="68303"/>
                </a:cubicBezTo>
                <a:cubicBezTo>
                  <a:pt x="136605" y="70811"/>
                  <a:pt x="135164" y="73078"/>
                  <a:pt x="132896" y="74119"/>
                </a:cubicBezTo>
                <a:lnTo>
                  <a:pt x="74572" y="101066"/>
                </a:lnTo>
                <a:cubicBezTo>
                  <a:pt x="70597" y="102907"/>
                  <a:pt x="66008" y="102907"/>
                  <a:pt x="62033" y="101066"/>
                </a:cubicBezTo>
                <a:lnTo>
                  <a:pt x="3709" y="74119"/>
                </a:lnTo>
                <a:cubicBezTo>
                  <a:pt x="1441" y="73052"/>
                  <a:pt x="0" y="70784"/>
                  <a:pt x="0" y="68303"/>
                </a:cubicBezTo>
                <a:cubicBezTo>
                  <a:pt x="0" y="65821"/>
                  <a:pt x="1441" y="63527"/>
                  <a:pt x="3709" y="62486"/>
                </a:cubicBezTo>
                <a:lnTo>
                  <a:pt x="12807" y="58271"/>
                </a:lnTo>
                <a:close/>
                <a:moveTo>
                  <a:pt x="3709" y="96637"/>
                </a:moveTo>
                <a:lnTo>
                  <a:pt x="12807" y="92422"/>
                </a:lnTo>
                <a:lnTo>
                  <a:pt x="56643" y="112672"/>
                </a:lnTo>
                <a:cubicBezTo>
                  <a:pt x="64034" y="116088"/>
                  <a:pt x="72545" y="116088"/>
                  <a:pt x="79935" y="112672"/>
                </a:cubicBezTo>
                <a:lnTo>
                  <a:pt x="123772" y="92422"/>
                </a:lnTo>
                <a:lnTo>
                  <a:pt x="132870" y="96637"/>
                </a:lnTo>
                <a:cubicBezTo>
                  <a:pt x="135138" y="97678"/>
                  <a:pt x="136578" y="99946"/>
                  <a:pt x="136578" y="102454"/>
                </a:cubicBezTo>
                <a:cubicBezTo>
                  <a:pt x="136578" y="104962"/>
                  <a:pt x="135138" y="107230"/>
                  <a:pt x="132870" y="108270"/>
                </a:cubicBezTo>
                <a:lnTo>
                  <a:pt x="74546" y="135218"/>
                </a:lnTo>
                <a:cubicBezTo>
                  <a:pt x="70570" y="137059"/>
                  <a:pt x="65981" y="137059"/>
                  <a:pt x="62006" y="135218"/>
                </a:cubicBezTo>
                <a:lnTo>
                  <a:pt x="3709" y="108270"/>
                </a:lnTo>
                <a:cubicBezTo>
                  <a:pt x="1441" y="107203"/>
                  <a:pt x="0" y="104935"/>
                  <a:pt x="0" y="102454"/>
                </a:cubicBezTo>
                <a:cubicBezTo>
                  <a:pt x="0" y="99972"/>
                  <a:pt x="1441" y="97678"/>
                  <a:pt x="3709" y="96637"/>
                </a:cubicBezTo>
                <a:close/>
              </a:path>
            </a:pathLst>
          </a:custGeom>
          <a:solidFill>
            <a:srgbClr val="D77A61"/>
          </a:solidFill>
          <a:ln/>
        </p:spPr>
      </p:sp>
      <p:sp>
        <p:nvSpPr>
          <p:cNvPr id="21" name="Text 19"/>
          <p:cNvSpPr/>
          <p:nvPr/>
        </p:nvSpPr>
        <p:spPr>
          <a:xfrm>
            <a:off x="922084" y="3243945"/>
            <a:ext cx="4909244" cy="170756"/>
          </a:xfrm>
          <a:prstGeom prst="rect">
            <a:avLst/>
          </a:prstGeom>
          <a:noFill/>
          <a:ln/>
        </p:spPr>
        <p:txBody>
          <a:bodyPr wrap="square" lIns="0" tIns="0" rIns="0" bIns="0" rtlCol="0" anchor="ctr"/>
          <a:lstStyle/>
          <a:p>
            <a:pPr>
              <a:lnSpc>
                <a:spcPct val="120000"/>
              </a:lnSpc>
            </a:pPr>
            <a:r>
              <a:rPr lang="en-US" sz="941" b="1" dirty="0">
                <a:solidFill>
                  <a:srgbClr val="2A4B43"/>
                </a:solidFill>
                <a:latin typeface="Quattrocento Sans" pitchFamily="34" charset="0"/>
                <a:ea typeface="Quattrocento Sans" pitchFamily="34" charset="-122"/>
                <a:cs typeface="Quattrocento Sans" pitchFamily="34" charset="-120"/>
              </a:rPr>
              <a:t>Sedimentation</a:t>
            </a:r>
            <a:endParaRPr lang="en-US" sz="1600" dirty="0"/>
          </a:p>
        </p:txBody>
      </p:sp>
      <p:sp>
        <p:nvSpPr>
          <p:cNvPr id="22" name="Text 20"/>
          <p:cNvSpPr/>
          <p:nvPr/>
        </p:nvSpPr>
        <p:spPr>
          <a:xfrm>
            <a:off x="922084" y="3414701"/>
            <a:ext cx="4900706" cy="136605"/>
          </a:xfrm>
          <a:prstGeom prst="rect">
            <a:avLst/>
          </a:prstGeom>
          <a:noFill/>
          <a:ln/>
        </p:spPr>
        <p:txBody>
          <a:bodyPr wrap="square" lIns="0" tIns="0" rIns="0" bIns="0" rtlCol="0" anchor="ctr"/>
          <a:lstStyle/>
          <a:p>
            <a:pPr>
              <a:lnSpc>
                <a:spcPct val="110000"/>
              </a:lnSpc>
            </a:pPr>
            <a:r>
              <a:rPr lang="en-US" sz="807" dirty="0">
                <a:solidFill>
                  <a:srgbClr val="2C3033"/>
                </a:solidFill>
                <a:latin typeface="Quattrocento Sans" pitchFamily="34" charset="0"/>
                <a:ea typeface="Quattrocento Sans" pitchFamily="34" charset="-122"/>
                <a:cs typeface="Quattrocento Sans" pitchFamily="34" charset="-120"/>
              </a:rPr>
              <a:t>Displaced soil silts local waterways and drainage channels, reducing capacity and causing secondary flooding.</a:t>
            </a:r>
            <a:endParaRPr lang="en-US" sz="1600" dirty="0"/>
          </a:p>
        </p:txBody>
      </p:sp>
      <p:sp>
        <p:nvSpPr>
          <p:cNvPr id="23" name="Shape 21"/>
          <p:cNvSpPr/>
          <p:nvPr/>
        </p:nvSpPr>
        <p:spPr>
          <a:xfrm>
            <a:off x="341513" y="3824516"/>
            <a:ext cx="5686185" cy="1775866"/>
          </a:xfrm>
          <a:prstGeom prst="roundRect">
            <a:avLst>
              <a:gd name="adj" fmla="val 3846"/>
            </a:avLst>
          </a:prstGeom>
          <a:solidFill>
            <a:srgbClr val="2A4B43"/>
          </a:solidFill>
          <a:ln/>
        </p:spPr>
      </p:sp>
      <p:sp>
        <p:nvSpPr>
          <p:cNvPr id="24" name="Text 22"/>
          <p:cNvSpPr/>
          <p:nvPr/>
        </p:nvSpPr>
        <p:spPr>
          <a:xfrm>
            <a:off x="478118" y="3961121"/>
            <a:ext cx="5489815" cy="239059"/>
          </a:xfrm>
          <a:prstGeom prst="rect">
            <a:avLst/>
          </a:prstGeom>
          <a:noFill/>
          <a:ln/>
        </p:spPr>
        <p:txBody>
          <a:bodyPr wrap="square" lIns="0" tIns="0" rIns="0" bIns="0" rtlCol="0" anchor="ctr"/>
          <a:lstStyle/>
          <a:p>
            <a:pPr>
              <a:lnSpc>
                <a:spcPct val="130000"/>
              </a:lnSpc>
            </a:pPr>
            <a:r>
              <a:rPr lang="en-US" sz="1210" b="1" dirty="0">
                <a:solidFill>
                  <a:srgbClr val="F7F5F2"/>
                </a:solidFill>
                <a:latin typeface="Liter" pitchFamily="34" charset="0"/>
                <a:ea typeface="Liter" pitchFamily="34" charset="-122"/>
                <a:cs typeface="Liter" pitchFamily="34" charset="-120"/>
              </a:rPr>
              <a:t>Kundulum District Context</a:t>
            </a:r>
            <a:endParaRPr lang="en-US" sz="1600" dirty="0"/>
          </a:p>
        </p:txBody>
      </p:sp>
      <p:sp>
        <p:nvSpPr>
          <p:cNvPr id="25" name="Shape 23"/>
          <p:cNvSpPr/>
          <p:nvPr/>
        </p:nvSpPr>
        <p:spPr>
          <a:xfrm>
            <a:off x="478118" y="4302634"/>
            <a:ext cx="5412975" cy="546420"/>
          </a:xfrm>
          <a:prstGeom prst="roundRect">
            <a:avLst>
              <a:gd name="adj" fmla="val 6250"/>
            </a:avLst>
          </a:prstGeom>
          <a:solidFill>
            <a:srgbClr val="F7F5F2">
              <a:alpha val="10196"/>
            </a:srgbClr>
          </a:solidFill>
          <a:ln/>
        </p:spPr>
      </p:sp>
      <p:sp>
        <p:nvSpPr>
          <p:cNvPr id="26" name="Text 24"/>
          <p:cNvSpPr/>
          <p:nvPr/>
        </p:nvSpPr>
        <p:spPr>
          <a:xfrm>
            <a:off x="580571" y="4405087"/>
            <a:ext cx="5267832" cy="170756"/>
          </a:xfrm>
          <a:prstGeom prst="rect">
            <a:avLst/>
          </a:prstGeom>
          <a:noFill/>
          <a:ln/>
        </p:spPr>
        <p:txBody>
          <a:bodyPr wrap="square" lIns="0" tIns="0" rIns="0" bIns="0" rtlCol="0" anchor="ctr"/>
          <a:lstStyle/>
          <a:p>
            <a:pPr>
              <a:lnSpc>
                <a:spcPct val="120000"/>
              </a:lnSpc>
            </a:pPr>
            <a:r>
              <a:rPr lang="en-US" sz="941" b="1" dirty="0">
                <a:solidFill>
                  <a:srgbClr val="D77A61"/>
                </a:solidFill>
                <a:latin typeface="Quattrocento Sans" pitchFamily="34" charset="0"/>
                <a:ea typeface="Quattrocento Sans" pitchFamily="34" charset="-122"/>
                <a:cs typeface="Quattrocento Sans" pitchFamily="34" charset="-120"/>
              </a:rPr>
              <a:t>Demographics</a:t>
            </a:r>
            <a:endParaRPr lang="en-US" sz="1600" dirty="0"/>
          </a:p>
        </p:txBody>
      </p:sp>
      <p:sp>
        <p:nvSpPr>
          <p:cNvPr id="27" name="Text 25"/>
          <p:cNvSpPr/>
          <p:nvPr/>
        </p:nvSpPr>
        <p:spPr>
          <a:xfrm>
            <a:off x="580571" y="4609995"/>
            <a:ext cx="5259294" cy="136605"/>
          </a:xfrm>
          <a:prstGeom prst="rect">
            <a:avLst/>
          </a:prstGeom>
          <a:noFill/>
          <a:ln/>
        </p:spPr>
        <p:txBody>
          <a:bodyPr wrap="square" lIns="0" tIns="0" rIns="0" bIns="0" rtlCol="0" anchor="ctr"/>
          <a:lstStyle/>
          <a:p>
            <a:pPr>
              <a:lnSpc>
                <a:spcPct val="110000"/>
              </a:lnSpc>
            </a:pPr>
            <a:r>
              <a:rPr lang="en-US" sz="807" dirty="0">
                <a:solidFill>
                  <a:srgbClr val="F7F5F2"/>
                </a:solidFill>
                <a:latin typeface="Quattrocento Sans" pitchFamily="34" charset="0"/>
                <a:ea typeface="Quattrocento Sans" pitchFamily="34" charset="-122"/>
                <a:cs typeface="Quattrocento Sans" pitchFamily="34" charset="-120"/>
              </a:rPr>
              <a:t>Approximately </a:t>
            </a:r>
            <a:pPr>
              <a:lnSpc>
                <a:spcPct val="110000"/>
              </a:lnSpc>
            </a:pPr>
            <a:r>
              <a:rPr lang="en-US" sz="807" b="1" dirty="0">
                <a:solidFill>
                  <a:srgbClr val="F7F5F2"/>
                </a:solidFill>
                <a:latin typeface="Quattrocento Sans" pitchFamily="34" charset="0"/>
                <a:ea typeface="Quattrocento Sans" pitchFamily="34" charset="-122"/>
                <a:cs typeface="Quattrocento Sans" pitchFamily="34" charset="-120"/>
              </a:rPr>
              <a:t>20,000 people</a:t>
            </a:r>
            <a:pPr>
              <a:lnSpc>
                <a:spcPct val="110000"/>
              </a:lnSpc>
            </a:pPr>
            <a:r>
              <a:rPr lang="en-US" sz="807" dirty="0">
                <a:solidFill>
                  <a:srgbClr val="F7F5F2"/>
                </a:solidFill>
                <a:latin typeface="Quattrocento Sans" pitchFamily="34" charset="0"/>
                <a:ea typeface="Quattrocento Sans" pitchFamily="34" charset="-122"/>
                <a:cs typeface="Quattrocento Sans" pitchFamily="34" charset="-120"/>
              </a:rPr>
              <a:t> spread across over </a:t>
            </a:r>
            <a:pPr>
              <a:lnSpc>
                <a:spcPct val="110000"/>
              </a:lnSpc>
            </a:pPr>
            <a:r>
              <a:rPr lang="en-US" sz="807" b="1" dirty="0">
                <a:solidFill>
                  <a:srgbClr val="F7F5F2"/>
                </a:solidFill>
                <a:latin typeface="Quattrocento Sans" pitchFamily="34" charset="0"/>
                <a:ea typeface="Quattrocento Sans" pitchFamily="34" charset="-122"/>
                <a:cs typeface="Quattrocento Sans" pitchFamily="34" charset="-120"/>
              </a:rPr>
              <a:t>30 villages</a:t>
            </a:r>
            <a:pPr>
              <a:lnSpc>
                <a:spcPct val="110000"/>
              </a:lnSpc>
            </a:pPr>
            <a:r>
              <a:rPr lang="en-US" sz="807" dirty="0">
                <a:solidFill>
                  <a:srgbClr val="F7F5F2"/>
                </a:solidFill>
                <a:latin typeface="Quattrocento Sans" pitchFamily="34" charset="0"/>
                <a:ea typeface="Quattrocento Sans" pitchFamily="34" charset="-122"/>
                <a:cs typeface="Quattrocento Sans" pitchFamily="34" charset="-120"/>
              </a:rPr>
              <a:t> under Hakimi's traditional leadership.</a:t>
            </a:r>
            <a:endParaRPr lang="en-US" sz="1600" dirty="0"/>
          </a:p>
        </p:txBody>
      </p:sp>
      <p:sp>
        <p:nvSpPr>
          <p:cNvPr id="28" name="Shape 26"/>
          <p:cNvSpPr/>
          <p:nvPr/>
        </p:nvSpPr>
        <p:spPr>
          <a:xfrm>
            <a:off x="478118" y="4917248"/>
            <a:ext cx="5412975" cy="546420"/>
          </a:xfrm>
          <a:prstGeom prst="roundRect">
            <a:avLst>
              <a:gd name="adj" fmla="val 6250"/>
            </a:avLst>
          </a:prstGeom>
          <a:solidFill>
            <a:srgbClr val="F7F5F2">
              <a:alpha val="10196"/>
            </a:srgbClr>
          </a:solidFill>
          <a:ln/>
        </p:spPr>
      </p:sp>
      <p:sp>
        <p:nvSpPr>
          <p:cNvPr id="29" name="Text 27"/>
          <p:cNvSpPr/>
          <p:nvPr/>
        </p:nvSpPr>
        <p:spPr>
          <a:xfrm>
            <a:off x="580571" y="5019702"/>
            <a:ext cx="5267832" cy="170756"/>
          </a:xfrm>
          <a:prstGeom prst="rect">
            <a:avLst/>
          </a:prstGeom>
          <a:noFill/>
          <a:ln/>
        </p:spPr>
        <p:txBody>
          <a:bodyPr wrap="square" lIns="0" tIns="0" rIns="0" bIns="0" rtlCol="0" anchor="ctr"/>
          <a:lstStyle/>
          <a:p>
            <a:pPr>
              <a:lnSpc>
                <a:spcPct val="120000"/>
              </a:lnSpc>
            </a:pPr>
            <a:r>
              <a:rPr lang="en-US" sz="941" b="1" dirty="0">
                <a:solidFill>
                  <a:srgbClr val="D77A61"/>
                </a:solidFill>
                <a:latin typeface="Quattrocento Sans" pitchFamily="34" charset="0"/>
                <a:ea typeface="Quattrocento Sans" pitchFamily="34" charset="-122"/>
                <a:cs typeface="Quattrocento Sans" pitchFamily="34" charset="-120"/>
              </a:rPr>
              <a:t>Ethnic Composition</a:t>
            </a:r>
            <a:endParaRPr lang="en-US" sz="1600" dirty="0"/>
          </a:p>
        </p:txBody>
      </p:sp>
      <p:sp>
        <p:nvSpPr>
          <p:cNvPr id="30" name="Text 28"/>
          <p:cNvSpPr/>
          <p:nvPr/>
        </p:nvSpPr>
        <p:spPr>
          <a:xfrm>
            <a:off x="580571" y="5224609"/>
            <a:ext cx="5259294" cy="136605"/>
          </a:xfrm>
          <a:prstGeom prst="rect">
            <a:avLst/>
          </a:prstGeom>
          <a:noFill/>
          <a:ln/>
        </p:spPr>
        <p:txBody>
          <a:bodyPr wrap="square" lIns="0" tIns="0" rIns="0" bIns="0" rtlCol="0" anchor="ctr"/>
          <a:lstStyle/>
          <a:p>
            <a:pPr>
              <a:lnSpc>
                <a:spcPct val="110000"/>
              </a:lnSpc>
            </a:pPr>
            <a:r>
              <a:rPr lang="en-US" sz="807" dirty="0">
                <a:solidFill>
                  <a:srgbClr val="F7F5F2"/>
                </a:solidFill>
                <a:latin typeface="Quattrocento Sans" pitchFamily="34" charset="0"/>
                <a:ea typeface="Quattrocento Sans" pitchFamily="34" charset="-122"/>
                <a:cs typeface="Quattrocento Sans" pitchFamily="34" charset="-120"/>
              </a:rPr>
              <a:t>Predominantly </a:t>
            </a:r>
            <a:pPr>
              <a:lnSpc>
                <a:spcPct val="110000"/>
              </a:lnSpc>
            </a:pPr>
            <a:r>
              <a:rPr lang="en-US" sz="807" b="1" dirty="0">
                <a:solidFill>
                  <a:srgbClr val="F7F5F2"/>
                </a:solidFill>
                <a:latin typeface="Quattrocento Sans" pitchFamily="34" charset="0"/>
                <a:ea typeface="Quattrocento Sans" pitchFamily="34" charset="-122"/>
                <a:cs typeface="Quattrocento Sans" pitchFamily="34" charset="-120"/>
              </a:rPr>
              <a:t>Fulani and Kanuri</a:t>
            </a:r>
            <a:pPr>
              <a:lnSpc>
                <a:spcPct val="110000"/>
              </a:lnSpc>
            </a:pPr>
            <a:r>
              <a:rPr lang="en-US" sz="807" dirty="0">
                <a:solidFill>
                  <a:srgbClr val="F7F5F2"/>
                </a:solidFill>
                <a:latin typeface="Quattrocento Sans" pitchFamily="34" charset="0"/>
                <a:ea typeface="Quattrocento Sans" pitchFamily="34" charset="-122"/>
                <a:cs typeface="Quattrocento Sans" pitchFamily="34" charset="-120"/>
              </a:rPr>
              <a:t> ethnic groups with deep pastoral and agrarian traditions intimately tied to the land.</a:t>
            </a:r>
            <a:endParaRPr lang="en-US" sz="1600" dirty="0"/>
          </a:p>
        </p:txBody>
      </p:sp>
      <p:sp>
        <p:nvSpPr>
          <p:cNvPr id="31" name="Shape 29"/>
          <p:cNvSpPr/>
          <p:nvPr/>
        </p:nvSpPr>
        <p:spPr>
          <a:xfrm>
            <a:off x="6162382" y="1229445"/>
            <a:ext cx="5686185" cy="3107765"/>
          </a:xfrm>
          <a:prstGeom prst="roundRect">
            <a:avLst>
              <a:gd name="adj" fmla="val 2198"/>
            </a:avLst>
          </a:prstGeom>
          <a:solidFill>
            <a:srgbClr val="FFFFFF"/>
          </a:solidFill>
          <a:ln/>
          <a:effectLst>
            <a:outerShdw sx="100000" sy="100000" kx="0" ky="0" algn="bl" rotWithShape="0" blurRad="25613" dist="8538" dir="5400000">
              <a:srgbClr val="000000">
                <a:alpha val="10196"/>
              </a:srgbClr>
            </a:outerShdw>
          </a:effectLst>
        </p:spPr>
      </p:sp>
      <p:sp>
        <p:nvSpPr>
          <p:cNvPr id="32" name="Text 30"/>
          <p:cNvSpPr/>
          <p:nvPr/>
        </p:nvSpPr>
        <p:spPr>
          <a:xfrm>
            <a:off x="6298987" y="1366050"/>
            <a:ext cx="5489815" cy="239059"/>
          </a:xfrm>
          <a:prstGeom prst="rect">
            <a:avLst/>
          </a:prstGeom>
          <a:noFill/>
          <a:ln/>
        </p:spPr>
        <p:txBody>
          <a:bodyPr wrap="square" lIns="0" tIns="0" rIns="0" bIns="0" rtlCol="0" anchor="ctr"/>
          <a:lstStyle/>
          <a:p>
            <a:pPr>
              <a:lnSpc>
                <a:spcPct val="130000"/>
              </a:lnSpc>
            </a:pPr>
            <a:r>
              <a:rPr lang="en-US" sz="1210" b="1" dirty="0">
                <a:solidFill>
                  <a:srgbClr val="2A4B43"/>
                </a:solidFill>
                <a:latin typeface="Liter" pitchFamily="34" charset="0"/>
                <a:ea typeface="Liter" pitchFamily="34" charset="-122"/>
                <a:cs typeface="Liter" pitchFamily="34" charset="-120"/>
              </a:rPr>
              <a:t>Social Impacts</a:t>
            </a:r>
            <a:endParaRPr lang="en-US" sz="1600" dirty="0"/>
          </a:p>
        </p:txBody>
      </p:sp>
      <p:sp>
        <p:nvSpPr>
          <p:cNvPr id="33" name="Shape 31"/>
          <p:cNvSpPr/>
          <p:nvPr/>
        </p:nvSpPr>
        <p:spPr>
          <a:xfrm>
            <a:off x="6298987" y="1707563"/>
            <a:ext cx="5412975" cy="546420"/>
          </a:xfrm>
          <a:prstGeom prst="roundRect">
            <a:avLst>
              <a:gd name="adj" fmla="val 12500"/>
            </a:avLst>
          </a:prstGeom>
          <a:solidFill>
            <a:srgbClr val="F7F5F2"/>
          </a:solidFill>
          <a:ln/>
        </p:spPr>
      </p:sp>
      <p:sp>
        <p:nvSpPr>
          <p:cNvPr id="34" name="Text 32"/>
          <p:cNvSpPr/>
          <p:nvPr/>
        </p:nvSpPr>
        <p:spPr>
          <a:xfrm>
            <a:off x="6401441" y="1810017"/>
            <a:ext cx="5267832" cy="170756"/>
          </a:xfrm>
          <a:prstGeom prst="rect">
            <a:avLst/>
          </a:prstGeom>
          <a:noFill/>
          <a:ln/>
        </p:spPr>
        <p:txBody>
          <a:bodyPr wrap="square" lIns="0" tIns="0" rIns="0" bIns="0" rtlCol="0" anchor="ctr"/>
          <a:lstStyle/>
          <a:p>
            <a:pPr>
              <a:lnSpc>
                <a:spcPct val="120000"/>
              </a:lnSpc>
            </a:pPr>
            <a:r>
              <a:rPr lang="en-US" sz="941" b="1" dirty="0">
                <a:solidFill>
                  <a:srgbClr val="2A4B43"/>
                </a:solidFill>
                <a:latin typeface="Quattrocento Sans" pitchFamily="34" charset="0"/>
                <a:ea typeface="Quattrocento Sans" pitchFamily="34" charset="-122"/>
                <a:cs typeface="Quattrocento Sans" pitchFamily="34" charset="-120"/>
              </a:rPr>
              <a:t>Displacement &amp; Homelessness</a:t>
            </a:r>
            <a:endParaRPr lang="en-US" sz="1600" dirty="0"/>
          </a:p>
        </p:txBody>
      </p:sp>
      <p:sp>
        <p:nvSpPr>
          <p:cNvPr id="35" name="Text 33"/>
          <p:cNvSpPr/>
          <p:nvPr/>
        </p:nvSpPr>
        <p:spPr>
          <a:xfrm>
            <a:off x="6401441" y="2014924"/>
            <a:ext cx="5259294" cy="136605"/>
          </a:xfrm>
          <a:prstGeom prst="rect">
            <a:avLst/>
          </a:prstGeom>
          <a:noFill/>
          <a:ln/>
        </p:spPr>
        <p:txBody>
          <a:bodyPr wrap="square" lIns="0" tIns="0" rIns="0" bIns="0" rtlCol="0" anchor="ctr"/>
          <a:lstStyle/>
          <a:p>
            <a:pPr>
              <a:lnSpc>
                <a:spcPct val="110000"/>
              </a:lnSpc>
            </a:pPr>
            <a:r>
              <a:rPr lang="en-US" sz="807" dirty="0">
                <a:solidFill>
                  <a:srgbClr val="2C3033"/>
                </a:solidFill>
                <a:latin typeface="Quattrocento Sans" pitchFamily="34" charset="0"/>
                <a:ea typeface="Quattrocento Sans" pitchFamily="34" charset="-122"/>
                <a:cs typeface="Quattrocento Sans" pitchFamily="34" charset="-120"/>
              </a:rPr>
              <a:t>Hundreds of houses collapsed or foundations exposed, forcing families to abandon ancestral homes.</a:t>
            </a:r>
            <a:endParaRPr lang="en-US" sz="1600" dirty="0"/>
          </a:p>
        </p:txBody>
      </p:sp>
      <p:sp>
        <p:nvSpPr>
          <p:cNvPr id="36" name="Shape 34"/>
          <p:cNvSpPr/>
          <p:nvPr/>
        </p:nvSpPr>
        <p:spPr>
          <a:xfrm>
            <a:off x="6298987" y="2356329"/>
            <a:ext cx="5412975" cy="546420"/>
          </a:xfrm>
          <a:prstGeom prst="roundRect">
            <a:avLst>
              <a:gd name="adj" fmla="val 12500"/>
            </a:avLst>
          </a:prstGeom>
          <a:solidFill>
            <a:srgbClr val="F7F5F2"/>
          </a:solidFill>
          <a:ln/>
        </p:spPr>
      </p:sp>
      <p:sp>
        <p:nvSpPr>
          <p:cNvPr id="37" name="Text 35"/>
          <p:cNvSpPr/>
          <p:nvPr/>
        </p:nvSpPr>
        <p:spPr>
          <a:xfrm>
            <a:off x="6401441" y="2458782"/>
            <a:ext cx="5267832" cy="170756"/>
          </a:xfrm>
          <a:prstGeom prst="rect">
            <a:avLst/>
          </a:prstGeom>
          <a:noFill/>
          <a:ln/>
        </p:spPr>
        <p:txBody>
          <a:bodyPr wrap="square" lIns="0" tIns="0" rIns="0" bIns="0" rtlCol="0" anchor="ctr"/>
          <a:lstStyle/>
          <a:p>
            <a:pPr>
              <a:lnSpc>
                <a:spcPct val="120000"/>
              </a:lnSpc>
            </a:pPr>
            <a:r>
              <a:rPr lang="en-US" sz="941" b="1" dirty="0">
                <a:solidFill>
                  <a:srgbClr val="2A4B43"/>
                </a:solidFill>
                <a:latin typeface="Quattrocento Sans" pitchFamily="34" charset="0"/>
                <a:ea typeface="Quattrocento Sans" pitchFamily="34" charset="-122"/>
                <a:cs typeface="Quattrocento Sans" pitchFamily="34" charset="-120"/>
              </a:rPr>
              <a:t>Threat to Life</a:t>
            </a:r>
            <a:endParaRPr lang="en-US" sz="1600" dirty="0"/>
          </a:p>
        </p:txBody>
      </p:sp>
      <p:sp>
        <p:nvSpPr>
          <p:cNvPr id="38" name="Text 36"/>
          <p:cNvSpPr/>
          <p:nvPr/>
        </p:nvSpPr>
        <p:spPr>
          <a:xfrm>
            <a:off x="6401441" y="2663690"/>
            <a:ext cx="5259294" cy="136605"/>
          </a:xfrm>
          <a:prstGeom prst="rect">
            <a:avLst/>
          </a:prstGeom>
          <a:noFill/>
          <a:ln/>
        </p:spPr>
        <p:txBody>
          <a:bodyPr wrap="square" lIns="0" tIns="0" rIns="0" bIns="0" rtlCol="0" anchor="ctr"/>
          <a:lstStyle/>
          <a:p>
            <a:pPr>
              <a:lnSpc>
                <a:spcPct val="110000"/>
              </a:lnSpc>
            </a:pPr>
            <a:r>
              <a:rPr lang="en-US" sz="807" dirty="0">
                <a:solidFill>
                  <a:srgbClr val="2C3033"/>
                </a:solidFill>
                <a:latin typeface="Quattrocento Sans" pitchFamily="34" charset="0"/>
                <a:ea typeface="Quattrocento Sans" pitchFamily="34" charset="-122"/>
                <a:cs typeface="Quattrocento Sans" pitchFamily="34" charset="-120"/>
              </a:rPr>
              <a:t>During peak rainy season (July-August), gullies become "death traps." Children swept away by high-velocity runoff.</a:t>
            </a:r>
            <a:endParaRPr lang="en-US" sz="1600" dirty="0"/>
          </a:p>
        </p:txBody>
      </p:sp>
      <p:sp>
        <p:nvSpPr>
          <p:cNvPr id="39" name="Shape 37"/>
          <p:cNvSpPr/>
          <p:nvPr/>
        </p:nvSpPr>
        <p:spPr>
          <a:xfrm>
            <a:off x="6298987" y="3005102"/>
            <a:ext cx="5412975" cy="546420"/>
          </a:xfrm>
          <a:prstGeom prst="roundRect">
            <a:avLst>
              <a:gd name="adj" fmla="val 12500"/>
            </a:avLst>
          </a:prstGeom>
          <a:solidFill>
            <a:srgbClr val="F7F5F2"/>
          </a:solidFill>
          <a:ln/>
        </p:spPr>
      </p:sp>
      <p:sp>
        <p:nvSpPr>
          <p:cNvPr id="40" name="Text 38"/>
          <p:cNvSpPr/>
          <p:nvPr/>
        </p:nvSpPr>
        <p:spPr>
          <a:xfrm>
            <a:off x="6401441" y="3107556"/>
            <a:ext cx="5267832" cy="170756"/>
          </a:xfrm>
          <a:prstGeom prst="rect">
            <a:avLst/>
          </a:prstGeom>
          <a:noFill/>
          <a:ln/>
        </p:spPr>
        <p:txBody>
          <a:bodyPr wrap="square" lIns="0" tIns="0" rIns="0" bIns="0" rtlCol="0" anchor="ctr"/>
          <a:lstStyle/>
          <a:p>
            <a:pPr>
              <a:lnSpc>
                <a:spcPct val="120000"/>
              </a:lnSpc>
            </a:pPr>
            <a:r>
              <a:rPr lang="en-US" sz="941" b="1" dirty="0">
                <a:solidFill>
                  <a:srgbClr val="2A4B43"/>
                </a:solidFill>
                <a:latin typeface="Quattrocento Sans" pitchFamily="34" charset="0"/>
                <a:ea typeface="Quattrocento Sans" pitchFamily="34" charset="-122"/>
                <a:cs typeface="Quattrocento Sans" pitchFamily="34" charset="-120"/>
              </a:rPr>
              <a:t>Infrastructure Collapse</a:t>
            </a:r>
            <a:endParaRPr lang="en-US" sz="1600" dirty="0"/>
          </a:p>
        </p:txBody>
      </p:sp>
      <p:sp>
        <p:nvSpPr>
          <p:cNvPr id="41" name="Text 39"/>
          <p:cNvSpPr/>
          <p:nvPr/>
        </p:nvSpPr>
        <p:spPr>
          <a:xfrm>
            <a:off x="6401441" y="3312464"/>
            <a:ext cx="5259294" cy="136605"/>
          </a:xfrm>
          <a:prstGeom prst="rect">
            <a:avLst/>
          </a:prstGeom>
          <a:noFill/>
          <a:ln/>
        </p:spPr>
        <p:txBody>
          <a:bodyPr wrap="square" lIns="0" tIns="0" rIns="0" bIns="0" rtlCol="0" anchor="ctr"/>
          <a:lstStyle/>
          <a:p>
            <a:pPr>
              <a:lnSpc>
                <a:spcPct val="110000"/>
              </a:lnSpc>
            </a:pPr>
            <a:r>
              <a:rPr lang="en-US" sz="807" dirty="0">
                <a:solidFill>
                  <a:srgbClr val="2C3033"/>
                </a:solidFill>
                <a:latin typeface="Quattrocento Sans" pitchFamily="34" charset="0"/>
                <a:ea typeface="Quattrocento Sans" pitchFamily="34" charset="-122"/>
                <a:cs typeface="Quattrocento Sans" pitchFamily="34" charset="-120"/>
              </a:rPr>
              <a:t>Critical access roads cut off, isolating communities from schools, hospitals, and markets.</a:t>
            </a:r>
            <a:endParaRPr lang="en-US" sz="1600" dirty="0"/>
          </a:p>
        </p:txBody>
      </p:sp>
      <p:sp>
        <p:nvSpPr>
          <p:cNvPr id="42" name="Shape 40"/>
          <p:cNvSpPr/>
          <p:nvPr/>
        </p:nvSpPr>
        <p:spPr>
          <a:xfrm>
            <a:off x="6298987" y="3653868"/>
            <a:ext cx="5412975" cy="546420"/>
          </a:xfrm>
          <a:prstGeom prst="roundRect">
            <a:avLst>
              <a:gd name="adj" fmla="val 12500"/>
            </a:avLst>
          </a:prstGeom>
          <a:solidFill>
            <a:srgbClr val="F7F5F2"/>
          </a:solidFill>
          <a:ln/>
        </p:spPr>
      </p:sp>
      <p:sp>
        <p:nvSpPr>
          <p:cNvPr id="43" name="Text 41"/>
          <p:cNvSpPr/>
          <p:nvPr/>
        </p:nvSpPr>
        <p:spPr>
          <a:xfrm>
            <a:off x="6401441" y="3756322"/>
            <a:ext cx="5267832" cy="170756"/>
          </a:xfrm>
          <a:prstGeom prst="rect">
            <a:avLst/>
          </a:prstGeom>
          <a:noFill/>
          <a:ln/>
        </p:spPr>
        <p:txBody>
          <a:bodyPr wrap="square" lIns="0" tIns="0" rIns="0" bIns="0" rtlCol="0" anchor="ctr"/>
          <a:lstStyle/>
          <a:p>
            <a:pPr>
              <a:lnSpc>
                <a:spcPct val="120000"/>
              </a:lnSpc>
            </a:pPr>
            <a:r>
              <a:rPr lang="en-US" sz="941" b="1" dirty="0">
                <a:solidFill>
                  <a:srgbClr val="2A4B43"/>
                </a:solidFill>
                <a:latin typeface="Quattrocento Sans" pitchFamily="34" charset="0"/>
                <a:ea typeface="Quattrocento Sans" pitchFamily="34" charset="-122"/>
                <a:cs typeface="Quattrocento Sans" pitchFamily="34" charset="-120"/>
              </a:rPr>
              <a:t>Psychological Stress</a:t>
            </a:r>
            <a:endParaRPr lang="en-US" sz="1600" dirty="0"/>
          </a:p>
        </p:txBody>
      </p:sp>
      <p:sp>
        <p:nvSpPr>
          <p:cNvPr id="44" name="Text 42"/>
          <p:cNvSpPr/>
          <p:nvPr/>
        </p:nvSpPr>
        <p:spPr>
          <a:xfrm>
            <a:off x="6401441" y="3961229"/>
            <a:ext cx="5259294" cy="136605"/>
          </a:xfrm>
          <a:prstGeom prst="rect">
            <a:avLst/>
          </a:prstGeom>
          <a:noFill/>
          <a:ln/>
        </p:spPr>
        <p:txBody>
          <a:bodyPr wrap="square" lIns="0" tIns="0" rIns="0" bIns="0" rtlCol="0" anchor="ctr"/>
          <a:lstStyle/>
          <a:p>
            <a:pPr>
              <a:lnSpc>
                <a:spcPct val="110000"/>
              </a:lnSpc>
            </a:pPr>
            <a:r>
              <a:rPr lang="en-US" sz="807" dirty="0">
                <a:solidFill>
                  <a:srgbClr val="2C3033"/>
                </a:solidFill>
                <a:latin typeface="Quattrocento Sans" pitchFamily="34" charset="0"/>
                <a:ea typeface="Quattrocento Sans" pitchFamily="34" charset="-122"/>
                <a:cs typeface="Quattrocento Sans" pitchFamily="34" charset="-120"/>
              </a:rPr>
              <a:t>Constant anxiety as residents watch land value plummet and safety disappear with every heavy downpour.</a:t>
            </a:r>
            <a:endParaRPr lang="en-US" sz="1600" dirty="0"/>
          </a:p>
        </p:txBody>
      </p:sp>
      <p:sp>
        <p:nvSpPr>
          <p:cNvPr id="45" name="Shape 43"/>
          <p:cNvSpPr/>
          <p:nvPr/>
        </p:nvSpPr>
        <p:spPr>
          <a:xfrm>
            <a:off x="6162382" y="4439239"/>
            <a:ext cx="5686185" cy="1801479"/>
          </a:xfrm>
          <a:prstGeom prst="roundRect">
            <a:avLst>
              <a:gd name="adj" fmla="val 3791"/>
            </a:avLst>
          </a:prstGeom>
          <a:solidFill>
            <a:srgbClr val="FFFFFF"/>
          </a:solidFill>
          <a:ln/>
          <a:effectLst>
            <a:outerShdw sx="100000" sy="100000" kx="0" ky="0" algn="bl" rotWithShape="0" blurRad="25613" dist="8538" dir="5400000">
              <a:srgbClr val="000000">
                <a:alpha val="10196"/>
              </a:srgbClr>
            </a:outerShdw>
          </a:effectLst>
        </p:spPr>
      </p:sp>
      <p:sp>
        <p:nvSpPr>
          <p:cNvPr id="46" name="Text 44"/>
          <p:cNvSpPr/>
          <p:nvPr/>
        </p:nvSpPr>
        <p:spPr>
          <a:xfrm>
            <a:off x="6298987" y="4575844"/>
            <a:ext cx="5489815" cy="239059"/>
          </a:xfrm>
          <a:prstGeom prst="rect">
            <a:avLst/>
          </a:prstGeom>
          <a:noFill/>
          <a:ln/>
        </p:spPr>
        <p:txBody>
          <a:bodyPr wrap="square" lIns="0" tIns="0" rIns="0" bIns="0" rtlCol="0" anchor="ctr"/>
          <a:lstStyle/>
          <a:p>
            <a:pPr>
              <a:lnSpc>
                <a:spcPct val="130000"/>
              </a:lnSpc>
            </a:pPr>
            <a:r>
              <a:rPr lang="en-US" sz="1210" b="1" dirty="0">
                <a:solidFill>
                  <a:srgbClr val="2A4B43"/>
                </a:solidFill>
                <a:latin typeface="Liter" pitchFamily="34" charset="0"/>
                <a:ea typeface="Liter" pitchFamily="34" charset="-122"/>
                <a:cs typeface="Liter" pitchFamily="34" charset="-120"/>
              </a:rPr>
              <a:t>Maternal Health Crisis in Kundulum</a:t>
            </a:r>
            <a:endParaRPr lang="en-US" sz="1600" dirty="0"/>
          </a:p>
        </p:txBody>
      </p:sp>
      <p:sp>
        <p:nvSpPr>
          <p:cNvPr id="47" name="Shape 45"/>
          <p:cNvSpPr/>
          <p:nvPr/>
        </p:nvSpPr>
        <p:spPr>
          <a:xfrm>
            <a:off x="6316062" y="4917356"/>
            <a:ext cx="5395899" cy="1186756"/>
          </a:xfrm>
          <a:custGeom>
            <a:avLst/>
            <a:gdLst/>
            <a:ahLst/>
            <a:cxnLst/>
            <a:rect l="l" t="t" r="r" b="b"/>
            <a:pathLst>
              <a:path w="5395899" h="1186756">
                <a:moveTo>
                  <a:pt x="34163" y="0"/>
                </a:moveTo>
                <a:lnTo>
                  <a:pt x="5327650" y="0"/>
                </a:lnTo>
                <a:cubicBezTo>
                  <a:pt x="5365336" y="70"/>
                  <a:pt x="5395849" y="30640"/>
                  <a:pt x="5395849" y="68326"/>
                </a:cubicBezTo>
                <a:lnTo>
                  <a:pt x="5395849" y="1118489"/>
                </a:lnTo>
                <a:cubicBezTo>
                  <a:pt x="5395849" y="1156175"/>
                  <a:pt x="5365336" y="1186745"/>
                  <a:pt x="5327650" y="1186815"/>
                </a:cubicBezTo>
                <a:lnTo>
                  <a:pt x="34163" y="1186815"/>
                </a:lnTo>
                <a:cubicBezTo>
                  <a:pt x="15295" y="1186815"/>
                  <a:pt x="0" y="1171520"/>
                  <a:pt x="0" y="1152652"/>
                </a:cubicBezTo>
                <a:lnTo>
                  <a:pt x="0" y="34163"/>
                </a:lnTo>
                <a:cubicBezTo>
                  <a:pt x="0" y="15308"/>
                  <a:pt x="15308" y="0"/>
                  <a:pt x="34163" y="0"/>
                </a:cubicBezTo>
                <a:close/>
              </a:path>
            </a:pathLst>
          </a:custGeom>
          <a:solidFill>
            <a:srgbClr val="D77A61">
              <a:alpha val="10196"/>
            </a:srgbClr>
          </a:solidFill>
          <a:ln/>
        </p:spPr>
      </p:sp>
      <p:sp>
        <p:nvSpPr>
          <p:cNvPr id="48" name="Shape 46"/>
          <p:cNvSpPr/>
          <p:nvPr/>
        </p:nvSpPr>
        <p:spPr>
          <a:xfrm>
            <a:off x="6316062" y="4917356"/>
            <a:ext cx="34151" cy="1186756"/>
          </a:xfrm>
          <a:custGeom>
            <a:avLst/>
            <a:gdLst/>
            <a:ahLst/>
            <a:cxnLst/>
            <a:rect l="l" t="t" r="r" b="b"/>
            <a:pathLst>
              <a:path w="34151" h="1186756">
                <a:moveTo>
                  <a:pt x="34163" y="0"/>
                </a:moveTo>
                <a:lnTo>
                  <a:pt x="34163" y="0"/>
                </a:lnTo>
                <a:lnTo>
                  <a:pt x="34163" y="1186815"/>
                </a:lnTo>
                <a:lnTo>
                  <a:pt x="34163" y="1186815"/>
                </a:lnTo>
                <a:cubicBezTo>
                  <a:pt x="15295" y="1186815"/>
                  <a:pt x="0" y="1171520"/>
                  <a:pt x="0" y="1152652"/>
                </a:cubicBezTo>
                <a:lnTo>
                  <a:pt x="0" y="34163"/>
                </a:lnTo>
                <a:cubicBezTo>
                  <a:pt x="0" y="15308"/>
                  <a:pt x="15308" y="0"/>
                  <a:pt x="34163" y="0"/>
                </a:cubicBezTo>
                <a:close/>
              </a:path>
            </a:pathLst>
          </a:custGeom>
          <a:solidFill>
            <a:srgbClr val="D77A61"/>
          </a:solidFill>
          <a:ln/>
        </p:spPr>
      </p:sp>
      <p:sp>
        <p:nvSpPr>
          <p:cNvPr id="49" name="Text 47"/>
          <p:cNvSpPr/>
          <p:nvPr/>
        </p:nvSpPr>
        <p:spPr>
          <a:xfrm>
            <a:off x="6435592" y="5019810"/>
            <a:ext cx="5233681" cy="776941"/>
          </a:xfrm>
          <a:prstGeom prst="rect">
            <a:avLst/>
          </a:prstGeom>
          <a:noFill/>
          <a:ln/>
        </p:spPr>
        <p:txBody>
          <a:bodyPr wrap="square" lIns="0" tIns="0" rIns="0" bIns="0" rtlCol="0" anchor="ctr"/>
          <a:lstStyle/>
          <a:p>
            <a:pPr>
              <a:lnSpc>
                <a:spcPct val="140000"/>
              </a:lnSpc>
            </a:pPr>
            <a:r>
              <a:rPr lang="en-US" sz="941" dirty="0">
                <a:solidFill>
                  <a:srgbClr val="2C3033"/>
                </a:solidFill>
                <a:latin typeface="Quattrocento Sans" pitchFamily="34" charset="0"/>
                <a:ea typeface="Quattrocento Sans" pitchFamily="34" charset="-122"/>
                <a:cs typeface="Quattrocento Sans" pitchFamily="34" charset="-120"/>
              </a:rPr>
              <a:t>Women in Kundulum </a:t>
            </a:r>
            <a:pPr>
              <a:lnSpc>
                <a:spcPct val="140000"/>
              </a:lnSpc>
            </a:pPr>
            <a:r>
              <a:rPr lang="en-US" sz="941" b="1" dirty="0">
                <a:solidFill>
                  <a:srgbClr val="D77A61"/>
                </a:solidFill>
                <a:latin typeface="Quattrocento Sans" pitchFamily="34" charset="0"/>
                <a:ea typeface="Quattrocento Sans" pitchFamily="34" charset="-122"/>
                <a:cs typeface="Quattrocento Sans" pitchFamily="34" charset="-120"/>
              </a:rPr>
              <a:t>dread to be in labour at night</a:t>
            </a:r>
            <a:pPr>
              <a:lnSpc>
                <a:spcPct val="140000"/>
              </a:lnSpc>
            </a:pPr>
            <a:r>
              <a:rPr lang="en-US" sz="941" dirty="0">
                <a:solidFill>
                  <a:srgbClr val="2C3033"/>
                </a:solidFill>
                <a:latin typeface="Quattrocento Sans" pitchFamily="34" charset="0"/>
                <a:ea typeface="Quattrocento Sans" pitchFamily="34" charset="-122"/>
                <a:cs typeface="Quattrocento Sans" pitchFamily="34" charset="-120"/>
              </a:rPr>
              <a:t>. The only health centre serving 20,000 people has irregular medicine and workers not keeping to time. When it rains, the river floods and no one can cross. </a:t>
            </a:r>
            <a:pPr>
              <a:lnSpc>
                <a:spcPct val="140000"/>
              </a:lnSpc>
            </a:pPr>
            <a:r>
              <a:rPr lang="en-US" sz="941" b="1" dirty="0">
                <a:solidFill>
                  <a:srgbClr val="D77A61"/>
                </a:solidFill>
                <a:latin typeface="Quattrocento Sans" pitchFamily="34" charset="0"/>
                <a:ea typeface="Quattrocento Sans" pitchFamily="34" charset="-122"/>
                <a:cs typeface="Quattrocento Sans" pitchFamily="34" charset="-120"/>
              </a:rPr>
              <a:t>Women in labour deliver babies at the bank of the river</a:t>
            </a:r>
            <a:pPr>
              <a:lnSpc>
                <a:spcPct val="140000"/>
              </a:lnSpc>
            </a:pPr>
            <a:r>
              <a:rPr lang="en-US" sz="941" dirty="0">
                <a:solidFill>
                  <a:srgbClr val="2C3033"/>
                </a:solidFill>
                <a:latin typeface="Quattrocento Sans" pitchFamily="34" charset="0"/>
                <a:ea typeface="Quattrocento Sans" pitchFamily="34" charset="-122"/>
                <a:cs typeface="Quattrocento Sans" pitchFamily="34" charset="-120"/>
              </a:rPr>
              <a:t> when they can no longer endure it.</a:t>
            </a:r>
            <a:endParaRPr lang="en-US" sz="1600" dirty="0"/>
          </a:p>
        </p:txBody>
      </p:sp>
      <p:sp>
        <p:nvSpPr>
          <p:cNvPr id="50" name="Text 48"/>
          <p:cNvSpPr/>
          <p:nvPr/>
        </p:nvSpPr>
        <p:spPr>
          <a:xfrm>
            <a:off x="6435592" y="5865054"/>
            <a:ext cx="5225143" cy="136605"/>
          </a:xfrm>
          <a:prstGeom prst="rect">
            <a:avLst/>
          </a:prstGeom>
          <a:noFill/>
          <a:ln/>
        </p:spPr>
        <p:txBody>
          <a:bodyPr wrap="square" lIns="0" tIns="0" rIns="0" bIns="0" rtlCol="0" anchor="ctr"/>
          <a:lstStyle/>
          <a:p>
            <a:pPr>
              <a:lnSpc>
                <a:spcPct val="110000"/>
              </a:lnSpc>
            </a:pPr>
            <a:r>
              <a:rPr lang="en-US" sz="807" b="1" dirty="0">
                <a:solidFill>
                  <a:srgbClr val="2A4B43"/>
                </a:solidFill>
                <a:latin typeface="Quattrocento Sans" pitchFamily="34" charset="0"/>
                <a:ea typeface="Quattrocento Sans" pitchFamily="34" charset="-122"/>
                <a:cs typeface="Quattrocento Sans" pitchFamily="34" charset="-120"/>
              </a:rPr>
              <a:t>— Abubakar Adamu Kundulum, District Head's Secretary</a:t>
            </a:r>
            <a:endParaRPr lang="en-US" sz="1600" dirty="0"/>
          </a:p>
        </p:txBody>
      </p:sp>
    </p:spTree>
  </p:cSld>
  <p:clrMapOvr>
    <a:masterClrMapping/>
  </p:clrMapOvr>
  <p:transition>
    <p:fade/>
    <p:spd val="med"/>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44650" y="344650"/>
            <a:ext cx="11571630" cy="206790"/>
          </a:xfrm>
          <a:prstGeom prst="rect">
            <a:avLst/>
          </a:prstGeom>
          <a:noFill/>
          <a:ln/>
        </p:spPr>
        <p:txBody>
          <a:bodyPr wrap="square" lIns="0" tIns="0" rIns="0" bIns="0" rtlCol="0" anchor="ctr"/>
          <a:lstStyle/>
          <a:p>
            <a:pPr>
              <a:lnSpc>
                <a:spcPct val="120000"/>
              </a:lnSpc>
            </a:pPr>
            <a:r>
              <a:rPr lang="en-US" sz="1086" b="1" spc="109" kern="0" dirty="0">
                <a:solidFill>
                  <a:srgbClr val="D77A61"/>
                </a:solidFill>
                <a:latin typeface="Coda" pitchFamily="34" charset="0"/>
                <a:ea typeface="Coda" pitchFamily="34" charset="-122"/>
                <a:cs typeface="Coda" pitchFamily="34" charset="-120"/>
              </a:rPr>
              <a:t>PRESENTATION OVERVIEW</a:t>
            </a:r>
            <a:endParaRPr lang="en-US" sz="1600" dirty="0"/>
          </a:p>
        </p:txBody>
      </p:sp>
      <p:sp>
        <p:nvSpPr>
          <p:cNvPr id="3" name="Text 1"/>
          <p:cNvSpPr/>
          <p:nvPr/>
        </p:nvSpPr>
        <p:spPr>
          <a:xfrm>
            <a:off x="344650" y="620370"/>
            <a:ext cx="11709490" cy="413580"/>
          </a:xfrm>
          <a:prstGeom prst="rect">
            <a:avLst/>
          </a:prstGeom>
          <a:noFill/>
          <a:ln/>
        </p:spPr>
        <p:txBody>
          <a:bodyPr wrap="square" lIns="0" tIns="0" rIns="0" bIns="0" rtlCol="0" anchor="ctr"/>
          <a:lstStyle/>
          <a:p>
            <a:pPr>
              <a:lnSpc>
                <a:spcPct val="80000"/>
              </a:lnSpc>
            </a:pPr>
            <a:r>
              <a:rPr lang="en-US" sz="3257" b="1" dirty="0">
                <a:solidFill>
                  <a:srgbClr val="2A4B43"/>
                </a:solidFill>
                <a:latin typeface="Oranienbaum" pitchFamily="34" charset="0"/>
                <a:ea typeface="Oranienbaum" pitchFamily="34" charset="-122"/>
                <a:cs typeface="Oranienbaum" pitchFamily="34" charset="-120"/>
              </a:rPr>
              <a:t>Contents</a:t>
            </a:r>
            <a:endParaRPr lang="en-US" sz="1600" dirty="0"/>
          </a:p>
        </p:txBody>
      </p:sp>
      <p:sp>
        <p:nvSpPr>
          <p:cNvPr id="4" name="Shape 2"/>
          <p:cNvSpPr/>
          <p:nvPr/>
        </p:nvSpPr>
        <p:spPr>
          <a:xfrm>
            <a:off x="344650" y="1171811"/>
            <a:ext cx="827160" cy="34465"/>
          </a:xfrm>
          <a:prstGeom prst="roundRect">
            <a:avLst>
              <a:gd name="adj" fmla="val 0"/>
            </a:avLst>
          </a:prstGeom>
          <a:solidFill>
            <a:srgbClr val="D77A61"/>
          </a:solidFill>
          <a:ln/>
        </p:spPr>
      </p:sp>
      <p:sp>
        <p:nvSpPr>
          <p:cNvPr id="5" name="Shape 3"/>
          <p:cNvSpPr/>
          <p:nvPr/>
        </p:nvSpPr>
        <p:spPr>
          <a:xfrm>
            <a:off x="361883" y="1481996"/>
            <a:ext cx="5600565" cy="1102881"/>
          </a:xfrm>
          <a:custGeom>
            <a:avLst/>
            <a:gdLst/>
            <a:ahLst/>
            <a:cxnLst/>
            <a:rect l="l" t="t" r="r" b="b"/>
            <a:pathLst>
              <a:path w="5600565" h="1102881">
                <a:moveTo>
                  <a:pt x="34417" y="0"/>
                </a:moveTo>
                <a:lnTo>
                  <a:pt x="5531612" y="0"/>
                </a:lnTo>
                <a:cubicBezTo>
                  <a:pt x="5569698" y="0"/>
                  <a:pt x="5600573" y="30875"/>
                  <a:pt x="5600573" y="68961"/>
                </a:cubicBezTo>
                <a:lnTo>
                  <a:pt x="5600573" y="1033907"/>
                </a:lnTo>
                <a:cubicBezTo>
                  <a:pt x="5600573" y="1071993"/>
                  <a:pt x="5569698" y="1102868"/>
                  <a:pt x="5531612" y="1102868"/>
                </a:cubicBezTo>
                <a:lnTo>
                  <a:pt x="34417" y="1102868"/>
                </a:lnTo>
                <a:cubicBezTo>
                  <a:pt x="15409" y="1102868"/>
                  <a:pt x="0" y="1087459"/>
                  <a:pt x="0" y="1068451"/>
                </a:cubicBezTo>
                <a:lnTo>
                  <a:pt x="0" y="34417"/>
                </a:lnTo>
                <a:cubicBezTo>
                  <a:pt x="0" y="15409"/>
                  <a:pt x="15409" y="0"/>
                  <a:pt x="34417" y="0"/>
                </a:cubicBezTo>
                <a:close/>
              </a:path>
            </a:pathLst>
          </a:custGeom>
          <a:solidFill>
            <a:srgbClr val="FFFFFF"/>
          </a:solidFill>
          <a:ln/>
          <a:effectLst>
            <a:outerShdw sx="100000" sy="100000" kx="0" ky="0" algn="bl" rotWithShape="0" blurRad="25849" dist="8616" dir="5400000">
              <a:srgbClr val="000000">
                <a:alpha val="10196"/>
              </a:srgbClr>
            </a:outerShdw>
          </a:effectLst>
        </p:spPr>
      </p:sp>
      <p:sp>
        <p:nvSpPr>
          <p:cNvPr id="6" name="Shape 4"/>
          <p:cNvSpPr/>
          <p:nvPr/>
        </p:nvSpPr>
        <p:spPr>
          <a:xfrm>
            <a:off x="361883" y="1481996"/>
            <a:ext cx="34465" cy="1102881"/>
          </a:xfrm>
          <a:custGeom>
            <a:avLst/>
            <a:gdLst/>
            <a:ahLst/>
            <a:cxnLst/>
            <a:rect l="l" t="t" r="r" b="b"/>
            <a:pathLst>
              <a:path w="34465" h="1102881">
                <a:moveTo>
                  <a:pt x="34417" y="0"/>
                </a:moveTo>
                <a:lnTo>
                  <a:pt x="34417" y="0"/>
                </a:lnTo>
                <a:lnTo>
                  <a:pt x="34417" y="1102868"/>
                </a:lnTo>
                <a:lnTo>
                  <a:pt x="34417" y="1102868"/>
                </a:lnTo>
                <a:cubicBezTo>
                  <a:pt x="15409" y="1102868"/>
                  <a:pt x="0" y="1087459"/>
                  <a:pt x="0" y="1068451"/>
                </a:cubicBezTo>
                <a:lnTo>
                  <a:pt x="0" y="34417"/>
                </a:lnTo>
                <a:cubicBezTo>
                  <a:pt x="0" y="15409"/>
                  <a:pt x="15409" y="0"/>
                  <a:pt x="34417" y="0"/>
                </a:cubicBezTo>
                <a:close/>
              </a:path>
            </a:pathLst>
          </a:custGeom>
          <a:solidFill>
            <a:srgbClr val="2A4B43"/>
          </a:solidFill>
          <a:ln/>
        </p:spPr>
      </p:sp>
      <p:sp>
        <p:nvSpPr>
          <p:cNvPr id="7" name="Shape 5"/>
          <p:cNvSpPr/>
          <p:nvPr/>
        </p:nvSpPr>
        <p:spPr>
          <a:xfrm>
            <a:off x="551440" y="1654321"/>
            <a:ext cx="413580" cy="413580"/>
          </a:xfrm>
          <a:prstGeom prst="roundRect">
            <a:avLst>
              <a:gd name="adj" fmla="val 50000"/>
            </a:avLst>
          </a:prstGeom>
          <a:solidFill>
            <a:srgbClr val="2A4B43"/>
          </a:solidFill>
          <a:ln/>
        </p:spPr>
      </p:sp>
      <p:sp>
        <p:nvSpPr>
          <p:cNvPr id="8" name="Text 6"/>
          <p:cNvSpPr/>
          <p:nvPr/>
        </p:nvSpPr>
        <p:spPr>
          <a:xfrm>
            <a:off x="508359" y="1654321"/>
            <a:ext cx="499743" cy="413580"/>
          </a:xfrm>
          <a:prstGeom prst="rect">
            <a:avLst/>
          </a:prstGeom>
          <a:noFill/>
          <a:ln/>
        </p:spPr>
        <p:txBody>
          <a:bodyPr wrap="square" lIns="0" tIns="0" rIns="0" bIns="0" rtlCol="0" anchor="ctr"/>
          <a:lstStyle/>
          <a:p>
            <a:pPr algn="ctr">
              <a:lnSpc>
                <a:spcPct val="120000"/>
              </a:lnSpc>
            </a:pPr>
            <a:r>
              <a:rPr lang="en-US" sz="1357" b="1" dirty="0">
                <a:solidFill>
                  <a:srgbClr val="FFFFFF"/>
                </a:solidFill>
                <a:latin typeface="Oranienbaum" pitchFamily="34" charset="0"/>
                <a:ea typeface="Oranienbaum" pitchFamily="34" charset="-122"/>
                <a:cs typeface="Oranienbaum" pitchFamily="34" charset="-120"/>
              </a:rPr>
              <a:t>01</a:t>
            </a:r>
            <a:endParaRPr lang="en-US" sz="1600" dirty="0"/>
          </a:p>
        </p:txBody>
      </p:sp>
      <p:sp>
        <p:nvSpPr>
          <p:cNvPr id="9" name="Text 7"/>
          <p:cNvSpPr/>
          <p:nvPr/>
        </p:nvSpPr>
        <p:spPr>
          <a:xfrm>
            <a:off x="1102881" y="1654321"/>
            <a:ext cx="4773405" cy="241255"/>
          </a:xfrm>
          <a:prstGeom prst="rect">
            <a:avLst/>
          </a:prstGeom>
          <a:noFill/>
          <a:ln/>
        </p:spPr>
        <p:txBody>
          <a:bodyPr wrap="square" lIns="0" tIns="0" rIns="0" bIns="0" rtlCol="0" anchor="ctr"/>
          <a:lstStyle/>
          <a:p>
            <a:pPr>
              <a:lnSpc>
                <a:spcPct val="120000"/>
              </a:lnSpc>
            </a:pPr>
            <a:r>
              <a:rPr lang="en-US" sz="1357" b="1" dirty="0">
                <a:solidFill>
                  <a:srgbClr val="2A4B43"/>
                </a:solidFill>
                <a:latin typeface="Liter" pitchFamily="34" charset="0"/>
                <a:ea typeface="Liter" pitchFamily="34" charset="-122"/>
                <a:cs typeface="Liter" pitchFamily="34" charset="-120"/>
              </a:rPr>
              <a:t>Introduction to the Crisis</a:t>
            </a:r>
            <a:endParaRPr lang="en-US" sz="1600" dirty="0"/>
          </a:p>
        </p:txBody>
      </p:sp>
      <p:sp>
        <p:nvSpPr>
          <p:cNvPr id="10" name="Text 8"/>
          <p:cNvSpPr/>
          <p:nvPr/>
        </p:nvSpPr>
        <p:spPr>
          <a:xfrm>
            <a:off x="1102881" y="1964506"/>
            <a:ext cx="4756172" cy="448045"/>
          </a:xfrm>
          <a:prstGeom prst="rect">
            <a:avLst/>
          </a:prstGeom>
          <a:noFill/>
          <a:ln/>
        </p:spPr>
        <p:txBody>
          <a:bodyPr wrap="square" lIns="0" tIns="0" rIns="0" bIns="0" rtlCol="0" anchor="ctr"/>
          <a:lstStyle/>
          <a:p>
            <a:pPr>
              <a:lnSpc>
                <a:spcPct val="140000"/>
              </a:lnSpc>
            </a:pPr>
            <a:r>
              <a:rPr lang="en-US" sz="1086" dirty="0">
                <a:solidFill>
                  <a:srgbClr val="2C3033"/>
                </a:solidFill>
                <a:latin typeface="Quattrocento Sans" pitchFamily="34" charset="0"/>
                <a:ea typeface="Quattrocento Sans" pitchFamily="34" charset="-122"/>
                <a:cs typeface="Quattrocento Sans" pitchFamily="34" charset="-120"/>
              </a:rPr>
              <a:t>Scale of gully erosion in Gombe State and NEWMAP-EIB intervention framework</a:t>
            </a:r>
            <a:endParaRPr lang="en-US" sz="1600" dirty="0"/>
          </a:p>
        </p:txBody>
      </p:sp>
      <p:sp>
        <p:nvSpPr>
          <p:cNvPr id="11" name="Shape 9"/>
          <p:cNvSpPr/>
          <p:nvPr/>
        </p:nvSpPr>
        <p:spPr>
          <a:xfrm>
            <a:off x="6251523" y="1481996"/>
            <a:ext cx="5600565" cy="1102881"/>
          </a:xfrm>
          <a:custGeom>
            <a:avLst/>
            <a:gdLst/>
            <a:ahLst/>
            <a:cxnLst/>
            <a:rect l="l" t="t" r="r" b="b"/>
            <a:pathLst>
              <a:path w="5600565" h="1102881">
                <a:moveTo>
                  <a:pt x="34417" y="0"/>
                </a:moveTo>
                <a:lnTo>
                  <a:pt x="5531612" y="0"/>
                </a:lnTo>
                <a:cubicBezTo>
                  <a:pt x="5569698" y="0"/>
                  <a:pt x="5600573" y="30875"/>
                  <a:pt x="5600573" y="68961"/>
                </a:cubicBezTo>
                <a:lnTo>
                  <a:pt x="5600573" y="1033907"/>
                </a:lnTo>
                <a:cubicBezTo>
                  <a:pt x="5600573" y="1071993"/>
                  <a:pt x="5569698" y="1102868"/>
                  <a:pt x="5531612" y="1102868"/>
                </a:cubicBezTo>
                <a:lnTo>
                  <a:pt x="34417" y="1102868"/>
                </a:lnTo>
                <a:cubicBezTo>
                  <a:pt x="15409" y="1102868"/>
                  <a:pt x="0" y="1087459"/>
                  <a:pt x="0" y="1068451"/>
                </a:cubicBezTo>
                <a:lnTo>
                  <a:pt x="0" y="34417"/>
                </a:lnTo>
                <a:cubicBezTo>
                  <a:pt x="0" y="15409"/>
                  <a:pt x="15409" y="0"/>
                  <a:pt x="34417" y="0"/>
                </a:cubicBezTo>
                <a:close/>
              </a:path>
            </a:pathLst>
          </a:custGeom>
          <a:solidFill>
            <a:srgbClr val="FFFFFF"/>
          </a:solidFill>
          <a:ln/>
          <a:effectLst>
            <a:outerShdw sx="100000" sy="100000" kx="0" ky="0" algn="bl" rotWithShape="0" blurRad="25849" dist="8616" dir="5400000">
              <a:srgbClr val="000000">
                <a:alpha val="10196"/>
              </a:srgbClr>
            </a:outerShdw>
          </a:effectLst>
        </p:spPr>
      </p:sp>
      <p:sp>
        <p:nvSpPr>
          <p:cNvPr id="12" name="Shape 10"/>
          <p:cNvSpPr/>
          <p:nvPr/>
        </p:nvSpPr>
        <p:spPr>
          <a:xfrm>
            <a:off x="6251523" y="1481996"/>
            <a:ext cx="34465" cy="1102881"/>
          </a:xfrm>
          <a:custGeom>
            <a:avLst/>
            <a:gdLst/>
            <a:ahLst/>
            <a:cxnLst/>
            <a:rect l="l" t="t" r="r" b="b"/>
            <a:pathLst>
              <a:path w="34465" h="1102881">
                <a:moveTo>
                  <a:pt x="34417" y="0"/>
                </a:moveTo>
                <a:lnTo>
                  <a:pt x="34417" y="0"/>
                </a:lnTo>
                <a:lnTo>
                  <a:pt x="34417" y="1102868"/>
                </a:lnTo>
                <a:lnTo>
                  <a:pt x="34417" y="1102868"/>
                </a:lnTo>
                <a:cubicBezTo>
                  <a:pt x="15409" y="1102868"/>
                  <a:pt x="0" y="1087459"/>
                  <a:pt x="0" y="1068451"/>
                </a:cubicBezTo>
                <a:lnTo>
                  <a:pt x="0" y="34417"/>
                </a:lnTo>
                <a:cubicBezTo>
                  <a:pt x="0" y="15409"/>
                  <a:pt x="15409" y="0"/>
                  <a:pt x="34417" y="0"/>
                </a:cubicBezTo>
                <a:close/>
              </a:path>
            </a:pathLst>
          </a:custGeom>
          <a:solidFill>
            <a:srgbClr val="A9927D"/>
          </a:solidFill>
          <a:ln/>
        </p:spPr>
      </p:sp>
      <p:sp>
        <p:nvSpPr>
          <p:cNvPr id="13" name="Shape 11"/>
          <p:cNvSpPr/>
          <p:nvPr/>
        </p:nvSpPr>
        <p:spPr>
          <a:xfrm>
            <a:off x="6441081" y="1654321"/>
            <a:ext cx="413580" cy="413580"/>
          </a:xfrm>
          <a:prstGeom prst="roundRect">
            <a:avLst>
              <a:gd name="adj" fmla="val 50000"/>
            </a:avLst>
          </a:prstGeom>
          <a:solidFill>
            <a:srgbClr val="A9927D"/>
          </a:solidFill>
          <a:ln/>
        </p:spPr>
      </p:sp>
      <p:sp>
        <p:nvSpPr>
          <p:cNvPr id="14" name="Text 12"/>
          <p:cNvSpPr/>
          <p:nvPr/>
        </p:nvSpPr>
        <p:spPr>
          <a:xfrm>
            <a:off x="6398000" y="1654321"/>
            <a:ext cx="499743" cy="413580"/>
          </a:xfrm>
          <a:prstGeom prst="rect">
            <a:avLst/>
          </a:prstGeom>
          <a:noFill/>
          <a:ln/>
        </p:spPr>
        <p:txBody>
          <a:bodyPr wrap="square" lIns="0" tIns="0" rIns="0" bIns="0" rtlCol="0" anchor="ctr"/>
          <a:lstStyle/>
          <a:p>
            <a:pPr algn="ctr">
              <a:lnSpc>
                <a:spcPct val="120000"/>
              </a:lnSpc>
            </a:pPr>
            <a:r>
              <a:rPr lang="en-US" sz="1357" b="1" dirty="0">
                <a:solidFill>
                  <a:srgbClr val="FFFFFF"/>
                </a:solidFill>
                <a:latin typeface="Oranienbaum" pitchFamily="34" charset="0"/>
                <a:ea typeface="Oranienbaum" pitchFamily="34" charset="-122"/>
                <a:cs typeface="Oranienbaum" pitchFamily="34" charset="-120"/>
              </a:rPr>
              <a:t>02</a:t>
            </a:r>
            <a:endParaRPr lang="en-US" sz="1600" dirty="0"/>
          </a:p>
        </p:txBody>
      </p:sp>
      <p:sp>
        <p:nvSpPr>
          <p:cNvPr id="15" name="Text 13"/>
          <p:cNvSpPr/>
          <p:nvPr/>
        </p:nvSpPr>
        <p:spPr>
          <a:xfrm>
            <a:off x="6992521" y="1654321"/>
            <a:ext cx="4773405" cy="241255"/>
          </a:xfrm>
          <a:prstGeom prst="rect">
            <a:avLst/>
          </a:prstGeom>
          <a:noFill/>
          <a:ln/>
        </p:spPr>
        <p:txBody>
          <a:bodyPr wrap="square" lIns="0" tIns="0" rIns="0" bIns="0" rtlCol="0" anchor="ctr"/>
          <a:lstStyle/>
          <a:p>
            <a:pPr>
              <a:lnSpc>
                <a:spcPct val="120000"/>
              </a:lnSpc>
            </a:pPr>
            <a:r>
              <a:rPr lang="en-US" sz="1357" b="1" dirty="0">
                <a:solidFill>
                  <a:srgbClr val="2A4B43"/>
                </a:solidFill>
                <a:latin typeface="Liter" pitchFamily="34" charset="0"/>
                <a:ea typeface="Liter" pitchFamily="34" charset="-122"/>
                <a:cs typeface="Liter" pitchFamily="34" charset="-120"/>
              </a:rPr>
              <a:t>Wuro Biriji to Doma Gully</a:t>
            </a:r>
            <a:endParaRPr lang="en-US" sz="1600" dirty="0"/>
          </a:p>
        </p:txBody>
      </p:sp>
      <p:sp>
        <p:nvSpPr>
          <p:cNvPr id="16" name="Text 14"/>
          <p:cNvSpPr/>
          <p:nvPr/>
        </p:nvSpPr>
        <p:spPr>
          <a:xfrm>
            <a:off x="6992521" y="1964506"/>
            <a:ext cx="4756172" cy="448045"/>
          </a:xfrm>
          <a:prstGeom prst="rect">
            <a:avLst/>
          </a:prstGeom>
          <a:noFill/>
          <a:ln/>
        </p:spPr>
        <p:txBody>
          <a:bodyPr wrap="square" lIns="0" tIns="0" rIns="0" bIns="0" rtlCol="0" anchor="ctr"/>
          <a:lstStyle/>
          <a:p>
            <a:pPr>
              <a:lnSpc>
                <a:spcPct val="140000"/>
              </a:lnSpc>
            </a:pPr>
            <a:r>
              <a:rPr lang="en-US" sz="1086" dirty="0">
                <a:solidFill>
                  <a:srgbClr val="2C3033"/>
                </a:solidFill>
                <a:latin typeface="Quattrocento Sans" pitchFamily="34" charset="0"/>
                <a:ea typeface="Quattrocento Sans" pitchFamily="34" charset="-122"/>
                <a:cs typeface="Quattrocento Sans" pitchFamily="34" charset="-120"/>
              </a:rPr>
              <a:t>15.4 km corridor - the most critical environmental challenge affecting 8 communities</a:t>
            </a:r>
            <a:endParaRPr lang="en-US" sz="1600" dirty="0"/>
          </a:p>
        </p:txBody>
      </p:sp>
      <p:sp>
        <p:nvSpPr>
          <p:cNvPr id="17" name="Shape 15"/>
          <p:cNvSpPr/>
          <p:nvPr/>
        </p:nvSpPr>
        <p:spPr>
          <a:xfrm>
            <a:off x="361883" y="2791666"/>
            <a:ext cx="5600565" cy="878858"/>
          </a:xfrm>
          <a:custGeom>
            <a:avLst/>
            <a:gdLst/>
            <a:ahLst/>
            <a:cxnLst/>
            <a:rect l="l" t="t" r="r" b="b"/>
            <a:pathLst>
              <a:path w="5600565" h="878858">
                <a:moveTo>
                  <a:pt x="34417" y="0"/>
                </a:moveTo>
                <a:lnTo>
                  <a:pt x="5531612" y="0"/>
                </a:lnTo>
                <a:cubicBezTo>
                  <a:pt x="5569698" y="0"/>
                  <a:pt x="5600573" y="30875"/>
                  <a:pt x="5600573" y="68961"/>
                </a:cubicBezTo>
                <a:lnTo>
                  <a:pt x="5600573" y="809879"/>
                </a:lnTo>
                <a:cubicBezTo>
                  <a:pt x="5600573" y="847965"/>
                  <a:pt x="5569698" y="878840"/>
                  <a:pt x="5531612" y="878840"/>
                </a:cubicBezTo>
                <a:lnTo>
                  <a:pt x="34417" y="878840"/>
                </a:lnTo>
                <a:cubicBezTo>
                  <a:pt x="15409" y="878840"/>
                  <a:pt x="0" y="863431"/>
                  <a:pt x="0" y="844423"/>
                </a:cubicBezTo>
                <a:lnTo>
                  <a:pt x="0" y="34417"/>
                </a:lnTo>
                <a:cubicBezTo>
                  <a:pt x="0" y="15409"/>
                  <a:pt x="15409" y="0"/>
                  <a:pt x="34417" y="0"/>
                </a:cubicBezTo>
                <a:close/>
              </a:path>
            </a:pathLst>
          </a:custGeom>
          <a:solidFill>
            <a:srgbClr val="FFFFFF"/>
          </a:solidFill>
          <a:ln/>
          <a:effectLst>
            <a:outerShdw sx="100000" sy="100000" kx="0" ky="0" algn="bl" rotWithShape="0" blurRad="25849" dist="8616" dir="5400000">
              <a:srgbClr val="000000">
                <a:alpha val="10196"/>
              </a:srgbClr>
            </a:outerShdw>
          </a:effectLst>
        </p:spPr>
      </p:sp>
      <p:sp>
        <p:nvSpPr>
          <p:cNvPr id="18" name="Shape 16"/>
          <p:cNvSpPr/>
          <p:nvPr/>
        </p:nvSpPr>
        <p:spPr>
          <a:xfrm>
            <a:off x="361883" y="2791666"/>
            <a:ext cx="34465" cy="878858"/>
          </a:xfrm>
          <a:custGeom>
            <a:avLst/>
            <a:gdLst/>
            <a:ahLst/>
            <a:cxnLst/>
            <a:rect l="l" t="t" r="r" b="b"/>
            <a:pathLst>
              <a:path w="34465" h="878858">
                <a:moveTo>
                  <a:pt x="34417" y="0"/>
                </a:moveTo>
                <a:lnTo>
                  <a:pt x="34417" y="0"/>
                </a:lnTo>
                <a:lnTo>
                  <a:pt x="34417" y="878840"/>
                </a:lnTo>
                <a:lnTo>
                  <a:pt x="34417" y="878840"/>
                </a:lnTo>
                <a:cubicBezTo>
                  <a:pt x="15409" y="878840"/>
                  <a:pt x="0" y="863431"/>
                  <a:pt x="0" y="844423"/>
                </a:cubicBezTo>
                <a:lnTo>
                  <a:pt x="0" y="34417"/>
                </a:lnTo>
                <a:cubicBezTo>
                  <a:pt x="0" y="15409"/>
                  <a:pt x="15409" y="0"/>
                  <a:pt x="34417" y="0"/>
                </a:cubicBezTo>
                <a:close/>
              </a:path>
            </a:pathLst>
          </a:custGeom>
          <a:solidFill>
            <a:srgbClr val="D77A61"/>
          </a:solidFill>
          <a:ln/>
        </p:spPr>
      </p:sp>
      <p:sp>
        <p:nvSpPr>
          <p:cNvPr id="19" name="Shape 17"/>
          <p:cNvSpPr/>
          <p:nvPr/>
        </p:nvSpPr>
        <p:spPr>
          <a:xfrm>
            <a:off x="551440" y="2963992"/>
            <a:ext cx="413580" cy="413580"/>
          </a:xfrm>
          <a:prstGeom prst="roundRect">
            <a:avLst>
              <a:gd name="adj" fmla="val 50000"/>
            </a:avLst>
          </a:prstGeom>
          <a:solidFill>
            <a:srgbClr val="D77A61"/>
          </a:solidFill>
          <a:ln/>
        </p:spPr>
      </p:sp>
      <p:sp>
        <p:nvSpPr>
          <p:cNvPr id="20" name="Text 18"/>
          <p:cNvSpPr/>
          <p:nvPr/>
        </p:nvSpPr>
        <p:spPr>
          <a:xfrm>
            <a:off x="508359" y="2963992"/>
            <a:ext cx="499743" cy="413580"/>
          </a:xfrm>
          <a:prstGeom prst="rect">
            <a:avLst/>
          </a:prstGeom>
          <a:noFill/>
          <a:ln/>
        </p:spPr>
        <p:txBody>
          <a:bodyPr wrap="square" lIns="0" tIns="0" rIns="0" bIns="0" rtlCol="0" anchor="ctr"/>
          <a:lstStyle/>
          <a:p>
            <a:pPr algn="ctr">
              <a:lnSpc>
                <a:spcPct val="120000"/>
              </a:lnSpc>
            </a:pPr>
            <a:r>
              <a:rPr lang="en-US" sz="1357" b="1" dirty="0">
                <a:solidFill>
                  <a:srgbClr val="FFFFFF"/>
                </a:solidFill>
                <a:latin typeface="Oranienbaum" pitchFamily="34" charset="0"/>
                <a:ea typeface="Oranienbaum" pitchFamily="34" charset="-122"/>
                <a:cs typeface="Oranienbaum" pitchFamily="34" charset="-120"/>
              </a:rPr>
              <a:t>03</a:t>
            </a:r>
            <a:endParaRPr lang="en-US" sz="1600" dirty="0"/>
          </a:p>
        </p:txBody>
      </p:sp>
      <p:sp>
        <p:nvSpPr>
          <p:cNvPr id="21" name="Text 19"/>
          <p:cNvSpPr/>
          <p:nvPr/>
        </p:nvSpPr>
        <p:spPr>
          <a:xfrm>
            <a:off x="1102881" y="2963992"/>
            <a:ext cx="4644161" cy="241255"/>
          </a:xfrm>
          <a:prstGeom prst="rect">
            <a:avLst/>
          </a:prstGeom>
          <a:noFill/>
          <a:ln/>
        </p:spPr>
        <p:txBody>
          <a:bodyPr wrap="square" lIns="0" tIns="0" rIns="0" bIns="0" rtlCol="0" anchor="ctr"/>
          <a:lstStyle/>
          <a:p>
            <a:pPr>
              <a:lnSpc>
                <a:spcPct val="120000"/>
              </a:lnSpc>
            </a:pPr>
            <a:r>
              <a:rPr lang="en-US" sz="1357" b="1" dirty="0">
                <a:solidFill>
                  <a:srgbClr val="2A4B43"/>
                </a:solidFill>
                <a:latin typeface="Liter" pitchFamily="34" charset="0"/>
                <a:ea typeface="Liter" pitchFamily="34" charset="-122"/>
                <a:cs typeface="Liter" pitchFamily="34" charset="-120"/>
              </a:rPr>
              <a:t>Jauro Tukur Stream Bank (Kumo)</a:t>
            </a:r>
            <a:endParaRPr lang="en-US" sz="1600" dirty="0"/>
          </a:p>
        </p:txBody>
      </p:sp>
      <p:sp>
        <p:nvSpPr>
          <p:cNvPr id="22" name="Text 20"/>
          <p:cNvSpPr/>
          <p:nvPr/>
        </p:nvSpPr>
        <p:spPr>
          <a:xfrm>
            <a:off x="1102881" y="3274177"/>
            <a:ext cx="4626929" cy="224023"/>
          </a:xfrm>
          <a:prstGeom prst="rect">
            <a:avLst/>
          </a:prstGeom>
          <a:noFill/>
          <a:ln/>
        </p:spPr>
        <p:txBody>
          <a:bodyPr wrap="square" lIns="0" tIns="0" rIns="0" bIns="0" rtlCol="0" anchor="ctr"/>
          <a:lstStyle/>
          <a:p>
            <a:pPr>
              <a:lnSpc>
                <a:spcPct val="140000"/>
              </a:lnSpc>
            </a:pPr>
            <a:r>
              <a:rPr lang="en-US" sz="1086" dirty="0">
                <a:solidFill>
                  <a:srgbClr val="2C3033"/>
                </a:solidFill>
                <a:latin typeface="Quattrocento Sans" pitchFamily="34" charset="0"/>
                <a:ea typeface="Quattrocento Sans" pitchFamily="34" charset="-122"/>
                <a:cs typeface="Quattrocento Sans" pitchFamily="34" charset="-120"/>
              </a:rPr>
              <a:t>Dual-threat system in one of Gombe's vital commercial and agricultural hubs</a:t>
            </a:r>
            <a:endParaRPr lang="en-US" sz="1600" dirty="0"/>
          </a:p>
        </p:txBody>
      </p:sp>
      <p:sp>
        <p:nvSpPr>
          <p:cNvPr id="23" name="Shape 21"/>
          <p:cNvSpPr/>
          <p:nvPr/>
        </p:nvSpPr>
        <p:spPr>
          <a:xfrm>
            <a:off x="6251523" y="2791666"/>
            <a:ext cx="5600565" cy="878858"/>
          </a:xfrm>
          <a:custGeom>
            <a:avLst/>
            <a:gdLst/>
            <a:ahLst/>
            <a:cxnLst/>
            <a:rect l="l" t="t" r="r" b="b"/>
            <a:pathLst>
              <a:path w="5600565" h="878858">
                <a:moveTo>
                  <a:pt x="34417" y="0"/>
                </a:moveTo>
                <a:lnTo>
                  <a:pt x="5531612" y="0"/>
                </a:lnTo>
                <a:cubicBezTo>
                  <a:pt x="5569698" y="0"/>
                  <a:pt x="5600573" y="30875"/>
                  <a:pt x="5600573" y="68961"/>
                </a:cubicBezTo>
                <a:lnTo>
                  <a:pt x="5600573" y="809879"/>
                </a:lnTo>
                <a:cubicBezTo>
                  <a:pt x="5600573" y="847965"/>
                  <a:pt x="5569698" y="878840"/>
                  <a:pt x="5531612" y="878840"/>
                </a:cubicBezTo>
                <a:lnTo>
                  <a:pt x="34417" y="878840"/>
                </a:lnTo>
                <a:cubicBezTo>
                  <a:pt x="15409" y="878840"/>
                  <a:pt x="0" y="863431"/>
                  <a:pt x="0" y="844423"/>
                </a:cubicBezTo>
                <a:lnTo>
                  <a:pt x="0" y="34417"/>
                </a:lnTo>
                <a:cubicBezTo>
                  <a:pt x="0" y="15409"/>
                  <a:pt x="15409" y="0"/>
                  <a:pt x="34417" y="0"/>
                </a:cubicBezTo>
                <a:close/>
              </a:path>
            </a:pathLst>
          </a:custGeom>
          <a:solidFill>
            <a:srgbClr val="FFFFFF"/>
          </a:solidFill>
          <a:ln/>
          <a:effectLst>
            <a:outerShdw sx="100000" sy="100000" kx="0" ky="0" algn="bl" rotWithShape="0" blurRad="25849" dist="8616" dir="5400000">
              <a:srgbClr val="000000">
                <a:alpha val="10196"/>
              </a:srgbClr>
            </a:outerShdw>
          </a:effectLst>
        </p:spPr>
      </p:sp>
      <p:sp>
        <p:nvSpPr>
          <p:cNvPr id="24" name="Shape 22"/>
          <p:cNvSpPr/>
          <p:nvPr/>
        </p:nvSpPr>
        <p:spPr>
          <a:xfrm>
            <a:off x="6251523" y="2791666"/>
            <a:ext cx="34465" cy="878858"/>
          </a:xfrm>
          <a:custGeom>
            <a:avLst/>
            <a:gdLst/>
            <a:ahLst/>
            <a:cxnLst/>
            <a:rect l="l" t="t" r="r" b="b"/>
            <a:pathLst>
              <a:path w="34465" h="878858">
                <a:moveTo>
                  <a:pt x="34417" y="0"/>
                </a:moveTo>
                <a:lnTo>
                  <a:pt x="34417" y="0"/>
                </a:lnTo>
                <a:lnTo>
                  <a:pt x="34417" y="878840"/>
                </a:lnTo>
                <a:lnTo>
                  <a:pt x="34417" y="878840"/>
                </a:lnTo>
                <a:cubicBezTo>
                  <a:pt x="15409" y="878840"/>
                  <a:pt x="0" y="863431"/>
                  <a:pt x="0" y="844423"/>
                </a:cubicBezTo>
                <a:lnTo>
                  <a:pt x="0" y="34417"/>
                </a:lnTo>
                <a:cubicBezTo>
                  <a:pt x="0" y="15409"/>
                  <a:pt x="15409" y="0"/>
                  <a:pt x="34417" y="0"/>
                </a:cubicBezTo>
                <a:close/>
              </a:path>
            </a:pathLst>
          </a:custGeom>
          <a:solidFill>
            <a:srgbClr val="2A4B43"/>
          </a:solidFill>
          <a:ln/>
        </p:spPr>
      </p:sp>
      <p:sp>
        <p:nvSpPr>
          <p:cNvPr id="25" name="Shape 23"/>
          <p:cNvSpPr/>
          <p:nvPr/>
        </p:nvSpPr>
        <p:spPr>
          <a:xfrm>
            <a:off x="6441081" y="2963992"/>
            <a:ext cx="413580" cy="413580"/>
          </a:xfrm>
          <a:prstGeom prst="roundRect">
            <a:avLst>
              <a:gd name="adj" fmla="val 50000"/>
            </a:avLst>
          </a:prstGeom>
          <a:solidFill>
            <a:srgbClr val="2A4B43"/>
          </a:solidFill>
          <a:ln/>
        </p:spPr>
      </p:sp>
      <p:sp>
        <p:nvSpPr>
          <p:cNvPr id="26" name="Text 24"/>
          <p:cNvSpPr/>
          <p:nvPr/>
        </p:nvSpPr>
        <p:spPr>
          <a:xfrm>
            <a:off x="6398000" y="2963992"/>
            <a:ext cx="499743" cy="413580"/>
          </a:xfrm>
          <a:prstGeom prst="rect">
            <a:avLst/>
          </a:prstGeom>
          <a:noFill/>
          <a:ln/>
        </p:spPr>
        <p:txBody>
          <a:bodyPr wrap="square" lIns="0" tIns="0" rIns="0" bIns="0" rtlCol="0" anchor="ctr"/>
          <a:lstStyle/>
          <a:p>
            <a:pPr algn="ctr">
              <a:lnSpc>
                <a:spcPct val="120000"/>
              </a:lnSpc>
            </a:pPr>
            <a:r>
              <a:rPr lang="en-US" sz="1357" b="1" dirty="0">
                <a:solidFill>
                  <a:srgbClr val="FFFFFF"/>
                </a:solidFill>
                <a:latin typeface="Oranienbaum" pitchFamily="34" charset="0"/>
                <a:ea typeface="Oranienbaum" pitchFamily="34" charset="-122"/>
                <a:cs typeface="Oranienbaum" pitchFamily="34" charset="-120"/>
              </a:rPr>
              <a:t>04</a:t>
            </a:r>
            <a:endParaRPr lang="en-US" sz="1600" dirty="0"/>
          </a:p>
        </p:txBody>
      </p:sp>
      <p:sp>
        <p:nvSpPr>
          <p:cNvPr id="27" name="Text 25"/>
          <p:cNvSpPr/>
          <p:nvPr/>
        </p:nvSpPr>
        <p:spPr>
          <a:xfrm>
            <a:off x="6992521" y="2963992"/>
            <a:ext cx="4273662" cy="241255"/>
          </a:xfrm>
          <a:prstGeom prst="rect">
            <a:avLst/>
          </a:prstGeom>
          <a:noFill/>
          <a:ln/>
        </p:spPr>
        <p:txBody>
          <a:bodyPr wrap="square" lIns="0" tIns="0" rIns="0" bIns="0" rtlCol="0" anchor="ctr"/>
          <a:lstStyle/>
          <a:p>
            <a:pPr>
              <a:lnSpc>
                <a:spcPct val="120000"/>
              </a:lnSpc>
            </a:pPr>
            <a:r>
              <a:rPr lang="en-US" sz="1357" b="1" dirty="0">
                <a:solidFill>
                  <a:srgbClr val="2A4B43"/>
                </a:solidFill>
                <a:latin typeface="Liter" pitchFamily="34" charset="0"/>
                <a:ea typeface="Liter" pitchFamily="34" charset="-122"/>
                <a:cs typeface="Liter" pitchFamily="34" charset="-120"/>
              </a:rPr>
              <a:t>Gurama Quarters to Kundulum</a:t>
            </a:r>
            <a:endParaRPr lang="en-US" sz="1600" dirty="0"/>
          </a:p>
        </p:txBody>
      </p:sp>
      <p:sp>
        <p:nvSpPr>
          <p:cNvPr id="28" name="Text 26"/>
          <p:cNvSpPr/>
          <p:nvPr/>
        </p:nvSpPr>
        <p:spPr>
          <a:xfrm>
            <a:off x="6992521" y="3274177"/>
            <a:ext cx="4256430" cy="224023"/>
          </a:xfrm>
          <a:prstGeom prst="rect">
            <a:avLst/>
          </a:prstGeom>
          <a:noFill/>
          <a:ln/>
        </p:spPr>
        <p:txBody>
          <a:bodyPr wrap="square" lIns="0" tIns="0" rIns="0" bIns="0" rtlCol="0" anchor="ctr"/>
          <a:lstStyle/>
          <a:p>
            <a:pPr>
              <a:lnSpc>
                <a:spcPct val="140000"/>
              </a:lnSpc>
            </a:pPr>
            <a:r>
              <a:rPr lang="en-US" sz="1086" dirty="0">
                <a:solidFill>
                  <a:srgbClr val="2C3033"/>
                </a:solidFill>
                <a:latin typeface="Quattrocento Sans" pitchFamily="34" charset="0"/>
                <a:ea typeface="Quattrocento Sans" pitchFamily="34" charset="-122"/>
                <a:cs typeface="Quattrocento Sans" pitchFamily="34" charset="-120"/>
              </a:rPr>
              <a:t>7.6 km corridor with severe building collapse risk in Gombe metropolis</a:t>
            </a:r>
            <a:endParaRPr lang="en-US" sz="1600" dirty="0"/>
          </a:p>
        </p:txBody>
      </p:sp>
      <p:sp>
        <p:nvSpPr>
          <p:cNvPr id="29" name="Shape 27"/>
          <p:cNvSpPr/>
          <p:nvPr/>
        </p:nvSpPr>
        <p:spPr>
          <a:xfrm>
            <a:off x="361883" y="3877314"/>
            <a:ext cx="5600565" cy="1102881"/>
          </a:xfrm>
          <a:custGeom>
            <a:avLst/>
            <a:gdLst/>
            <a:ahLst/>
            <a:cxnLst/>
            <a:rect l="l" t="t" r="r" b="b"/>
            <a:pathLst>
              <a:path w="5600565" h="1102881">
                <a:moveTo>
                  <a:pt x="34417" y="0"/>
                </a:moveTo>
                <a:lnTo>
                  <a:pt x="5531612" y="0"/>
                </a:lnTo>
                <a:cubicBezTo>
                  <a:pt x="5569698" y="0"/>
                  <a:pt x="5600573" y="30875"/>
                  <a:pt x="5600573" y="68961"/>
                </a:cubicBezTo>
                <a:lnTo>
                  <a:pt x="5600573" y="1033907"/>
                </a:lnTo>
                <a:cubicBezTo>
                  <a:pt x="5600573" y="1071993"/>
                  <a:pt x="5569698" y="1102868"/>
                  <a:pt x="5531612" y="1102868"/>
                </a:cubicBezTo>
                <a:lnTo>
                  <a:pt x="34417" y="1102868"/>
                </a:lnTo>
                <a:cubicBezTo>
                  <a:pt x="15409" y="1102868"/>
                  <a:pt x="0" y="1087459"/>
                  <a:pt x="0" y="1068451"/>
                </a:cubicBezTo>
                <a:lnTo>
                  <a:pt x="0" y="34417"/>
                </a:lnTo>
                <a:cubicBezTo>
                  <a:pt x="0" y="15409"/>
                  <a:pt x="15409" y="0"/>
                  <a:pt x="34417" y="0"/>
                </a:cubicBezTo>
                <a:close/>
              </a:path>
            </a:pathLst>
          </a:custGeom>
          <a:solidFill>
            <a:srgbClr val="FFFFFF"/>
          </a:solidFill>
          <a:ln/>
          <a:effectLst>
            <a:outerShdw sx="100000" sy="100000" kx="0" ky="0" algn="bl" rotWithShape="0" blurRad="25849" dist="8616" dir="5400000">
              <a:srgbClr val="000000">
                <a:alpha val="10196"/>
              </a:srgbClr>
            </a:outerShdw>
          </a:effectLst>
        </p:spPr>
      </p:sp>
      <p:sp>
        <p:nvSpPr>
          <p:cNvPr id="30" name="Shape 28"/>
          <p:cNvSpPr/>
          <p:nvPr/>
        </p:nvSpPr>
        <p:spPr>
          <a:xfrm>
            <a:off x="361883" y="3877314"/>
            <a:ext cx="34465" cy="1102881"/>
          </a:xfrm>
          <a:custGeom>
            <a:avLst/>
            <a:gdLst/>
            <a:ahLst/>
            <a:cxnLst/>
            <a:rect l="l" t="t" r="r" b="b"/>
            <a:pathLst>
              <a:path w="34465" h="1102881">
                <a:moveTo>
                  <a:pt x="34417" y="0"/>
                </a:moveTo>
                <a:lnTo>
                  <a:pt x="34417" y="0"/>
                </a:lnTo>
                <a:lnTo>
                  <a:pt x="34417" y="1102868"/>
                </a:lnTo>
                <a:lnTo>
                  <a:pt x="34417" y="1102868"/>
                </a:lnTo>
                <a:cubicBezTo>
                  <a:pt x="15409" y="1102868"/>
                  <a:pt x="0" y="1087459"/>
                  <a:pt x="0" y="1068451"/>
                </a:cubicBezTo>
                <a:lnTo>
                  <a:pt x="0" y="34417"/>
                </a:lnTo>
                <a:cubicBezTo>
                  <a:pt x="0" y="15409"/>
                  <a:pt x="15409" y="0"/>
                  <a:pt x="34417" y="0"/>
                </a:cubicBezTo>
                <a:close/>
              </a:path>
            </a:pathLst>
          </a:custGeom>
          <a:solidFill>
            <a:srgbClr val="A9927D"/>
          </a:solidFill>
          <a:ln/>
        </p:spPr>
      </p:sp>
      <p:sp>
        <p:nvSpPr>
          <p:cNvPr id="31" name="Shape 29"/>
          <p:cNvSpPr/>
          <p:nvPr/>
        </p:nvSpPr>
        <p:spPr>
          <a:xfrm>
            <a:off x="551440" y="4049640"/>
            <a:ext cx="413580" cy="413580"/>
          </a:xfrm>
          <a:prstGeom prst="roundRect">
            <a:avLst>
              <a:gd name="adj" fmla="val 50000"/>
            </a:avLst>
          </a:prstGeom>
          <a:solidFill>
            <a:srgbClr val="A9927D"/>
          </a:solidFill>
          <a:ln/>
        </p:spPr>
      </p:sp>
      <p:sp>
        <p:nvSpPr>
          <p:cNvPr id="32" name="Text 30"/>
          <p:cNvSpPr/>
          <p:nvPr/>
        </p:nvSpPr>
        <p:spPr>
          <a:xfrm>
            <a:off x="508359" y="4049640"/>
            <a:ext cx="499743" cy="413580"/>
          </a:xfrm>
          <a:prstGeom prst="rect">
            <a:avLst/>
          </a:prstGeom>
          <a:noFill/>
          <a:ln/>
        </p:spPr>
        <p:txBody>
          <a:bodyPr wrap="square" lIns="0" tIns="0" rIns="0" bIns="0" rtlCol="0" anchor="ctr"/>
          <a:lstStyle/>
          <a:p>
            <a:pPr algn="ctr">
              <a:lnSpc>
                <a:spcPct val="120000"/>
              </a:lnSpc>
            </a:pPr>
            <a:r>
              <a:rPr lang="en-US" sz="1357" b="1" dirty="0">
                <a:solidFill>
                  <a:srgbClr val="FFFFFF"/>
                </a:solidFill>
                <a:latin typeface="Oranienbaum" pitchFamily="34" charset="0"/>
                <a:ea typeface="Oranienbaum" pitchFamily="34" charset="-122"/>
                <a:cs typeface="Oranienbaum" pitchFamily="34" charset="-120"/>
              </a:rPr>
              <a:t>05</a:t>
            </a:r>
            <a:endParaRPr lang="en-US" sz="1600" dirty="0"/>
          </a:p>
        </p:txBody>
      </p:sp>
      <p:sp>
        <p:nvSpPr>
          <p:cNvPr id="33" name="Text 31"/>
          <p:cNvSpPr/>
          <p:nvPr/>
        </p:nvSpPr>
        <p:spPr>
          <a:xfrm>
            <a:off x="1102881" y="4049640"/>
            <a:ext cx="4575231" cy="241255"/>
          </a:xfrm>
          <a:prstGeom prst="rect">
            <a:avLst/>
          </a:prstGeom>
          <a:noFill/>
          <a:ln/>
        </p:spPr>
        <p:txBody>
          <a:bodyPr wrap="square" lIns="0" tIns="0" rIns="0" bIns="0" rtlCol="0" anchor="ctr"/>
          <a:lstStyle/>
          <a:p>
            <a:pPr>
              <a:lnSpc>
                <a:spcPct val="120000"/>
              </a:lnSpc>
            </a:pPr>
            <a:r>
              <a:rPr lang="en-US" sz="1357" b="1" dirty="0">
                <a:solidFill>
                  <a:srgbClr val="2A4B43"/>
                </a:solidFill>
                <a:latin typeface="Liter" pitchFamily="34" charset="0"/>
                <a:ea typeface="Liter" pitchFamily="34" charset="-122"/>
                <a:cs typeface="Liter" pitchFamily="34" charset="-120"/>
              </a:rPr>
              <a:t>Zagaina to Kundulum</a:t>
            </a:r>
            <a:endParaRPr lang="en-US" sz="1600" dirty="0"/>
          </a:p>
        </p:txBody>
      </p:sp>
      <p:sp>
        <p:nvSpPr>
          <p:cNvPr id="34" name="Text 32"/>
          <p:cNvSpPr/>
          <p:nvPr/>
        </p:nvSpPr>
        <p:spPr>
          <a:xfrm>
            <a:off x="1102881" y="4359825"/>
            <a:ext cx="4557999" cy="224023"/>
          </a:xfrm>
          <a:prstGeom prst="rect">
            <a:avLst/>
          </a:prstGeom>
          <a:noFill/>
          <a:ln/>
        </p:spPr>
        <p:txBody>
          <a:bodyPr wrap="square" lIns="0" tIns="0" rIns="0" bIns="0" rtlCol="0" anchor="ctr"/>
          <a:lstStyle/>
          <a:p>
            <a:pPr>
              <a:lnSpc>
                <a:spcPct val="140000"/>
              </a:lnSpc>
            </a:pPr>
            <a:r>
              <a:rPr lang="en-US" sz="1086" dirty="0">
                <a:solidFill>
                  <a:srgbClr val="2C3033"/>
                </a:solidFill>
                <a:latin typeface="Quattrocento Sans" pitchFamily="34" charset="0"/>
                <a:ea typeface="Quattrocento Sans" pitchFamily="34" charset="-122"/>
                <a:cs typeface="Quattrocento Sans" pitchFamily="34" charset="-120"/>
              </a:rPr>
              <a:t>Active erosion zone affecting 20,000 people across 30 villages in Akko LGA</a:t>
            </a:r>
            <a:endParaRPr lang="en-US" sz="1600" dirty="0"/>
          </a:p>
        </p:txBody>
      </p:sp>
      <p:sp>
        <p:nvSpPr>
          <p:cNvPr id="35" name="Shape 33"/>
          <p:cNvSpPr/>
          <p:nvPr/>
        </p:nvSpPr>
        <p:spPr>
          <a:xfrm>
            <a:off x="6251523" y="3877314"/>
            <a:ext cx="5600565" cy="1102881"/>
          </a:xfrm>
          <a:custGeom>
            <a:avLst/>
            <a:gdLst/>
            <a:ahLst/>
            <a:cxnLst/>
            <a:rect l="l" t="t" r="r" b="b"/>
            <a:pathLst>
              <a:path w="5600565" h="1102881">
                <a:moveTo>
                  <a:pt x="34417" y="0"/>
                </a:moveTo>
                <a:lnTo>
                  <a:pt x="5531612" y="0"/>
                </a:lnTo>
                <a:cubicBezTo>
                  <a:pt x="5569698" y="0"/>
                  <a:pt x="5600573" y="30875"/>
                  <a:pt x="5600573" y="68961"/>
                </a:cubicBezTo>
                <a:lnTo>
                  <a:pt x="5600573" y="1033907"/>
                </a:lnTo>
                <a:cubicBezTo>
                  <a:pt x="5600573" y="1071993"/>
                  <a:pt x="5569698" y="1102868"/>
                  <a:pt x="5531612" y="1102868"/>
                </a:cubicBezTo>
                <a:lnTo>
                  <a:pt x="34417" y="1102868"/>
                </a:lnTo>
                <a:cubicBezTo>
                  <a:pt x="15409" y="1102868"/>
                  <a:pt x="0" y="1087459"/>
                  <a:pt x="0" y="1068451"/>
                </a:cubicBezTo>
                <a:lnTo>
                  <a:pt x="0" y="34417"/>
                </a:lnTo>
                <a:cubicBezTo>
                  <a:pt x="0" y="15409"/>
                  <a:pt x="15409" y="0"/>
                  <a:pt x="34417" y="0"/>
                </a:cubicBezTo>
                <a:close/>
              </a:path>
            </a:pathLst>
          </a:custGeom>
          <a:solidFill>
            <a:srgbClr val="FFFFFF"/>
          </a:solidFill>
          <a:ln/>
          <a:effectLst>
            <a:outerShdw sx="100000" sy="100000" kx="0" ky="0" algn="bl" rotWithShape="0" blurRad="25849" dist="8616" dir="5400000">
              <a:srgbClr val="000000">
                <a:alpha val="10196"/>
              </a:srgbClr>
            </a:outerShdw>
          </a:effectLst>
        </p:spPr>
      </p:sp>
      <p:sp>
        <p:nvSpPr>
          <p:cNvPr id="36" name="Shape 34"/>
          <p:cNvSpPr/>
          <p:nvPr/>
        </p:nvSpPr>
        <p:spPr>
          <a:xfrm>
            <a:off x="6251523" y="3877314"/>
            <a:ext cx="34465" cy="1102881"/>
          </a:xfrm>
          <a:custGeom>
            <a:avLst/>
            <a:gdLst/>
            <a:ahLst/>
            <a:cxnLst/>
            <a:rect l="l" t="t" r="r" b="b"/>
            <a:pathLst>
              <a:path w="34465" h="1102881">
                <a:moveTo>
                  <a:pt x="34417" y="0"/>
                </a:moveTo>
                <a:lnTo>
                  <a:pt x="34417" y="0"/>
                </a:lnTo>
                <a:lnTo>
                  <a:pt x="34417" y="1102868"/>
                </a:lnTo>
                <a:lnTo>
                  <a:pt x="34417" y="1102868"/>
                </a:lnTo>
                <a:cubicBezTo>
                  <a:pt x="15409" y="1102868"/>
                  <a:pt x="0" y="1087459"/>
                  <a:pt x="0" y="1068451"/>
                </a:cubicBezTo>
                <a:lnTo>
                  <a:pt x="0" y="34417"/>
                </a:lnTo>
                <a:cubicBezTo>
                  <a:pt x="0" y="15409"/>
                  <a:pt x="15409" y="0"/>
                  <a:pt x="34417" y="0"/>
                </a:cubicBezTo>
                <a:close/>
              </a:path>
            </a:pathLst>
          </a:custGeom>
          <a:solidFill>
            <a:srgbClr val="D77A61"/>
          </a:solidFill>
          <a:ln/>
        </p:spPr>
      </p:sp>
      <p:sp>
        <p:nvSpPr>
          <p:cNvPr id="37" name="Shape 35"/>
          <p:cNvSpPr/>
          <p:nvPr/>
        </p:nvSpPr>
        <p:spPr>
          <a:xfrm>
            <a:off x="6441081" y="4049640"/>
            <a:ext cx="413580" cy="413580"/>
          </a:xfrm>
          <a:prstGeom prst="roundRect">
            <a:avLst>
              <a:gd name="adj" fmla="val 50000"/>
            </a:avLst>
          </a:prstGeom>
          <a:solidFill>
            <a:srgbClr val="D77A61"/>
          </a:solidFill>
          <a:ln/>
        </p:spPr>
      </p:sp>
      <p:sp>
        <p:nvSpPr>
          <p:cNvPr id="38" name="Text 36"/>
          <p:cNvSpPr/>
          <p:nvPr/>
        </p:nvSpPr>
        <p:spPr>
          <a:xfrm>
            <a:off x="6398000" y="4049640"/>
            <a:ext cx="499743" cy="413580"/>
          </a:xfrm>
          <a:prstGeom prst="rect">
            <a:avLst/>
          </a:prstGeom>
          <a:noFill/>
          <a:ln/>
        </p:spPr>
        <p:txBody>
          <a:bodyPr wrap="square" lIns="0" tIns="0" rIns="0" bIns="0" rtlCol="0" anchor="ctr"/>
          <a:lstStyle/>
          <a:p>
            <a:pPr algn="ctr">
              <a:lnSpc>
                <a:spcPct val="120000"/>
              </a:lnSpc>
            </a:pPr>
            <a:r>
              <a:rPr lang="en-US" sz="1357" b="1" dirty="0">
                <a:solidFill>
                  <a:srgbClr val="FFFFFF"/>
                </a:solidFill>
                <a:latin typeface="Oranienbaum" pitchFamily="34" charset="0"/>
                <a:ea typeface="Oranienbaum" pitchFamily="34" charset="-122"/>
                <a:cs typeface="Oranienbaum" pitchFamily="34" charset="-120"/>
              </a:rPr>
              <a:t>06</a:t>
            </a:r>
            <a:endParaRPr lang="en-US" sz="1600" dirty="0"/>
          </a:p>
        </p:txBody>
      </p:sp>
      <p:sp>
        <p:nvSpPr>
          <p:cNvPr id="39" name="Text 37"/>
          <p:cNvSpPr/>
          <p:nvPr/>
        </p:nvSpPr>
        <p:spPr>
          <a:xfrm>
            <a:off x="6992521" y="4049640"/>
            <a:ext cx="4773405" cy="241255"/>
          </a:xfrm>
          <a:prstGeom prst="rect">
            <a:avLst/>
          </a:prstGeom>
          <a:noFill/>
          <a:ln/>
        </p:spPr>
        <p:txBody>
          <a:bodyPr wrap="square" lIns="0" tIns="0" rIns="0" bIns="0" rtlCol="0" anchor="ctr"/>
          <a:lstStyle/>
          <a:p>
            <a:pPr>
              <a:lnSpc>
                <a:spcPct val="120000"/>
              </a:lnSpc>
            </a:pPr>
            <a:r>
              <a:rPr lang="en-US" sz="1357" b="1" dirty="0">
                <a:solidFill>
                  <a:srgbClr val="2A4B43"/>
                </a:solidFill>
                <a:latin typeface="Liter" pitchFamily="34" charset="0"/>
                <a:ea typeface="Liter" pitchFamily="34" charset="-122"/>
                <a:cs typeface="Liter" pitchFamily="34" charset="-120"/>
              </a:rPr>
              <a:t>Poshiya to COE Billiri</a:t>
            </a:r>
            <a:endParaRPr lang="en-US" sz="1600" dirty="0"/>
          </a:p>
        </p:txBody>
      </p:sp>
      <p:sp>
        <p:nvSpPr>
          <p:cNvPr id="40" name="Text 38"/>
          <p:cNvSpPr/>
          <p:nvPr/>
        </p:nvSpPr>
        <p:spPr>
          <a:xfrm>
            <a:off x="6992521" y="4359825"/>
            <a:ext cx="4756172" cy="448045"/>
          </a:xfrm>
          <a:prstGeom prst="rect">
            <a:avLst/>
          </a:prstGeom>
          <a:noFill/>
          <a:ln/>
        </p:spPr>
        <p:txBody>
          <a:bodyPr wrap="square" lIns="0" tIns="0" rIns="0" bIns="0" rtlCol="0" anchor="ctr"/>
          <a:lstStyle/>
          <a:p>
            <a:pPr>
              <a:lnSpc>
                <a:spcPct val="140000"/>
              </a:lnSpc>
            </a:pPr>
            <a:r>
              <a:rPr lang="en-US" sz="1086" dirty="0">
                <a:solidFill>
                  <a:srgbClr val="2C3033"/>
                </a:solidFill>
                <a:latin typeface="Quattrocento Sans" pitchFamily="34" charset="0"/>
                <a:ea typeface="Quattrocento Sans" pitchFamily="34" charset="-122"/>
                <a:cs typeface="Quattrocento Sans" pitchFamily="34" charset="-120"/>
              </a:rPr>
              <a:t>Major ecological flashpoint threatening Tangale heartland and College of Education</a:t>
            </a:r>
            <a:endParaRPr lang="en-US" sz="1600" dirty="0"/>
          </a:p>
        </p:txBody>
      </p:sp>
      <p:sp>
        <p:nvSpPr>
          <p:cNvPr id="41" name="Shape 39"/>
          <p:cNvSpPr/>
          <p:nvPr/>
        </p:nvSpPr>
        <p:spPr>
          <a:xfrm>
            <a:off x="361883" y="5186985"/>
            <a:ext cx="11485467" cy="878858"/>
          </a:xfrm>
          <a:custGeom>
            <a:avLst/>
            <a:gdLst/>
            <a:ahLst/>
            <a:cxnLst/>
            <a:rect l="l" t="t" r="r" b="b"/>
            <a:pathLst>
              <a:path w="11485467" h="878858">
                <a:moveTo>
                  <a:pt x="34417" y="0"/>
                </a:moveTo>
                <a:lnTo>
                  <a:pt x="11416538" y="0"/>
                </a:lnTo>
                <a:cubicBezTo>
                  <a:pt x="11454624" y="0"/>
                  <a:pt x="11485499" y="30875"/>
                  <a:pt x="11485499" y="68961"/>
                </a:cubicBezTo>
                <a:lnTo>
                  <a:pt x="11485499" y="809879"/>
                </a:lnTo>
                <a:cubicBezTo>
                  <a:pt x="11485499" y="847965"/>
                  <a:pt x="11454624" y="878840"/>
                  <a:pt x="11416538" y="878840"/>
                </a:cubicBezTo>
                <a:lnTo>
                  <a:pt x="34417" y="878840"/>
                </a:lnTo>
                <a:cubicBezTo>
                  <a:pt x="15409" y="878840"/>
                  <a:pt x="0" y="863431"/>
                  <a:pt x="0" y="844423"/>
                </a:cubicBezTo>
                <a:lnTo>
                  <a:pt x="0" y="34417"/>
                </a:lnTo>
                <a:cubicBezTo>
                  <a:pt x="0" y="15409"/>
                  <a:pt x="15409" y="0"/>
                  <a:pt x="34417" y="0"/>
                </a:cubicBezTo>
                <a:close/>
              </a:path>
            </a:pathLst>
          </a:custGeom>
          <a:solidFill>
            <a:srgbClr val="FFFFFF"/>
          </a:solidFill>
          <a:ln/>
          <a:effectLst>
            <a:outerShdw sx="100000" sy="100000" kx="0" ky="0" algn="bl" rotWithShape="0" blurRad="25849" dist="8616" dir="5400000">
              <a:srgbClr val="000000">
                <a:alpha val="10196"/>
              </a:srgbClr>
            </a:outerShdw>
          </a:effectLst>
        </p:spPr>
      </p:sp>
      <p:sp>
        <p:nvSpPr>
          <p:cNvPr id="42" name="Shape 40"/>
          <p:cNvSpPr/>
          <p:nvPr/>
        </p:nvSpPr>
        <p:spPr>
          <a:xfrm>
            <a:off x="361883" y="5186985"/>
            <a:ext cx="34465" cy="878858"/>
          </a:xfrm>
          <a:custGeom>
            <a:avLst/>
            <a:gdLst/>
            <a:ahLst/>
            <a:cxnLst/>
            <a:rect l="l" t="t" r="r" b="b"/>
            <a:pathLst>
              <a:path w="34465" h="878858">
                <a:moveTo>
                  <a:pt x="34417" y="0"/>
                </a:moveTo>
                <a:lnTo>
                  <a:pt x="34417" y="0"/>
                </a:lnTo>
                <a:lnTo>
                  <a:pt x="34417" y="878840"/>
                </a:lnTo>
                <a:lnTo>
                  <a:pt x="34417" y="878840"/>
                </a:lnTo>
                <a:cubicBezTo>
                  <a:pt x="15409" y="878840"/>
                  <a:pt x="0" y="863431"/>
                  <a:pt x="0" y="844423"/>
                </a:cubicBezTo>
                <a:lnTo>
                  <a:pt x="0" y="34417"/>
                </a:lnTo>
                <a:cubicBezTo>
                  <a:pt x="0" y="15409"/>
                  <a:pt x="15409" y="0"/>
                  <a:pt x="34417" y="0"/>
                </a:cubicBezTo>
                <a:close/>
              </a:path>
            </a:pathLst>
          </a:custGeom>
          <a:solidFill>
            <a:srgbClr val="2A4B43"/>
          </a:solidFill>
          <a:ln/>
        </p:spPr>
      </p:sp>
      <p:sp>
        <p:nvSpPr>
          <p:cNvPr id="43" name="Shape 41"/>
          <p:cNvSpPr/>
          <p:nvPr/>
        </p:nvSpPr>
        <p:spPr>
          <a:xfrm>
            <a:off x="551440" y="5359310"/>
            <a:ext cx="413580" cy="413580"/>
          </a:xfrm>
          <a:prstGeom prst="roundRect">
            <a:avLst>
              <a:gd name="adj" fmla="val 50000"/>
            </a:avLst>
          </a:prstGeom>
          <a:solidFill>
            <a:srgbClr val="2A4B43"/>
          </a:solidFill>
          <a:ln/>
        </p:spPr>
      </p:sp>
      <p:sp>
        <p:nvSpPr>
          <p:cNvPr id="44" name="Text 42"/>
          <p:cNvSpPr/>
          <p:nvPr/>
        </p:nvSpPr>
        <p:spPr>
          <a:xfrm>
            <a:off x="508359" y="5359310"/>
            <a:ext cx="499743" cy="413580"/>
          </a:xfrm>
          <a:prstGeom prst="rect">
            <a:avLst/>
          </a:prstGeom>
          <a:noFill/>
          <a:ln/>
        </p:spPr>
        <p:txBody>
          <a:bodyPr wrap="square" lIns="0" tIns="0" rIns="0" bIns="0" rtlCol="0" anchor="ctr"/>
          <a:lstStyle/>
          <a:p>
            <a:pPr algn="ctr">
              <a:lnSpc>
                <a:spcPct val="120000"/>
              </a:lnSpc>
            </a:pPr>
            <a:r>
              <a:rPr lang="en-US" sz="1357" b="1" dirty="0">
                <a:solidFill>
                  <a:srgbClr val="FFFFFF"/>
                </a:solidFill>
                <a:latin typeface="Oranienbaum" pitchFamily="34" charset="0"/>
                <a:ea typeface="Oranienbaum" pitchFamily="34" charset="-122"/>
                <a:cs typeface="Oranienbaum" pitchFamily="34" charset="-120"/>
              </a:rPr>
              <a:t>07</a:t>
            </a:r>
            <a:endParaRPr lang="en-US" sz="1600" dirty="0"/>
          </a:p>
        </p:txBody>
      </p:sp>
      <p:sp>
        <p:nvSpPr>
          <p:cNvPr id="45" name="Text 43"/>
          <p:cNvSpPr/>
          <p:nvPr/>
        </p:nvSpPr>
        <p:spPr>
          <a:xfrm>
            <a:off x="1102881" y="5359310"/>
            <a:ext cx="9839763" cy="241255"/>
          </a:xfrm>
          <a:prstGeom prst="rect">
            <a:avLst/>
          </a:prstGeom>
          <a:noFill/>
          <a:ln/>
        </p:spPr>
        <p:txBody>
          <a:bodyPr wrap="square" lIns="0" tIns="0" rIns="0" bIns="0" rtlCol="0" anchor="ctr"/>
          <a:lstStyle/>
          <a:p>
            <a:pPr>
              <a:lnSpc>
                <a:spcPct val="120000"/>
              </a:lnSpc>
            </a:pPr>
            <a:r>
              <a:rPr lang="en-US" sz="1357" b="1" dirty="0">
                <a:solidFill>
                  <a:srgbClr val="2A4B43"/>
                </a:solidFill>
                <a:latin typeface="Liter" pitchFamily="34" charset="0"/>
                <a:ea typeface="Liter" pitchFamily="34" charset="-122"/>
                <a:cs typeface="Liter" pitchFamily="34" charset="-120"/>
              </a:rPr>
              <a:t>Conclusion &amp; Institutional Response</a:t>
            </a:r>
            <a:endParaRPr lang="en-US" sz="1600" dirty="0"/>
          </a:p>
        </p:txBody>
      </p:sp>
      <p:sp>
        <p:nvSpPr>
          <p:cNvPr id="46" name="Text 44"/>
          <p:cNvSpPr/>
          <p:nvPr/>
        </p:nvSpPr>
        <p:spPr>
          <a:xfrm>
            <a:off x="1102881" y="5669495"/>
            <a:ext cx="9822530" cy="224023"/>
          </a:xfrm>
          <a:prstGeom prst="rect">
            <a:avLst/>
          </a:prstGeom>
          <a:noFill/>
          <a:ln/>
        </p:spPr>
        <p:txBody>
          <a:bodyPr wrap="square" lIns="0" tIns="0" rIns="0" bIns="0" rtlCol="0" anchor="ctr"/>
          <a:lstStyle/>
          <a:p>
            <a:pPr>
              <a:lnSpc>
                <a:spcPct val="140000"/>
              </a:lnSpc>
            </a:pPr>
            <a:r>
              <a:rPr lang="en-US" sz="1086" dirty="0">
                <a:solidFill>
                  <a:srgbClr val="2C3033"/>
                </a:solidFill>
                <a:latin typeface="Quattrocento Sans" pitchFamily="34" charset="0"/>
                <a:ea typeface="Quattrocento Sans" pitchFamily="34" charset="-122"/>
                <a:cs typeface="Quattrocento Sans" pitchFamily="34" charset="-120"/>
              </a:rPr>
              <a:t>Synthesis of catastrophic scale across all sites, integrated institutional response, and comprehensive action requirements for recovery and improved living standards</a:t>
            </a:r>
            <a:endParaRPr lang="en-US" sz="1600" dirty="0"/>
          </a:p>
        </p:txBody>
      </p:sp>
    </p:spTree>
  </p:cSld>
  <p:clrMapOvr>
    <a:masterClrMapping/>
  </p:clrMapOvr>
  <p:transition>
    <p:fade/>
    <p:spd val="med"/>
  </p:transition>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17500" y="317500"/>
            <a:ext cx="11620500" cy="190500"/>
          </a:xfrm>
          <a:prstGeom prst="rect">
            <a:avLst/>
          </a:prstGeom>
          <a:noFill/>
          <a:ln/>
        </p:spPr>
        <p:txBody>
          <a:bodyPr wrap="square" lIns="0" tIns="0" rIns="0" bIns="0" rtlCol="0" anchor="ctr"/>
          <a:lstStyle/>
          <a:p>
            <a:pPr>
              <a:lnSpc>
                <a:spcPct val="130000"/>
              </a:lnSpc>
            </a:pPr>
            <a:r>
              <a:rPr lang="en-US" sz="1000" b="1" spc="100" kern="0" dirty="0">
                <a:solidFill>
                  <a:srgbClr val="D77A61"/>
                </a:solidFill>
                <a:latin typeface="Coda" pitchFamily="34" charset="0"/>
                <a:ea typeface="Coda" pitchFamily="34" charset="-122"/>
                <a:cs typeface="Coda" pitchFamily="34" charset="-120"/>
              </a:rPr>
              <a:t>CHAPTER 05 | ZAGAINA-KUNDULUM</a:t>
            </a:r>
            <a:endParaRPr lang="en-US" sz="1600" dirty="0"/>
          </a:p>
        </p:txBody>
      </p:sp>
      <p:sp>
        <p:nvSpPr>
          <p:cNvPr id="3" name="Text 1"/>
          <p:cNvSpPr/>
          <p:nvPr/>
        </p:nvSpPr>
        <p:spPr>
          <a:xfrm>
            <a:off x="317500" y="571500"/>
            <a:ext cx="11699875" cy="317500"/>
          </a:xfrm>
          <a:prstGeom prst="rect">
            <a:avLst/>
          </a:prstGeom>
          <a:noFill/>
          <a:ln/>
        </p:spPr>
        <p:txBody>
          <a:bodyPr wrap="square" lIns="0" tIns="0" rIns="0" bIns="0" rtlCol="0" anchor="ctr"/>
          <a:lstStyle/>
          <a:p>
            <a:pPr>
              <a:lnSpc>
                <a:spcPct val="90000"/>
              </a:lnSpc>
            </a:pPr>
            <a:r>
              <a:rPr lang="en-US" sz="2250" b="1" dirty="0">
                <a:solidFill>
                  <a:srgbClr val="2A4B43"/>
                </a:solidFill>
                <a:latin typeface="Oranienbaum" pitchFamily="34" charset="0"/>
                <a:ea typeface="Oranienbaum" pitchFamily="34" charset="-122"/>
                <a:cs typeface="Oranienbaum" pitchFamily="34" charset="-120"/>
              </a:rPr>
              <a:t>Human &amp; Livelihood Impacts</a:t>
            </a:r>
            <a:endParaRPr lang="en-US" sz="1600" dirty="0"/>
          </a:p>
        </p:txBody>
      </p:sp>
      <p:sp>
        <p:nvSpPr>
          <p:cNvPr id="4" name="Shape 2"/>
          <p:cNvSpPr/>
          <p:nvPr/>
        </p:nvSpPr>
        <p:spPr>
          <a:xfrm>
            <a:off x="317500" y="984250"/>
            <a:ext cx="635000" cy="31750"/>
          </a:xfrm>
          <a:prstGeom prst="roundRect">
            <a:avLst>
              <a:gd name="adj" fmla="val 0"/>
            </a:avLst>
          </a:prstGeom>
          <a:solidFill>
            <a:srgbClr val="D77A61"/>
          </a:solidFill>
          <a:ln/>
        </p:spPr>
      </p:sp>
      <p:sp>
        <p:nvSpPr>
          <p:cNvPr id="5" name="Shape 3"/>
          <p:cNvSpPr/>
          <p:nvPr/>
        </p:nvSpPr>
        <p:spPr>
          <a:xfrm>
            <a:off x="317500" y="1143000"/>
            <a:ext cx="3770313" cy="3587750"/>
          </a:xfrm>
          <a:prstGeom prst="roundRect">
            <a:avLst>
              <a:gd name="adj" fmla="val 1770"/>
            </a:avLst>
          </a:prstGeom>
          <a:solidFill>
            <a:srgbClr val="FFFFFF"/>
          </a:solidFill>
          <a:ln/>
          <a:effectLst>
            <a:outerShdw sx="100000" sy="100000" kx="0" ky="0" algn="bl" rotWithShape="0" blurRad="23813" dist="7938" dir="5400000">
              <a:srgbClr val="000000">
                <a:alpha val="10196"/>
              </a:srgbClr>
            </a:outerShdw>
          </a:effectLst>
        </p:spPr>
      </p:sp>
      <p:sp>
        <p:nvSpPr>
          <p:cNvPr id="6" name="Shape 4"/>
          <p:cNvSpPr/>
          <p:nvPr/>
        </p:nvSpPr>
        <p:spPr>
          <a:xfrm>
            <a:off x="414734" y="1277938"/>
            <a:ext cx="178594" cy="142875"/>
          </a:xfrm>
          <a:custGeom>
            <a:avLst/>
            <a:gdLst/>
            <a:ahLst/>
            <a:cxnLst/>
            <a:rect l="l" t="t" r="r" b="b"/>
            <a:pathLst>
              <a:path w="178594" h="142875">
                <a:moveTo>
                  <a:pt x="89297" y="4465"/>
                </a:moveTo>
                <a:cubicBezTo>
                  <a:pt x="105314" y="4465"/>
                  <a:pt x="118318" y="17469"/>
                  <a:pt x="118318" y="33486"/>
                </a:cubicBezTo>
                <a:cubicBezTo>
                  <a:pt x="118318" y="49504"/>
                  <a:pt x="105314" y="62508"/>
                  <a:pt x="89297" y="62508"/>
                </a:cubicBezTo>
                <a:cubicBezTo>
                  <a:pt x="73279" y="62508"/>
                  <a:pt x="60275" y="49504"/>
                  <a:pt x="60275" y="33486"/>
                </a:cubicBezTo>
                <a:cubicBezTo>
                  <a:pt x="60275" y="17469"/>
                  <a:pt x="73279" y="4465"/>
                  <a:pt x="89297" y="4465"/>
                </a:cubicBezTo>
                <a:close/>
                <a:moveTo>
                  <a:pt x="26789" y="24557"/>
                </a:moveTo>
                <a:cubicBezTo>
                  <a:pt x="37878" y="24557"/>
                  <a:pt x="46881" y="33559"/>
                  <a:pt x="46881" y="44648"/>
                </a:cubicBezTo>
                <a:cubicBezTo>
                  <a:pt x="46881" y="55737"/>
                  <a:pt x="37878" y="64740"/>
                  <a:pt x="26789" y="64740"/>
                </a:cubicBezTo>
                <a:cubicBezTo>
                  <a:pt x="15700" y="64740"/>
                  <a:pt x="6697" y="55737"/>
                  <a:pt x="6697" y="44648"/>
                </a:cubicBezTo>
                <a:cubicBezTo>
                  <a:pt x="6697" y="33559"/>
                  <a:pt x="15700" y="24557"/>
                  <a:pt x="26789" y="24557"/>
                </a:cubicBezTo>
                <a:close/>
                <a:moveTo>
                  <a:pt x="0" y="116086"/>
                </a:moveTo>
                <a:cubicBezTo>
                  <a:pt x="0" y="96357"/>
                  <a:pt x="15990" y="80367"/>
                  <a:pt x="35719" y="80367"/>
                </a:cubicBezTo>
                <a:cubicBezTo>
                  <a:pt x="39291" y="80367"/>
                  <a:pt x="42751" y="80897"/>
                  <a:pt x="46016" y="81874"/>
                </a:cubicBezTo>
                <a:cubicBezTo>
                  <a:pt x="36835" y="92143"/>
                  <a:pt x="31254" y="105705"/>
                  <a:pt x="31254" y="120551"/>
                </a:cubicBezTo>
                <a:lnTo>
                  <a:pt x="31254" y="125016"/>
                </a:lnTo>
                <a:cubicBezTo>
                  <a:pt x="31254" y="128197"/>
                  <a:pt x="31924" y="131211"/>
                  <a:pt x="33124" y="133945"/>
                </a:cubicBezTo>
                <a:lnTo>
                  <a:pt x="8930" y="133945"/>
                </a:lnTo>
                <a:cubicBezTo>
                  <a:pt x="3990" y="133945"/>
                  <a:pt x="0" y="129955"/>
                  <a:pt x="0" y="125016"/>
                </a:cubicBezTo>
                <a:lnTo>
                  <a:pt x="0" y="116086"/>
                </a:lnTo>
                <a:close/>
                <a:moveTo>
                  <a:pt x="145470" y="133945"/>
                </a:moveTo>
                <a:cubicBezTo>
                  <a:pt x="146670" y="131211"/>
                  <a:pt x="147340" y="128197"/>
                  <a:pt x="147340" y="125016"/>
                </a:cubicBezTo>
                <a:lnTo>
                  <a:pt x="147340" y="120551"/>
                </a:lnTo>
                <a:cubicBezTo>
                  <a:pt x="147340" y="105705"/>
                  <a:pt x="141759" y="92143"/>
                  <a:pt x="132578" y="81874"/>
                </a:cubicBezTo>
                <a:cubicBezTo>
                  <a:pt x="135843" y="80897"/>
                  <a:pt x="139303" y="80367"/>
                  <a:pt x="142875" y="80367"/>
                </a:cubicBezTo>
                <a:cubicBezTo>
                  <a:pt x="162604" y="80367"/>
                  <a:pt x="178594" y="96357"/>
                  <a:pt x="178594" y="116086"/>
                </a:cubicBezTo>
                <a:lnTo>
                  <a:pt x="178594" y="125016"/>
                </a:lnTo>
                <a:cubicBezTo>
                  <a:pt x="178594" y="129955"/>
                  <a:pt x="174603" y="133945"/>
                  <a:pt x="169664" y="133945"/>
                </a:cubicBezTo>
                <a:lnTo>
                  <a:pt x="145470" y="133945"/>
                </a:lnTo>
                <a:close/>
                <a:moveTo>
                  <a:pt x="131713" y="44648"/>
                </a:moveTo>
                <a:cubicBezTo>
                  <a:pt x="131713" y="33559"/>
                  <a:pt x="140716" y="24557"/>
                  <a:pt x="151805" y="24557"/>
                </a:cubicBezTo>
                <a:cubicBezTo>
                  <a:pt x="162894" y="24557"/>
                  <a:pt x="171896" y="33559"/>
                  <a:pt x="171896" y="44648"/>
                </a:cubicBezTo>
                <a:cubicBezTo>
                  <a:pt x="171896" y="55737"/>
                  <a:pt x="162894" y="64740"/>
                  <a:pt x="151805" y="64740"/>
                </a:cubicBezTo>
                <a:cubicBezTo>
                  <a:pt x="140716" y="64740"/>
                  <a:pt x="131713" y="55737"/>
                  <a:pt x="131713" y="44648"/>
                </a:cubicBezTo>
                <a:close/>
                <a:moveTo>
                  <a:pt x="44648" y="120551"/>
                </a:moveTo>
                <a:cubicBezTo>
                  <a:pt x="44648" y="95883"/>
                  <a:pt x="64629" y="75902"/>
                  <a:pt x="89297" y="75902"/>
                </a:cubicBezTo>
                <a:cubicBezTo>
                  <a:pt x="113965" y="75902"/>
                  <a:pt x="133945" y="95883"/>
                  <a:pt x="133945" y="120551"/>
                </a:cubicBezTo>
                <a:lnTo>
                  <a:pt x="133945" y="125016"/>
                </a:lnTo>
                <a:cubicBezTo>
                  <a:pt x="133945" y="129955"/>
                  <a:pt x="129955" y="133945"/>
                  <a:pt x="125016" y="133945"/>
                </a:cubicBezTo>
                <a:lnTo>
                  <a:pt x="53578" y="133945"/>
                </a:lnTo>
                <a:cubicBezTo>
                  <a:pt x="48639" y="133945"/>
                  <a:pt x="44648" y="129955"/>
                  <a:pt x="44648" y="125016"/>
                </a:cubicBezTo>
                <a:lnTo>
                  <a:pt x="44648" y="120551"/>
                </a:lnTo>
                <a:close/>
              </a:path>
            </a:pathLst>
          </a:custGeom>
          <a:solidFill>
            <a:srgbClr val="D77A61"/>
          </a:solidFill>
          <a:ln/>
        </p:spPr>
      </p:sp>
      <p:sp>
        <p:nvSpPr>
          <p:cNvPr id="7" name="Text 5"/>
          <p:cNvSpPr/>
          <p:nvPr/>
        </p:nvSpPr>
        <p:spPr>
          <a:xfrm>
            <a:off x="595313" y="1238250"/>
            <a:ext cx="3468688"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Human Impacts</a:t>
            </a:r>
            <a:endParaRPr lang="en-US" sz="1600" dirty="0"/>
          </a:p>
        </p:txBody>
      </p:sp>
      <p:sp>
        <p:nvSpPr>
          <p:cNvPr id="8" name="Shape 6"/>
          <p:cNvSpPr/>
          <p:nvPr/>
        </p:nvSpPr>
        <p:spPr>
          <a:xfrm>
            <a:off x="412750" y="1524000"/>
            <a:ext cx="3579813" cy="571500"/>
          </a:xfrm>
          <a:prstGeom prst="roundRect">
            <a:avLst>
              <a:gd name="adj" fmla="val 5556"/>
            </a:avLst>
          </a:prstGeom>
          <a:solidFill>
            <a:srgbClr val="F7F5F2"/>
          </a:solidFill>
          <a:ln/>
        </p:spPr>
      </p:sp>
      <p:sp>
        <p:nvSpPr>
          <p:cNvPr id="9" name="Text 7"/>
          <p:cNvSpPr/>
          <p:nvPr/>
        </p:nvSpPr>
        <p:spPr>
          <a:xfrm>
            <a:off x="476250" y="1587500"/>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Physical Displacement</a:t>
            </a:r>
            <a:endParaRPr lang="en-US" sz="1600" dirty="0"/>
          </a:p>
        </p:txBody>
      </p:sp>
      <p:sp>
        <p:nvSpPr>
          <p:cNvPr id="10" name="Text 8"/>
          <p:cNvSpPr/>
          <p:nvPr/>
        </p:nvSpPr>
        <p:spPr>
          <a:xfrm>
            <a:off x="476250" y="1778000"/>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Across Gombe State, </a:t>
            </a:r>
            <a:pPr>
              <a:lnSpc>
                <a:spcPct val="110000"/>
              </a:lnSpc>
            </a:pPr>
            <a:r>
              <a:rPr lang="en-US" sz="750" b="1" dirty="0">
                <a:solidFill>
                  <a:srgbClr val="D77A61"/>
                </a:solidFill>
                <a:latin typeface="Quattrocento Sans" pitchFamily="34" charset="0"/>
                <a:ea typeface="Quattrocento Sans" pitchFamily="34" charset="-122"/>
                <a:cs typeface="Quattrocento Sans" pitchFamily="34" charset="-120"/>
              </a:rPr>
              <a:t>no fewer than 200 communities</a:t>
            </a:r>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 ravaged, consuming thousands of hectares, destroying homes, leaving families homeless.</a:t>
            </a:r>
            <a:endParaRPr lang="en-US" sz="1600" dirty="0"/>
          </a:p>
        </p:txBody>
      </p:sp>
      <p:sp>
        <p:nvSpPr>
          <p:cNvPr id="11" name="Shape 9"/>
          <p:cNvSpPr/>
          <p:nvPr/>
        </p:nvSpPr>
        <p:spPr>
          <a:xfrm>
            <a:off x="412750" y="2158806"/>
            <a:ext cx="3579813" cy="571500"/>
          </a:xfrm>
          <a:prstGeom prst="roundRect">
            <a:avLst>
              <a:gd name="adj" fmla="val 5556"/>
            </a:avLst>
          </a:prstGeom>
          <a:solidFill>
            <a:srgbClr val="F7F5F2"/>
          </a:solidFill>
          <a:ln/>
        </p:spPr>
      </p:sp>
      <p:sp>
        <p:nvSpPr>
          <p:cNvPr id="12" name="Text 10"/>
          <p:cNvSpPr/>
          <p:nvPr/>
        </p:nvSpPr>
        <p:spPr>
          <a:xfrm>
            <a:off x="476250" y="2222306"/>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Health Catastrophe</a:t>
            </a:r>
            <a:endParaRPr lang="en-US" sz="1600" dirty="0"/>
          </a:p>
        </p:txBody>
      </p:sp>
      <p:sp>
        <p:nvSpPr>
          <p:cNvPr id="13" name="Text 11"/>
          <p:cNvSpPr/>
          <p:nvPr/>
        </p:nvSpPr>
        <p:spPr>
          <a:xfrm>
            <a:off x="476250" y="2412806"/>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Waterborne diseases from contaminated water. Malnutrition from collapsed food production. Mental health distress with "widespread panic" during rains.</a:t>
            </a:r>
            <a:endParaRPr lang="en-US" sz="1600" dirty="0"/>
          </a:p>
        </p:txBody>
      </p:sp>
      <p:sp>
        <p:nvSpPr>
          <p:cNvPr id="14" name="Shape 12"/>
          <p:cNvSpPr/>
          <p:nvPr/>
        </p:nvSpPr>
        <p:spPr>
          <a:xfrm>
            <a:off x="412750" y="2793605"/>
            <a:ext cx="3579813" cy="571500"/>
          </a:xfrm>
          <a:prstGeom prst="roundRect">
            <a:avLst>
              <a:gd name="adj" fmla="val 5556"/>
            </a:avLst>
          </a:prstGeom>
          <a:solidFill>
            <a:srgbClr val="F7F5F2"/>
          </a:solidFill>
          <a:ln/>
        </p:spPr>
      </p:sp>
      <p:sp>
        <p:nvSpPr>
          <p:cNvPr id="15" name="Text 13"/>
          <p:cNvSpPr/>
          <p:nvPr/>
        </p:nvSpPr>
        <p:spPr>
          <a:xfrm>
            <a:off x="476250" y="2857105"/>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Drowning &amp; Injury</a:t>
            </a:r>
            <a:endParaRPr lang="en-US" sz="1600" dirty="0"/>
          </a:p>
        </p:txBody>
      </p:sp>
      <p:sp>
        <p:nvSpPr>
          <p:cNvPr id="16" name="Text 14"/>
          <p:cNvSpPr/>
          <p:nvPr/>
        </p:nvSpPr>
        <p:spPr>
          <a:xfrm>
            <a:off x="476250" y="3047605"/>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In 2023, more than 10 people could not get home due to heavy downpour. In 2022, </a:t>
            </a:r>
            <a:pPr>
              <a:lnSpc>
                <a:spcPct val="110000"/>
              </a:lnSpc>
            </a:pPr>
            <a:r>
              <a:rPr lang="en-US" sz="750" b="1" dirty="0">
                <a:solidFill>
                  <a:srgbClr val="D77A61"/>
                </a:solidFill>
                <a:latin typeface="Quattrocento Sans" pitchFamily="34" charset="0"/>
                <a:ea typeface="Quattrocento Sans" pitchFamily="34" charset="-122"/>
                <a:cs typeface="Quattrocento Sans" pitchFamily="34" charset="-120"/>
              </a:rPr>
              <a:t>5 people drowned</a:t>
            </a:r>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 crossing makeshift bridge.</a:t>
            </a:r>
            <a:endParaRPr lang="en-US" sz="1600" dirty="0"/>
          </a:p>
        </p:txBody>
      </p:sp>
      <p:sp>
        <p:nvSpPr>
          <p:cNvPr id="17" name="Shape 15"/>
          <p:cNvSpPr/>
          <p:nvPr/>
        </p:nvSpPr>
        <p:spPr>
          <a:xfrm>
            <a:off x="412750" y="3428403"/>
            <a:ext cx="3579813" cy="571500"/>
          </a:xfrm>
          <a:prstGeom prst="roundRect">
            <a:avLst>
              <a:gd name="adj" fmla="val 5556"/>
            </a:avLst>
          </a:prstGeom>
          <a:solidFill>
            <a:srgbClr val="F7F5F2"/>
          </a:solidFill>
          <a:ln/>
        </p:spPr>
      </p:sp>
      <p:sp>
        <p:nvSpPr>
          <p:cNvPr id="18" name="Text 16"/>
          <p:cNvSpPr/>
          <p:nvPr/>
        </p:nvSpPr>
        <p:spPr>
          <a:xfrm>
            <a:off x="476250" y="3491903"/>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Healthcare Access</a:t>
            </a:r>
            <a:endParaRPr lang="en-US" sz="1600" dirty="0"/>
          </a:p>
        </p:txBody>
      </p:sp>
      <p:sp>
        <p:nvSpPr>
          <p:cNvPr id="19" name="Text 17"/>
          <p:cNvSpPr/>
          <p:nvPr/>
        </p:nvSpPr>
        <p:spPr>
          <a:xfrm>
            <a:off x="476250" y="3682403"/>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Transportation "very difficult" for pregnant women. Community leader: "If you want to take a pregnant woman to health facility, it is a very hard process."</a:t>
            </a:r>
            <a:endParaRPr lang="en-US" sz="1600" dirty="0"/>
          </a:p>
        </p:txBody>
      </p:sp>
      <p:sp>
        <p:nvSpPr>
          <p:cNvPr id="20" name="Shape 18"/>
          <p:cNvSpPr/>
          <p:nvPr/>
        </p:nvSpPr>
        <p:spPr>
          <a:xfrm>
            <a:off x="412750" y="4063209"/>
            <a:ext cx="3579813" cy="571500"/>
          </a:xfrm>
          <a:prstGeom prst="roundRect">
            <a:avLst>
              <a:gd name="adj" fmla="val 5556"/>
            </a:avLst>
          </a:prstGeom>
          <a:solidFill>
            <a:srgbClr val="F7F5F2"/>
          </a:solidFill>
          <a:ln/>
        </p:spPr>
      </p:sp>
      <p:sp>
        <p:nvSpPr>
          <p:cNvPr id="21" name="Text 19"/>
          <p:cNvSpPr/>
          <p:nvPr/>
        </p:nvSpPr>
        <p:spPr>
          <a:xfrm>
            <a:off x="476250" y="4126709"/>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Crime &amp; GBV</a:t>
            </a:r>
            <a:endParaRPr lang="en-US" sz="1600" dirty="0"/>
          </a:p>
        </p:txBody>
      </p:sp>
      <p:sp>
        <p:nvSpPr>
          <p:cNvPr id="22" name="Text 20"/>
          <p:cNvSpPr/>
          <p:nvPr/>
        </p:nvSpPr>
        <p:spPr>
          <a:xfrm>
            <a:off x="476250" y="4317209"/>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Thieves use gullies as hideouts, emerging to "rob, rape, and harass" those crossing or in nearby houses.</a:t>
            </a:r>
            <a:endParaRPr lang="en-US" sz="1600" dirty="0"/>
          </a:p>
        </p:txBody>
      </p:sp>
      <p:sp>
        <p:nvSpPr>
          <p:cNvPr id="23" name="Shape 21"/>
          <p:cNvSpPr/>
          <p:nvPr/>
        </p:nvSpPr>
        <p:spPr>
          <a:xfrm>
            <a:off x="4212134" y="1143000"/>
            <a:ext cx="3770313" cy="3587750"/>
          </a:xfrm>
          <a:prstGeom prst="roundRect">
            <a:avLst>
              <a:gd name="adj" fmla="val 1770"/>
            </a:avLst>
          </a:prstGeom>
          <a:solidFill>
            <a:srgbClr val="FFFFFF"/>
          </a:solidFill>
          <a:ln/>
          <a:effectLst>
            <a:outerShdw sx="100000" sy="100000" kx="0" ky="0" algn="bl" rotWithShape="0" blurRad="23813" dist="7938" dir="5400000">
              <a:srgbClr val="000000">
                <a:alpha val="10196"/>
              </a:srgbClr>
            </a:outerShdw>
          </a:effectLst>
        </p:spPr>
      </p:sp>
      <p:sp>
        <p:nvSpPr>
          <p:cNvPr id="24" name="Shape 22"/>
          <p:cNvSpPr/>
          <p:nvPr/>
        </p:nvSpPr>
        <p:spPr>
          <a:xfrm>
            <a:off x="4327228" y="1277938"/>
            <a:ext cx="142875" cy="142875"/>
          </a:xfrm>
          <a:custGeom>
            <a:avLst/>
            <a:gdLst/>
            <a:ahLst/>
            <a:cxnLst/>
            <a:rect l="l" t="t" r="r" b="b"/>
            <a:pathLst>
              <a:path w="142875" h="142875">
                <a:moveTo>
                  <a:pt x="55811" y="13395"/>
                </a:moveTo>
                <a:lnTo>
                  <a:pt x="87064" y="13395"/>
                </a:lnTo>
                <a:cubicBezTo>
                  <a:pt x="88292" y="13395"/>
                  <a:pt x="89297" y="14399"/>
                  <a:pt x="89297" y="15627"/>
                </a:cubicBezTo>
                <a:lnTo>
                  <a:pt x="89297" y="26789"/>
                </a:lnTo>
                <a:lnTo>
                  <a:pt x="53578" y="26789"/>
                </a:lnTo>
                <a:lnTo>
                  <a:pt x="53578" y="15627"/>
                </a:lnTo>
                <a:cubicBezTo>
                  <a:pt x="53578" y="14399"/>
                  <a:pt x="54583" y="13395"/>
                  <a:pt x="55811" y="13395"/>
                </a:cubicBezTo>
                <a:close/>
                <a:moveTo>
                  <a:pt x="40184" y="15627"/>
                </a:moveTo>
                <a:lnTo>
                  <a:pt x="40184" y="26789"/>
                </a:lnTo>
                <a:lnTo>
                  <a:pt x="17859" y="26789"/>
                </a:lnTo>
                <a:cubicBezTo>
                  <a:pt x="8009" y="26789"/>
                  <a:pt x="0" y="34798"/>
                  <a:pt x="0" y="44648"/>
                </a:cubicBezTo>
                <a:lnTo>
                  <a:pt x="0" y="71438"/>
                </a:lnTo>
                <a:lnTo>
                  <a:pt x="142875" y="71438"/>
                </a:lnTo>
                <a:lnTo>
                  <a:pt x="142875" y="44648"/>
                </a:lnTo>
                <a:cubicBezTo>
                  <a:pt x="142875" y="34798"/>
                  <a:pt x="134866" y="26789"/>
                  <a:pt x="125016" y="26789"/>
                </a:cubicBezTo>
                <a:lnTo>
                  <a:pt x="102691" y="26789"/>
                </a:lnTo>
                <a:lnTo>
                  <a:pt x="102691" y="15627"/>
                </a:lnTo>
                <a:cubicBezTo>
                  <a:pt x="102691" y="7004"/>
                  <a:pt x="95687" y="0"/>
                  <a:pt x="87064" y="0"/>
                </a:cubicBezTo>
                <a:lnTo>
                  <a:pt x="55811" y="0"/>
                </a:lnTo>
                <a:cubicBezTo>
                  <a:pt x="47188" y="0"/>
                  <a:pt x="40184" y="7004"/>
                  <a:pt x="40184" y="15627"/>
                </a:cubicBezTo>
                <a:close/>
                <a:moveTo>
                  <a:pt x="142875" y="84832"/>
                </a:moveTo>
                <a:lnTo>
                  <a:pt x="89297" y="84832"/>
                </a:lnTo>
                <a:lnTo>
                  <a:pt x="89297" y="89297"/>
                </a:lnTo>
                <a:cubicBezTo>
                  <a:pt x="89297" y="94236"/>
                  <a:pt x="85306" y="98227"/>
                  <a:pt x="80367" y="98227"/>
                </a:cubicBezTo>
                <a:lnTo>
                  <a:pt x="62508" y="98227"/>
                </a:lnTo>
                <a:cubicBezTo>
                  <a:pt x="57569" y="98227"/>
                  <a:pt x="53578" y="94236"/>
                  <a:pt x="53578" y="89297"/>
                </a:cubicBezTo>
                <a:lnTo>
                  <a:pt x="53578" y="84832"/>
                </a:lnTo>
                <a:lnTo>
                  <a:pt x="0" y="84832"/>
                </a:lnTo>
                <a:lnTo>
                  <a:pt x="0" y="116086"/>
                </a:lnTo>
                <a:cubicBezTo>
                  <a:pt x="0" y="125936"/>
                  <a:pt x="8009" y="133945"/>
                  <a:pt x="17859" y="133945"/>
                </a:cubicBezTo>
                <a:lnTo>
                  <a:pt x="125016" y="133945"/>
                </a:lnTo>
                <a:cubicBezTo>
                  <a:pt x="134866" y="133945"/>
                  <a:pt x="142875" y="125936"/>
                  <a:pt x="142875" y="116086"/>
                </a:cubicBezTo>
                <a:lnTo>
                  <a:pt x="142875" y="84832"/>
                </a:lnTo>
                <a:close/>
              </a:path>
            </a:pathLst>
          </a:custGeom>
          <a:solidFill>
            <a:srgbClr val="D77A61"/>
          </a:solidFill>
          <a:ln/>
        </p:spPr>
      </p:sp>
      <p:sp>
        <p:nvSpPr>
          <p:cNvPr id="25" name="Text 23"/>
          <p:cNvSpPr/>
          <p:nvPr/>
        </p:nvSpPr>
        <p:spPr>
          <a:xfrm>
            <a:off x="4489946" y="1238250"/>
            <a:ext cx="3468688"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Livelihood Destruction</a:t>
            </a:r>
            <a:endParaRPr lang="en-US" sz="1600" dirty="0"/>
          </a:p>
        </p:txBody>
      </p:sp>
      <p:sp>
        <p:nvSpPr>
          <p:cNvPr id="26" name="Shape 24"/>
          <p:cNvSpPr/>
          <p:nvPr/>
        </p:nvSpPr>
        <p:spPr>
          <a:xfrm>
            <a:off x="4307384" y="1524000"/>
            <a:ext cx="3579813" cy="571500"/>
          </a:xfrm>
          <a:prstGeom prst="roundRect">
            <a:avLst>
              <a:gd name="adj" fmla="val 5556"/>
            </a:avLst>
          </a:prstGeom>
          <a:solidFill>
            <a:srgbClr val="F7F5F2"/>
          </a:solidFill>
          <a:ln/>
        </p:spPr>
      </p:sp>
      <p:sp>
        <p:nvSpPr>
          <p:cNvPr id="27" name="Text 25"/>
          <p:cNvSpPr/>
          <p:nvPr/>
        </p:nvSpPr>
        <p:spPr>
          <a:xfrm>
            <a:off x="4370884" y="1587500"/>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Agricultural Loss</a:t>
            </a:r>
            <a:endParaRPr lang="en-US" sz="1600" dirty="0"/>
          </a:p>
        </p:txBody>
      </p:sp>
      <p:sp>
        <p:nvSpPr>
          <p:cNvPr id="28" name="Text 26"/>
          <p:cNvSpPr/>
          <p:nvPr/>
        </p:nvSpPr>
        <p:spPr>
          <a:xfrm>
            <a:off x="4370884" y="1778000"/>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Advancing gullies "consuming entire farms." EIB identified Kundulun and Arawa as active erosion areas. Economic trees (mango, neem, shea) gone.</a:t>
            </a:r>
            <a:endParaRPr lang="en-US" sz="1600" dirty="0"/>
          </a:p>
        </p:txBody>
      </p:sp>
      <p:sp>
        <p:nvSpPr>
          <p:cNvPr id="29" name="Shape 27"/>
          <p:cNvSpPr/>
          <p:nvPr/>
        </p:nvSpPr>
        <p:spPr>
          <a:xfrm>
            <a:off x="4307384" y="2158806"/>
            <a:ext cx="3579813" cy="571500"/>
          </a:xfrm>
          <a:prstGeom prst="roundRect">
            <a:avLst>
              <a:gd name="adj" fmla="val 5556"/>
            </a:avLst>
          </a:prstGeom>
          <a:solidFill>
            <a:srgbClr val="F7F5F2"/>
          </a:solidFill>
          <a:ln/>
        </p:spPr>
      </p:sp>
      <p:sp>
        <p:nvSpPr>
          <p:cNvPr id="30" name="Text 28"/>
          <p:cNvSpPr/>
          <p:nvPr/>
        </p:nvSpPr>
        <p:spPr>
          <a:xfrm>
            <a:off x="4370884" y="2222306"/>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Business Collapse</a:t>
            </a:r>
            <a:endParaRPr lang="en-US" sz="1600" dirty="0"/>
          </a:p>
        </p:txBody>
      </p:sp>
      <p:sp>
        <p:nvSpPr>
          <p:cNvPr id="31" name="Text 29"/>
          <p:cNvSpPr/>
          <p:nvPr/>
        </p:nvSpPr>
        <p:spPr>
          <a:xfrm>
            <a:off x="4370884" y="2412806"/>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Roadside kiosks, grain grinding, tailoring, auto repair devastated. Each rainfall "halts businesses."</a:t>
            </a:r>
            <a:endParaRPr lang="en-US" sz="1600" dirty="0"/>
          </a:p>
        </p:txBody>
      </p:sp>
      <p:sp>
        <p:nvSpPr>
          <p:cNvPr id="32" name="Shape 30"/>
          <p:cNvSpPr/>
          <p:nvPr/>
        </p:nvSpPr>
        <p:spPr>
          <a:xfrm>
            <a:off x="4307384" y="2793605"/>
            <a:ext cx="3579813" cy="571500"/>
          </a:xfrm>
          <a:prstGeom prst="roundRect">
            <a:avLst>
              <a:gd name="adj" fmla="val 5556"/>
            </a:avLst>
          </a:prstGeom>
          <a:solidFill>
            <a:srgbClr val="F7F5F2"/>
          </a:solidFill>
          <a:ln/>
        </p:spPr>
      </p:sp>
      <p:sp>
        <p:nvSpPr>
          <p:cNvPr id="33" name="Text 31"/>
          <p:cNvSpPr/>
          <p:nvPr/>
        </p:nvSpPr>
        <p:spPr>
          <a:xfrm>
            <a:off x="4370884" y="2857105"/>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Common Resources</a:t>
            </a:r>
            <a:endParaRPr lang="en-US" sz="1600" dirty="0"/>
          </a:p>
        </p:txBody>
      </p:sp>
      <p:sp>
        <p:nvSpPr>
          <p:cNvPr id="34" name="Text 32"/>
          <p:cNvSpPr/>
          <p:nvPr/>
        </p:nvSpPr>
        <p:spPr>
          <a:xfrm>
            <a:off x="4370884" y="3047605"/>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Seasonal streams and shallow wells destroyed. Women and girls walk longer distances for water. Woodland providing firewood and poles lost.</a:t>
            </a:r>
            <a:endParaRPr lang="en-US" sz="1600" dirty="0"/>
          </a:p>
        </p:txBody>
      </p:sp>
      <p:sp>
        <p:nvSpPr>
          <p:cNvPr id="35" name="Shape 33"/>
          <p:cNvSpPr/>
          <p:nvPr/>
        </p:nvSpPr>
        <p:spPr>
          <a:xfrm>
            <a:off x="4307384" y="3428403"/>
            <a:ext cx="3579813" cy="571500"/>
          </a:xfrm>
          <a:prstGeom prst="roundRect">
            <a:avLst>
              <a:gd name="adj" fmla="val 5556"/>
            </a:avLst>
          </a:prstGeom>
          <a:solidFill>
            <a:srgbClr val="F7F5F2"/>
          </a:solidFill>
          <a:ln/>
        </p:spPr>
      </p:sp>
      <p:sp>
        <p:nvSpPr>
          <p:cNvPr id="36" name="Text 34"/>
          <p:cNvSpPr/>
          <p:nvPr/>
        </p:nvSpPr>
        <p:spPr>
          <a:xfrm>
            <a:off x="4370884" y="3491903"/>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Wage Labor Disruption</a:t>
            </a:r>
            <a:endParaRPr lang="en-US" sz="1600" dirty="0"/>
          </a:p>
        </p:txBody>
      </p:sp>
      <p:sp>
        <p:nvSpPr>
          <p:cNvPr id="37" name="Text 35"/>
          <p:cNvSpPr/>
          <p:nvPr/>
        </p:nvSpPr>
        <p:spPr>
          <a:xfrm>
            <a:off x="4370884" y="3682403"/>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Daily laborers, farmhands, motorcycle taxi riders lose income. Roads impassable, demand for services reduced.</a:t>
            </a:r>
            <a:endParaRPr lang="en-US" sz="1600" dirty="0"/>
          </a:p>
        </p:txBody>
      </p:sp>
      <p:sp>
        <p:nvSpPr>
          <p:cNvPr id="38" name="Shape 36"/>
          <p:cNvSpPr/>
          <p:nvPr/>
        </p:nvSpPr>
        <p:spPr>
          <a:xfrm>
            <a:off x="4307384" y="4063209"/>
            <a:ext cx="3579813" cy="571500"/>
          </a:xfrm>
          <a:prstGeom prst="roundRect">
            <a:avLst>
              <a:gd name="adj" fmla="val 5556"/>
            </a:avLst>
          </a:prstGeom>
          <a:solidFill>
            <a:srgbClr val="F7F5F2"/>
          </a:solidFill>
          <a:ln/>
        </p:spPr>
      </p:sp>
      <p:sp>
        <p:nvSpPr>
          <p:cNvPr id="39" name="Text 37"/>
          <p:cNvSpPr/>
          <p:nvPr/>
        </p:nvSpPr>
        <p:spPr>
          <a:xfrm>
            <a:off x="4370884" y="4126709"/>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Educational Loss</a:t>
            </a:r>
            <a:endParaRPr lang="en-US" sz="1600" dirty="0"/>
          </a:p>
        </p:txBody>
      </p:sp>
      <p:sp>
        <p:nvSpPr>
          <p:cNvPr id="40" name="Text 38"/>
          <p:cNvSpPr/>
          <p:nvPr/>
        </p:nvSpPr>
        <p:spPr>
          <a:xfrm>
            <a:off x="4370884" y="4317209"/>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When river flooded, children cannot cross to attend school. Erosion destroyed classrooms, splitting pupils into morning and afternoon sessions.</a:t>
            </a:r>
            <a:endParaRPr lang="en-US" sz="1600" dirty="0"/>
          </a:p>
        </p:txBody>
      </p:sp>
      <p:sp>
        <p:nvSpPr>
          <p:cNvPr id="41" name="Shape 39"/>
          <p:cNvSpPr/>
          <p:nvPr/>
        </p:nvSpPr>
        <p:spPr>
          <a:xfrm>
            <a:off x="4212134" y="4825008"/>
            <a:ext cx="3770313" cy="754063"/>
          </a:xfrm>
          <a:prstGeom prst="roundRect">
            <a:avLst>
              <a:gd name="adj" fmla="val 8421"/>
            </a:avLst>
          </a:prstGeom>
          <a:solidFill>
            <a:srgbClr val="2A4B43"/>
          </a:solidFill>
          <a:ln/>
        </p:spPr>
      </p:sp>
      <p:sp>
        <p:nvSpPr>
          <p:cNvPr id="42" name="Text 40"/>
          <p:cNvSpPr/>
          <p:nvPr/>
        </p:nvSpPr>
        <p:spPr>
          <a:xfrm>
            <a:off x="4307384" y="4920258"/>
            <a:ext cx="3643313" cy="190500"/>
          </a:xfrm>
          <a:prstGeom prst="rect">
            <a:avLst/>
          </a:prstGeom>
          <a:noFill/>
          <a:ln/>
        </p:spPr>
        <p:txBody>
          <a:bodyPr wrap="square" lIns="0" tIns="0" rIns="0" bIns="0" rtlCol="0" anchor="ctr"/>
          <a:lstStyle/>
          <a:p>
            <a:pPr>
              <a:lnSpc>
                <a:spcPct val="130000"/>
              </a:lnSpc>
            </a:pPr>
            <a:r>
              <a:rPr lang="en-US" sz="1000" b="1" dirty="0">
                <a:solidFill>
                  <a:srgbClr val="F7F5F2"/>
                </a:solidFill>
                <a:latin typeface="Liter" pitchFamily="34" charset="0"/>
                <a:ea typeface="Liter" pitchFamily="34" charset="-122"/>
                <a:cs typeface="Liter" pitchFamily="34" charset="-120"/>
              </a:rPr>
              <a:t>Vicious Cycle</a:t>
            </a:r>
            <a:endParaRPr lang="en-US" sz="1600" dirty="0"/>
          </a:p>
        </p:txBody>
      </p:sp>
      <p:sp>
        <p:nvSpPr>
          <p:cNvPr id="43" name="Text 41"/>
          <p:cNvSpPr/>
          <p:nvPr/>
        </p:nvSpPr>
        <p:spPr>
          <a:xfrm>
            <a:off x="4307384" y="5174258"/>
            <a:ext cx="3627438" cy="309563"/>
          </a:xfrm>
          <a:prstGeom prst="rect">
            <a:avLst/>
          </a:prstGeom>
          <a:noFill/>
          <a:ln/>
        </p:spPr>
        <p:txBody>
          <a:bodyPr wrap="square" lIns="0" tIns="0" rIns="0" bIns="0" rtlCol="0" anchor="ctr"/>
          <a:lstStyle/>
          <a:p>
            <a:pPr>
              <a:lnSpc>
                <a:spcPct val="140000"/>
              </a:lnSpc>
            </a:pPr>
            <a:r>
              <a:rPr lang="en-US" sz="750" dirty="0">
                <a:solidFill>
                  <a:srgbClr val="F7F5F2"/>
                </a:solidFill>
                <a:latin typeface="Quattrocento Sans" pitchFamily="34" charset="0"/>
                <a:ea typeface="Quattrocento Sans" pitchFamily="34" charset="-122"/>
                <a:cs typeface="Quattrocento Sans" pitchFamily="34" charset="-120"/>
              </a:rPr>
              <a:t>Livelihood loss → Poverty → Malnutrition → Family dissolution → Broken social networks → Increased vulnerability → Loss of shared resources → Long-term poverty</a:t>
            </a:r>
            <a:endParaRPr lang="en-US" sz="1600" dirty="0"/>
          </a:p>
        </p:txBody>
      </p:sp>
      <p:sp>
        <p:nvSpPr>
          <p:cNvPr id="44" name="Shape 42"/>
          <p:cNvSpPr/>
          <p:nvPr/>
        </p:nvSpPr>
        <p:spPr>
          <a:xfrm>
            <a:off x="8106767" y="1143000"/>
            <a:ext cx="3770313" cy="3587750"/>
          </a:xfrm>
          <a:prstGeom prst="roundRect">
            <a:avLst>
              <a:gd name="adj" fmla="val 1770"/>
            </a:avLst>
          </a:prstGeom>
          <a:solidFill>
            <a:srgbClr val="FFFFFF"/>
          </a:solidFill>
          <a:ln/>
          <a:effectLst>
            <a:outerShdw sx="100000" sy="100000" kx="0" ky="0" algn="bl" rotWithShape="0" blurRad="23813" dist="7938" dir="5400000">
              <a:srgbClr val="000000">
                <a:alpha val="10196"/>
              </a:srgbClr>
            </a:outerShdw>
          </a:effectLst>
        </p:spPr>
      </p:sp>
      <p:sp>
        <p:nvSpPr>
          <p:cNvPr id="45" name="Shape 43"/>
          <p:cNvSpPr/>
          <p:nvPr/>
        </p:nvSpPr>
        <p:spPr>
          <a:xfrm>
            <a:off x="8212932" y="1277938"/>
            <a:ext cx="160734" cy="142875"/>
          </a:xfrm>
          <a:custGeom>
            <a:avLst/>
            <a:gdLst/>
            <a:ahLst/>
            <a:cxnLst/>
            <a:rect l="l" t="t" r="r" b="b"/>
            <a:pathLst>
              <a:path w="160734" h="142875">
                <a:moveTo>
                  <a:pt x="75037" y="14846"/>
                </a:moveTo>
                <a:lnTo>
                  <a:pt x="42500" y="51011"/>
                </a:lnTo>
                <a:cubicBezTo>
                  <a:pt x="41216" y="52434"/>
                  <a:pt x="41272" y="54639"/>
                  <a:pt x="42639" y="56006"/>
                </a:cubicBezTo>
                <a:cubicBezTo>
                  <a:pt x="51150" y="64517"/>
                  <a:pt x="64963" y="64517"/>
                  <a:pt x="73475" y="56006"/>
                </a:cubicBezTo>
                <a:lnTo>
                  <a:pt x="82348" y="47132"/>
                </a:lnTo>
                <a:cubicBezTo>
                  <a:pt x="83520" y="45960"/>
                  <a:pt x="84999" y="45318"/>
                  <a:pt x="86506" y="45207"/>
                </a:cubicBezTo>
                <a:cubicBezTo>
                  <a:pt x="88404" y="45039"/>
                  <a:pt x="90357" y="45681"/>
                  <a:pt x="91808" y="47132"/>
                </a:cubicBezTo>
                <a:lnTo>
                  <a:pt x="141089" y="95994"/>
                </a:lnTo>
                <a:lnTo>
                  <a:pt x="160734" y="80367"/>
                </a:lnTo>
                <a:lnTo>
                  <a:pt x="160734" y="0"/>
                </a:lnTo>
                <a:lnTo>
                  <a:pt x="129480" y="17859"/>
                </a:lnTo>
                <a:lnTo>
                  <a:pt x="122839" y="13422"/>
                </a:lnTo>
                <a:cubicBezTo>
                  <a:pt x="118430" y="10492"/>
                  <a:pt x="113268" y="8930"/>
                  <a:pt x="107966" y="8930"/>
                </a:cubicBezTo>
                <a:lnTo>
                  <a:pt x="88320" y="8930"/>
                </a:lnTo>
                <a:cubicBezTo>
                  <a:pt x="88013" y="8930"/>
                  <a:pt x="87678" y="8930"/>
                  <a:pt x="87371" y="8958"/>
                </a:cubicBezTo>
                <a:cubicBezTo>
                  <a:pt x="82655" y="9209"/>
                  <a:pt x="78218" y="11330"/>
                  <a:pt x="75037" y="14846"/>
                </a:cubicBezTo>
                <a:close/>
                <a:moveTo>
                  <a:pt x="32538" y="42053"/>
                </a:moveTo>
                <a:lnTo>
                  <a:pt x="62340" y="8930"/>
                </a:lnTo>
                <a:lnTo>
                  <a:pt x="51290" y="8930"/>
                </a:lnTo>
                <a:cubicBezTo>
                  <a:pt x="44174" y="8930"/>
                  <a:pt x="37365" y="11748"/>
                  <a:pt x="32342" y="16771"/>
                </a:cubicBezTo>
                <a:lnTo>
                  <a:pt x="0" y="53578"/>
                </a:lnTo>
                <a:lnTo>
                  <a:pt x="0" y="151805"/>
                </a:lnTo>
                <a:lnTo>
                  <a:pt x="40184" y="113854"/>
                </a:lnTo>
                <a:lnTo>
                  <a:pt x="43644" y="116728"/>
                </a:lnTo>
                <a:cubicBezTo>
                  <a:pt x="50062" y="122086"/>
                  <a:pt x="58155" y="125016"/>
                  <a:pt x="66498" y="125016"/>
                </a:cubicBezTo>
                <a:lnTo>
                  <a:pt x="70879" y="125016"/>
                </a:lnTo>
                <a:lnTo>
                  <a:pt x="68926" y="123062"/>
                </a:lnTo>
                <a:cubicBezTo>
                  <a:pt x="66303" y="120439"/>
                  <a:pt x="66303" y="116198"/>
                  <a:pt x="68926" y="113602"/>
                </a:cubicBezTo>
                <a:cubicBezTo>
                  <a:pt x="71549" y="111007"/>
                  <a:pt x="75791" y="110979"/>
                  <a:pt x="78386" y="113602"/>
                </a:cubicBezTo>
                <a:lnTo>
                  <a:pt x="89827" y="125044"/>
                </a:lnTo>
                <a:lnTo>
                  <a:pt x="92339" y="125044"/>
                </a:lnTo>
                <a:cubicBezTo>
                  <a:pt x="97668" y="125044"/>
                  <a:pt x="102887" y="123844"/>
                  <a:pt x="107631" y="121611"/>
                </a:cubicBezTo>
                <a:lnTo>
                  <a:pt x="100180" y="114133"/>
                </a:lnTo>
                <a:cubicBezTo>
                  <a:pt x="97557" y="111509"/>
                  <a:pt x="97557" y="107268"/>
                  <a:pt x="100180" y="104673"/>
                </a:cubicBezTo>
                <a:cubicBezTo>
                  <a:pt x="102803" y="102077"/>
                  <a:pt x="107045" y="102050"/>
                  <a:pt x="109640" y="104673"/>
                </a:cubicBezTo>
                <a:lnTo>
                  <a:pt x="118570" y="113602"/>
                </a:lnTo>
                <a:lnTo>
                  <a:pt x="123453" y="108719"/>
                </a:lnTo>
                <a:cubicBezTo>
                  <a:pt x="125936" y="106235"/>
                  <a:pt x="126662" y="102636"/>
                  <a:pt x="125574" y="99482"/>
                </a:cubicBezTo>
                <a:lnTo>
                  <a:pt x="87092" y="61308"/>
                </a:lnTo>
                <a:lnTo>
                  <a:pt x="82934" y="65466"/>
                </a:lnTo>
                <a:cubicBezTo>
                  <a:pt x="69177" y="79223"/>
                  <a:pt x="46909" y="79223"/>
                  <a:pt x="33151" y="65466"/>
                </a:cubicBezTo>
                <a:cubicBezTo>
                  <a:pt x="26733" y="59048"/>
                  <a:pt x="26482" y="48751"/>
                  <a:pt x="32538" y="42025"/>
                </a:cubicBezTo>
                <a:close/>
              </a:path>
            </a:pathLst>
          </a:custGeom>
          <a:solidFill>
            <a:srgbClr val="D77A61"/>
          </a:solidFill>
          <a:ln/>
        </p:spPr>
      </p:sp>
      <p:sp>
        <p:nvSpPr>
          <p:cNvPr id="46" name="Text 44"/>
          <p:cNvSpPr/>
          <p:nvPr/>
        </p:nvSpPr>
        <p:spPr>
          <a:xfrm>
            <a:off x="8384580" y="1238250"/>
            <a:ext cx="3468688"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Institutional Response</a:t>
            </a:r>
            <a:endParaRPr lang="en-US" sz="1600" dirty="0"/>
          </a:p>
        </p:txBody>
      </p:sp>
      <p:sp>
        <p:nvSpPr>
          <p:cNvPr id="47" name="Shape 45"/>
          <p:cNvSpPr/>
          <p:nvPr/>
        </p:nvSpPr>
        <p:spPr>
          <a:xfrm>
            <a:off x="8202018" y="1524000"/>
            <a:ext cx="3579813" cy="571500"/>
          </a:xfrm>
          <a:prstGeom prst="roundRect">
            <a:avLst>
              <a:gd name="adj" fmla="val 5556"/>
            </a:avLst>
          </a:prstGeom>
          <a:solidFill>
            <a:srgbClr val="F7F5F2"/>
          </a:solidFill>
          <a:ln/>
        </p:spPr>
      </p:sp>
      <p:sp>
        <p:nvSpPr>
          <p:cNvPr id="48" name="Text 46"/>
          <p:cNvSpPr/>
          <p:nvPr/>
        </p:nvSpPr>
        <p:spPr>
          <a:xfrm>
            <a:off x="8265518" y="1587500"/>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EIB Pledge</a:t>
            </a:r>
            <a:endParaRPr lang="en-US" sz="1600" dirty="0"/>
          </a:p>
        </p:txBody>
      </p:sp>
      <p:sp>
        <p:nvSpPr>
          <p:cNvPr id="49" name="Text 47"/>
          <p:cNvSpPr/>
          <p:nvPr/>
        </p:nvSpPr>
        <p:spPr>
          <a:xfrm>
            <a:off x="8265518" y="1778000"/>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NPC coordinator Engr. Anda Ayuba Yalaks: "We are committed to supporting Gombe State. Our assessment will guide effective interventions."</a:t>
            </a:r>
            <a:endParaRPr lang="en-US" sz="1600" dirty="0"/>
          </a:p>
        </p:txBody>
      </p:sp>
      <p:sp>
        <p:nvSpPr>
          <p:cNvPr id="50" name="Shape 48"/>
          <p:cNvSpPr/>
          <p:nvPr/>
        </p:nvSpPr>
        <p:spPr>
          <a:xfrm>
            <a:off x="8202018" y="2158806"/>
            <a:ext cx="3579813" cy="571500"/>
          </a:xfrm>
          <a:prstGeom prst="roundRect">
            <a:avLst>
              <a:gd name="adj" fmla="val 5556"/>
            </a:avLst>
          </a:prstGeom>
          <a:solidFill>
            <a:srgbClr val="F7F5F2"/>
          </a:solidFill>
          <a:ln/>
        </p:spPr>
      </p:sp>
      <p:sp>
        <p:nvSpPr>
          <p:cNvPr id="51" name="Text 49"/>
          <p:cNvSpPr/>
          <p:nvPr/>
        </p:nvSpPr>
        <p:spPr>
          <a:xfrm>
            <a:off x="8265518" y="2222306"/>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State Investment</a:t>
            </a:r>
            <a:endParaRPr lang="en-US" sz="1600" dirty="0"/>
          </a:p>
        </p:txBody>
      </p:sp>
      <p:sp>
        <p:nvSpPr>
          <p:cNvPr id="52" name="Text 50"/>
          <p:cNvSpPr/>
          <p:nvPr/>
        </p:nvSpPr>
        <p:spPr>
          <a:xfrm>
            <a:off x="8265518" y="2412806"/>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Gombe State paid </a:t>
            </a:r>
            <a:pPr>
              <a:lnSpc>
                <a:spcPct val="110000"/>
              </a:lnSpc>
            </a:pPr>
            <a:r>
              <a:rPr lang="en-US" sz="750" b="1" dirty="0">
                <a:solidFill>
                  <a:srgbClr val="D77A61"/>
                </a:solidFill>
                <a:latin typeface="Quattrocento Sans" pitchFamily="34" charset="0"/>
                <a:ea typeface="Quattrocento Sans" pitchFamily="34" charset="-122"/>
                <a:cs typeface="Quattrocento Sans" pitchFamily="34" charset="-120"/>
              </a:rPr>
              <a:t>N500 million counterpart funding</a:t>
            </a:r>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 for NEWMAP-EIB project. Signed multi-billion Naira contract for 18km control project.</a:t>
            </a:r>
            <a:endParaRPr lang="en-US" sz="1600" dirty="0"/>
          </a:p>
        </p:txBody>
      </p:sp>
      <p:sp>
        <p:nvSpPr>
          <p:cNvPr id="53" name="Shape 51"/>
          <p:cNvSpPr/>
          <p:nvPr/>
        </p:nvSpPr>
        <p:spPr>
          <a:xfrm>
            <a:off x="8202018" y="2793605"/>
            <a:ext cx="3579813" cy="571500"/>
          </a:xfrm>
          <a:prstGeom prst="roundRect">
            <a:avLst>
              <a:gd name="adj" fmla="val 5556"/>
            </a:avLst>
          </a:prstGeom>
          <a:solidFill>
            <a:srgbClr val="F7F5F2"/>
          </a:solidFill>
          <a:ln/>
        </p:spPr>
      </p:sp>
      <p:sp>
        <p:nvSpPr>
          <p:cNvPr id="54" name="Text 52"/>
          <p:cNvSpPr/>
          <p:nvPr/>
        </p:nvSpPr>
        <p:spPr>
          <a:xfrm>
            <a:off x="8265518" y="2857105"/>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Compensation</a:t>
            </a:r>
            <a:endParaRPr lang="en-US" sz="1600" dirty="0"/>
          </a:p>
        </p:txBody>
      </p:sp>
      <p:sp>
        <p:nvSpPr>
          <p:cNvPr id="55" name="Text 53"/>
          <p:cNvSpPr/>
          <p:nvPr/>
        </p:nvSpPr>
        <p:spPr>
          <a:xfrm>
            <a:off x="8265518" y="3047605"/>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Approved </a:t>
            </a:r>
            <a:pPr>
              <a:lnSpc>
                <a:spcPct val="110000"/>
              </a:lnSpc>
            </a:pPr>
            <a:r>
              <a:rPr lang="en-US" sz="750" b="1" dirty="0">
                <a:solidFill>
                  <a:srgbClr val="D77A61"/>
                </a:solidFill>
                <a:latin typeface="Quattrocento Sans" pitchFamily="34" charset="0"/>
                <a:ea typeface="Quattrocento Sans" pitchFamily="34" charset="-122"/>
                <a:cs typeface="Quattrocento Sans" pitchFamily="34" charset="-120"/>
              </a:rPr>
              <a:t>over N50 billion</a:t>
            </a:r>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 for gully erosion control and compensation, including </a:t>
            </a:r>
            <a:pPr>
              <a:lnSpc>
                <a:spcPct val="110000"/>
              </a:lnSpc>
            </a:pPr>
            <a:r>
              <a:rPr lang="en-US" sz="750" b="1" dirty="0">
                <a:solidFill>
                  <a:srgbClr val="D77A61"/>
                </a:solidFill>
                <a:latin typeface="Quattrocento Sans" pitchFamily="34" charset="0"/>
                <a:ea typeface="Quattrocento Sans" pitchFamily="34" charset="-122"/>
                <a:cs typeface="Quattrocento Sans" pitchFamily="34" charset="-120"/>
              </a:rPr>
              <a:t>N2.1 billion</a:t>
            </a:r>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 for 10-meter buffer zone affected persons.</a:t>
            </a:r>
            <a:endParaRPr lang="en-US" sz="1600" dirty="0"/>
          </a:p>
        </p:txBody>
      </p:sp>
      <p:sp>
        <p:nvSpPr>
          <p:cNvPr id="56" name="Shape 54"/>
          <p:cNvSpPr/>
          <p:nvPr/>
        </p:nvSpPr>
        <p:spPr>
          <a:xfrm>
            <a:off x="8202018" y="3428403"/>
            <a:ext cx="3579813" cy="571500"/>
          </a:xfrm>
          <a:prstGeom prst="roundRect">
            <a:avLst>
              <a:gd name="adj" fmla="val 5556"/>
            </a:avLst>
          </a:prstGeom>
          <a:solidFill>
            <a:srgbClr val="F7F5F2"/>
          </a:solidFill>
          <a:ln/>
        </p:spPr>
      </p:sp>
      <p:sp>
        <p:nvSpPr>
          <p:cNvPr id="57" name="Text 55"/>
          <p:cNvSpPr/>
          <p:nvPr/>
        </p:nvSpPr>
        <p:spPr>
          <a:xfrm>
            <a:off x="8265518" y="3491903"/>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FOYAE-UNDP Initiative</a:t>
            </a:r>
            <a:endParaRPr lang="en-US" sz="1600" dirty="0"/>
          </a:p>
        </p:txBody>
      </p:sp>
      <p:sp>
        <p:nvSpPr>
          <p:cNvPr id="58" name="Text 56"/>
          <p:cNvSpPr/>
          <p:nvPr/>
        </p:nvSpPr>
        <p:spPr>
          <a:xfrm>
            <a:off x="8265518" y="3682403"/>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Foundation for Youth Awakening and Empowerment, with UNDP GEF-SGP support, launched initiative: drilling boreholes, building stone walls, planting </a:t>
            </a:r>
            <a:pPr>
              <a:lnSpc>
                <a:spcPct val="110000"/>
              </a:lnSpc>
            </a:pPr>
            <a:r>
              <a:rPr lang="en-US" sz="750" b="1" dirty="0">
                <a:solidFill>
                  <a:srgbClr val="D77A61"/>
                </a:solidFill>
                <a:latin typeface="Quattrocento Sans" pitchFamily="34" charset="0"/>
                <a:ea typeface="Quattrocento Sans" pitchFamily="34" charset="-122"/>
                <a:cs typeface="Quattrocento Sans" pitchFamily="34" charset="-120"/>
              </a:rPr>
              <a:t>1,500 trees</a:t>
            </a:r>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a:t>
            </a:r>
            <a:endParaRPr lang="en-US" sz="1600" dirty="0"/>
          </a:p>
        </p:txBody>
      </p:sp>
      <p:sp>
        <p:nvSpPr>
          <p:cNvPr id="59" name="Shape 57"/>
          <p:cNvSpPr/>
          <p:nvPr/>
        </p:nvSpPr>
        <p:spPr>
          <a:xfrm>
            <a:off x="8202018" y="4063209"/>
            <a:ext cx="3579813" cy="571500"/>
          </a:xfrm>
          <a:prstGeom prst="roundRect">
            <a:avLst>
              <a:gd name="adj" fmla="val 5556"/>
            </a:avLst>
          </a:prstGeom>
          <a:solidFill>
            <a:srgbClr val="F7F5F2"/>
          </a:solidFill>
          <a:ln/>
        </p:spPr>
      </p:sp>
      <p:sp>
        <p:nvSpPr>
          <p:cNvPr id="60" name="Text 58"/>
          <p:cNvSpPr/>
          <p:nvPr/>
        </p:nvSpPr>
        <p:spPr>
          <a:xfrm>
            <a:off x="8265518" y="4126709"/>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Community Committee</a:t>
            </a:r>
            <a:endParaRPr lang="en-US" sz="1600" dirty="0"/>
          </a:p>
        </p:txBody>
      </p:sp>
      <p:sp>
        <p:nvSpPr>
          <p:cNvPr id="61" name="Text 59"/>
          <p:cNvSpPr/>
          <p:nvPr/>
        </p:nvSpPr>
        <p:spPr>
          <a:xfrm>
            <a:off x="8265518" y="4317209"/>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Established community environmental protection committee with representatives from various groups to oversee implementation.</a:t>
            </a:r>
            <a:endParaRPr lang="en-US" sz="1600" dirty="0"/>
          </a:p>
        </p:txBody>
      </p:sp>
      <p:sp>
        <p:nvSpPr>
          <p:cNvPr id="62" name="Shape 60"/>
          <p:cNvSpPr/>
          <p:nvPr/>
        </p:nvSpPr>
        <p:spPr>
          <a:xfrm>
            <a:off x="8122642" y="4825008"/>
            <a:ext cx="3754438" cy="666750"/>
          </a:xfrm>
          <a:custGeom>
            <a:avLst/>
            <a:gdLst/>
            <a:ahLst/>
            <a:cxnLst/>
            <a:rect l="l" t="t" r="r" b="b"/>
            <a:pathLst>
              <a:path w="3754438" h="666750">
                <a:moveTo>
                  <a:pt x="31750" y="0"/>
                </a:moveTo>
                <a:lnTo>
                  <a:pt x="3690874" y="0"/>
                </a:lnTo>
                <a:cubicBezTo>
                  <a:pt x="3707737" y="-34"/>
                  <a:pt x="3723921" y="6642"/>
                  <a:pt x="3735857" y="18554"/>
                </a:cubicBezTo>
                <a:cubicBezTo>
                  <a:pt x="3747793" y="30466"/>
                  <a:pt x="3754501" y="46637"/>
                  <a:pt x="3754501" y="63500"/>
                </a:cubicBezTo>
                <a:lnTo>
                  <a:pt x="3754501" y="603250"/>
                </a:lnTo>
                <a:cubicBezTo>
                  <a:pt x="3754501" y="620113"/>
                  <a:pt x="3747793" y="636284"/>
                  <a:pt x="3735857" y="648196"/>
                </a:cubicBezTo>
                <a:cubicBezTo>
                  <a:pt x="3723921" y="660108"/>
                  <a:pt x="3707737" y="666784"/>
                  <a:pt x="3690874" y="666750"/>
                </a:cubicBezTo>
                <a:lnTo>
                  <a:pt x="31750" y="666750"/>
                </a:lnTo>
                <a:cubicBezTo>
                  <a:pt x="14227" y="666750"/>
                  <a:pt x="0" y="652523"/>
                  <a:pt x="0" y="635000"/>
                </a:cubicBezTo>
                <a:lnTo>
                  <a:pt x="0" y="31750"/>
                </a:lnTo>
                <a:cubicBezTo>
                  <a:pt x="0" y="14227"/>
                  <a:pt x="14227" y="0"/>
                  <a:pt x="31750" y="0"/>
                </a:cubicBezTo>
                <a:close/>
              </a:path>
            </a:pathLst>
          </a:custGeom>
          <a:solidFill>
            <a:srgbClr val="D77A61">
              <a:alpha val="10196"/>
            </a:srgbClr>
          </a:solidFill>
          <a:ln/>
        </p:spPr>
      </p:sp>
      <p:sp>
        <p:nvSpPr>
          <p:cNvPr id="63" name="Shape 61"/>
          <p:cNvSpPr/>
          <p:nvPr/>
        </p:nvSpPr>
        <p:spPr>
          <a:xfrm>
            <a:off x="8122642" y="4825008"/>
            <a:ext cx="31750" cy="666750"/>
          </a:xfrm>
          <a:custGeom>
            <a:avLst/>
            <a:gdLst/>
            <a:ahLst/>
            <a:cxnLst/>
            <a:rect l="l" t="t" r="r" b="b"/>
            <a:pathLst>
              <a:path w="31750" h="666750">
                <a:moveTo>
                  <a:pt x="31750" y="0"/>
                </a:moveTo>
                <a:lnTo>
                  <a:pt x="31750" y="0"/>
                </a:lnTo>
                <a:lnTo>
                  <a:pt x="31750" y="666750"/>
                </a:lnTo>
                <a:lnTo>
                  <a:pt x="31750" y="666750"/>
                </a:lnTo>
                <a:cubicBezTo>
                  <a:pt x="14227" y="666750"/>
                  <a:pt x="0" y="652523"/>
                  <a:pt x="0" y="635000"/>
                </a:cubicBezTo>
                <a:lnTo>
                  <a:pt x="0" y="31750"/>
                </a:lnTo>
                <a:cubicBezTo>
                  <a:pt x="0" y="14227"/>
                  <a:pt x="14227" y="0"/>
                  <a:pt x="31750" y="0"/>
                </a:cubicBezTo>
                <a:close/>
              </a:path>
            </a:pathLst>
          </a:custGeom>
          <a:solidFill>
            <a:srgbClr val="D77A61"/>
          </a:solidFill>
          <a:ln/>
        </p:spPr>
      </p:sp>
      <p:sp>
        <p:nvSpPr>
          <p:cNvPr id="64" name="Text 62"/>
          <p:cNvSpPr/>
          <p:nvPr/>
        </p:nvSpPr>
        <p:spPr>
          <a:xfrm>
            <a:off x="8233768" y="4920258"/>
            <a:ext cx="3603625" cy="476250"/>
          </a:xfrm>
          <a:prstGeom prst="rect">
            <a:avLst/>
          </a:prstGeom>
          <a:noFill/>
          <a:ln/>
        </p:spPr>
        <p:txBody>
          <a:bodyPr wrap="square" lIns="0" tIns="0" rIns="0" bIns="0" rtlCol="0" anchor="ctr"/>
          <a:lstStyle/>
          <a:p>
            <a:pPr>
              <a:lnSpc>
                <a:spcPct val="120000"/>
              </a:lnSpc>
            </a:pPr>
            <a:r>
              <a:rPr lang="en-US" sz="875" b="1" dirty="0">
                <a:solidFill>
                  <a:srgbClr val="2C3033"/>
                </a:solidFill>
                <a:latin typeface="Quattrocento Sans" pitchFamily="34" charset="0"/>
                <a:ea typeface="Quattrocento Sans" pitchFamily="34" charset="-122"/>
                <a:cs typeface="Quattrocento Sans" pitchFamily="34" charset="-120"/>
              </a:rPr>
              <a:t>Success Story:</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65 hectares already recovered through concrete work and backfilling. Over </a:t>
            </a:r>
            <a:pPr>
              <a:lnSpc>
                <a:spcPct val="120000"/>
              </a:lnSpc>
            </a:pPr>
            <a:r>
              <a:rPr lang="en-US" sz="875" b="1" dirty="0">
                <a:solidFill>
                  <a:srgbClr val="D77A61"/>
                </a:solidFill>
                <a:latin typeface="Quattrocento Sans" pitchFamily="34" charset="0"/>
                <a:ea typeface="Quattrocento Sans" pitchFamily="34" charset="-122"/>
                <a:cs typeface="Quattrocento Sans" pitchFamily="34" charset="-120"/>
              </a:rPr>
              <a:t>1.6 million people</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from Akko and Gombe LGAs benefited from usable road.</a:t>
            </a:r>
            <a:endParaRPr lang="en-US" sz="1600" dirty="0"/>
          </a:p>
        </p:txBody>
      </p:sp>
      <p:sp>
        <p:nvSpPr>
          <p:cNvPr id="65" name="Shape 63"/>
          <p:cNvSpPr/>
          <p:nvPr/>
        </p:nvSpPr>
        <p:spPr>
          <a:xfrm>
            <a:off x="8106767" y="5587008"/>
            <a:ext cx="3770313" cy="920750"/>
          </a:xfrm>
          <a:prstGeom prst="roundRect">
            <a:avLst>
              <a:gd name="adj" fmla="val 6897"/>
            </a:avLst>
          </a:prstGeom>
          <a:solidFill>
            <a:srgbClr val="FFFFFF"/>
          </a:solidFill>
          <a:ln/>
          <a:effectLst>
            <a:outerShdw sx="100000" sy="100000" kx="0" ky="0" algn="bl" rotWithShape="0" blurRad="23813" dist="7938" dir="5400000">
              <a:srgbClr val="000000">
                <a:alpha val="10196"/>
              </a:srgbClr>
            </a:outerShdw>
          </a:effectLst>
        </p:spPr>
      </p:sp>
      <p:sp>
        <p:nvSpPr>
          <p:cNvPr id="66" name="Text 64"/>
          <p:cNvSpPr/>
          <p:nvPr/>
        </p:nvSpPr>
        <p:spPr>
          <a:xfrm>
            <a:off x="8202018" y="5682258"/>
            <a:ext cx="3643313"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Liter" pitchFamily="34" charset="0"/>
                <a:ea typeface="Liter" pitchFamily="34" charset="-122"/>
                <a:cs typeface="Liter" pitchFamily="34" charset="-120"/>
              </a:rPr>
              <a:t>Livelihood Restoration</a:t>
            </a:r>
            <a:endParaRPr lang="en-US" sz="1600" dirty="0"/>
          </a:p>
        </p:txBody>
      </p:sp>
      <p:sp>
        <p:nvSpPr>
          <p:cNvPr id="67" name="Text 65"/>
          <p:cNvSpPr/>
          <p:nvPr/>
        </p:nvSpPr>
        <p:spPr>
          <a:xfrm>
            <a:off x="8202018" y="5936258"/>
            <a:ext cx="3635375" cy="4762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GGMC Doma project will empower communities with </a:t>
            </a:r>
            <a:pPr>
              <a:lnSpc>
                <a:spcPct val="120000"/>
              </a:lnSpc>
            </a:pPr>
            <a:r>
              <a:rPr lang="en-US" sz="875" b="1" dirty="0">
                <a:solidFill>
                  <a:srgbClr val="D77A61"/>
                </a:solidFill>
                <a:latin typeface="Quattrocento Sans" pitchFamily="34" charset="0"/>
                <a:ea typeface="Quattrocento Sans" pitchFamily="34" charset="-122"/>
                <a:cs typeface="Quattrocento Sans" pitchFamily="34" charset="-120"/>
              </a:rPr>
              <a:t>fishponds, poultry farms, and other sustainable initiatives</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Governor commissioned distribution of 12 tractors, 3 Hilux vehicles, 12 tricycles, 1 Hiace bus.</a:t>
            </a:r>
            <a:endParaRPr lang="en-US" sz="1600" dirty="0"/>
          </a:p>
        </p:txBody>
      </p:sp>
    </p:spTree>
  </p:cSld>
  <p:clrMapOvr>
    <a:masterClrMapping/>
  </p:clrMapOvr>
  <p:transition>
    <p:fade/>
    <p:spd val="med"/>
  </p:transition>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2A4B43"/>
        </a:solidFill>
      </p:bgPr>
    </p:bg>
    <p:spTree>
      <p:nvGrpSpPr>
        <p:cNvPr id="1" name=""/>
        <p:cNvGrpSpPr/>
        <p:nvPr/>
      </p:nvGrpSpPr>
      <p:grpSpPr>
        <a:xfrm>
          <a:off x="0" y="0"/>
          <a:ext cx="0" cy="0"/>
          <a:chOff x="0" y="0"/>
          <a:chExt cx="0" cy="0"/>
        </a:xfrm>
      </p:grpSpPr>
      <p:pic>
        <p:nvPicPr>
          <p:cNvPr id="2" name="Image 0" descr="https://kimi-web-img.moonshot.cn/img/gabion1.com/60236d8b5e1111a3493496000019a50c9c5958d9.jpg">    </p:cNvPr>
          <p:cNvPicPr>
            <a:picLocks noChangeAspect="1"/>
          </p:cNvPicPr>
          <p:nvPr/>
        </p:nvPicPr>
        <p:blipFill>
          <a:blip r:embed="rId1">
            <a:alphaModFix amt="25000"/>
          </a:blip>
          <a:srcRect l="0" r="0" t="9749" b="9749"/>
          <a:stretch/>
        </p:blipFill>
        <p:spPr>
          <a:xfrm>
            <a:off x="0" y="0"/>
            <a:ext cx="12192000" cy="6858000"/>
          </a:xfrm>
          <a:prstGeom prst="roundRect">
            <a:avLst>
              <a:gd name="adj" fmla="val 0"/>
            </a:avLst>
          </a:prstGeom>
        </p:spPr>
      </p:pic>
      <p:sp>
        <p:nvSpPr>
          <p:cNvPr id="3" name="Shape 0"/>
          <p:cNvSpPr/>
          <p:nvPr/>
        </p:nvSpPr>
        <p:spPr>
          <a:xfrm>
            <a:off x="0" y="0"/>
            <a:ext cx="12192000" cy="6858000"/>
          </a:xfrm>
          <a:prstGeom prst="roundRect">
            <a:avLst>
              <a:gd name="adj" fmla="val 0"/>
            </a:avLst>
          </a:prstGeom>
          <a:gradFill rotWithShape="1" flip="none">
            <a:gsLst>
              <a:gs pos="0">
                <a:srgbClr val="2A4B43">
                  <a:alpha val="95000"/>
                </a:srgbClr>
              </a:gs>
              <a:gs pos="100000">
                <a:srgbClr val="2A4B43">
                  <a:alpha val="70000"/>
                </a:srgbClr>
              </a:gs>
            </a:gsLst>
            <a:lin ang="0" scaled="1"/>
          </a:gradFill>
          <a:ln/>
        </p:spPr>
      </p:sp>
      <p:sp>
        <p:nvSpPr>
          <p:cNvPr id="4" name="Shape 1"/>
          <p:cNvSpPr/>
          <p:nvPr/>
        </p:nvSpPr>
        <p:spPr>
          <a:xfrm>
            <a:off x="381000" y="1647825"/>
            <a:ext cx="914400" cy="38100"/>
          </a:xfrm>
          <a:prstGeom prst="roundRect">
            <a:avLst>
              <a:gd name="adj" fmla="val 0"/>
            </a:avLst>
          </a:prstGeom>
          <a:solidFill>
            <a:srgbClr val="D77A61"/>
          </a:solidFill>
          <a:ln/>
        </p:spPr>
      </p:sp>
      <p:sp>
        <p:nvSpPr>
          <p:cNvPr id="5" name="Text 2"/>
          <p:cNvSpPr/>
          <p:nvPr/>
        </p:nvSpPr>
        <p:spPr>
          <a:xfrm>
            <a:off x="381000" y="1990725"/>
            <a:ext cx="11544300" cy="304800"/>
          </a:xfrm>
          <a:prstGeom prst="rect">
            <a:avLst/>
          </a:prstGeom>
          <a:noFill/>
          <a:ln/>
        </p:spPr>
        <p:txBody>
          <a:bodyPr wrap="square" lIns="0" tIns="0" rIns="0" bIns="0" rtlCol="0" anchor="ctr"/>
          <a:lstStyle/>
          <a:p>
            <a:pPr>
              <a:lnSpc>
                <a:spcPct val="110000"/>
              </a:lnSpc>
            </a:pPr>
            <a:r>
              <a:rPr lang="en-US" sz="1800" b="1" spc="180" kern="0" dirty="0">
                <a:solidFill>
                  <a:srgbClr val="A9927D"/>
                </a:solidFill>
                <a:latin typeface="Coda" pitchFamily="34" charset="0"/>
                <a:ea typeface="Coda" pitchFamily="34" charset="-122"/>
                <a:cs typeface="Coda" pitchFamily="34" charset="-120"/>
              </a:rPr>
              <a:t>CHAPTER 06</a:t>
            </a:r>
            <a:endParaRPr lang="en-US" sz="1600" dirty="0"/>
          </a:p>
        </p:txBody>
      </p:sp>
      <p:sp>
        <p:nvSpPr>
          <p:cNvPr id="6" name="Text 3"/>
          <p:cNvSpPr/>
          <p:nvPr/>
        </p:nvSpPr>
        <p:spPr>
          <a:xfrm>
            <a:off x="381000" y="2447813"/>
            <a:ext cx="11772900" cy="1714500"/>
          </a:xfrm>
          <a:prstGeom prst="rect">
            <a:avLst/>
          </a:prstGeom>
          <a:noFill/>
          <a:ln/>
        </p:spPr>
        <p:txBody>
          <a:bodyPr wrap="square" lIns="0" tIns="0" rIns="0" bIns="0" rtlCol="0" anchor="ctr"/>
          <a:lstStyle/>
          <a:p>
            <a:pPr>
              <a:lnSpc>
                <a:spcPct val="100000"/>
              </a:lnSpc>
            </a:pPr>
            <a:r>
              <a:rPr lang="en-US" sz="5400" b="1" dirty="0">
                <a:solidFill>
                  <a:srgbClr val="F7F5F2"/>
                </a:solidFill>
                <a:latin typeface="Oranienbaum" pitchFamily="34" charset="0"/>
                <a:ea typeface="Oranienbaum" pitchFamily="34" charset="-122"/>
                <a:cs typeface="Oranienbaum" pitchFamily="34" charset="-120"/>
              </a:rPr>
              <a:t>Poshiya to</a:t>
            </a:r>
            <a:endParaRPr lang="en-US" sz="1600" dirty="0"/>
          </a:p>
          <a:p>
            <a:pPr>
              <a:lnSpc>
                <a:spcPct val="100000"/>
              </a:lnSpc>
            </a:pPr>
            <a:r>
              <a:rPr lang="en-US" sz="5400" b="1" dirty="0">
                <a:solidFill>
                  <a:srgbClr val="F7F5F2"/>
                </a:solidFill>
                <a:latin typeface="Oranienbaum" pitchFamily="34" charset="0"/>
                <a:ea typeface="Oranienbaum" pitchFamily="34" charset="-122"/>
                <a:cs typeface="Oranienbaum" pitchFamily="34" charset="-120"/>
              </a:rPr>
              <a:t>COE Billiri</a:t>
            </a:r>
            <a:endParaRPr lang="en-US" sz="1600" dirty="0"/>
          </a:p>
        </p:txBody>
      </p:sp>
      <p:sp>
        <p:nvSpPr>
          <p:cNvPr id="7" name="Text 4"/>
          <p:cNvSpPr/>
          <p:nvPr/>
        </p:nvSpPr>
        <p:spPr>
          <a:xfrm>
            <a:off x="381000" y="4467113"/>
            <a:ext cx="6515100" cy="742950"/>
          </a:xfrm>
          <a:prstGeom prst="rect">
            <a:avLst/>
          </a:prstGeom>
          <a:noFill/>
          <a:ln/>
        </p:spPr>
        <p:txBody>
          <a:bodyPr wrap="square" lIns="0" tIns="0" rIns="0" bIns="0" rtlCol="0" anchor="ctr"/>
          <a:lstStyle/>
          <a:p>
            <a:pPr>
              <a:lnSpc>
                <a:spcPct val="140000"/>
              </a:lnSpc>
            </a:pPr>
            <a:r>
              <a:rPr lang="en-US" sz="1800" dirty="0">
                <a:solidFill>
                  <a:srgbClr val="F7F5F2"/>
                </a:solidFill>
                <a:latin typeface="Quattrocento Sans" pitchFamily="34" charset="0"/>
                <a:ea typeface="Quattrocento Sans" pitchFamily="34" charset="-122"/>
                <a:cs typeface="Quattrocento Sans" pitchFamily="34" charset="-120"/>
              </a:rPr>
              <a:t>Major ecological flashpoint in Billiri LGA threatening the Tangale heartland and College of Education</a:t>
            </a:r>
            <a:endParaRPr lang="en-US" sz="1600" dirty="0"/>
          </a:p>
        </p:txBody>
      </p:sp>
    </p:spTree>
  </p:cSld>
  <p:clrMapOvr>
    <a:masterClrMapping/>
  </p:clrMapOvr>
  <p:transition>
    <p:fade/>
    <p:spd val="med"/>
  </p:transition>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17500" y="317500"/>
            <a:ext cx="11620500" cy="190500"/>
          </a:xfrm>
          <a:prstGeom prst="rect">
            <a:avLst/>
          </a:prstGeom>
          <a:noFill/>
          <a:ln/>
        </p:spPr>
        <p:txBody>
          <a:bodyPr wrap="square" lIns="0" tIns="0" rIns="0" bIns="0" rtlCol="0" anchor="ctr"/>
          <a:lstStyle/>
          <a:p>
            <a:pPr>
              <a:lnSpc>
                <a:spcPct val="130000"/>
              </a:lnSpc>
            </a:pPr>
            <a:r>
              <a:rPr lang="en-US" sz="1000" b="1" spc="100" kern="0" dirty="0">
                <a:solidFill>
                  <a:srgbClr val="D77A61"/>
                </a:solidFill>
                <a:latin typeface="Coda" pitchFamily="34" charset="0"/>
                <a:ea typeface="Coda" pitchFamily="34" charset="-122"/>
                <a:cs typeface="Coda" pitchFamily="34" charset="-120"/>
              </a:rPr>
              <a:t>CHAPTER 06 | POSHIYA-COE BILLIRI</a:t>
            </a:r>
            <a:endParaRPr lang="en-US" sz="1600" dirty="0"/>
          </a:p>
        </p:txBody>
      </p:sp>
      <p:sp>
        <p:nvSpPr>
          <p:cNvPr id="3" name="Text 1"/>
          <p:cNvSpPr/>
          <p:nvPr/>
        </p:nvSpPr>
        <p:spPr>
          <a:xfrm>
            <a:off x="317500" y="571500"/>
            <a:ext cx="11699875" cy="317500"/>
          </a:xfrm>
          <a:prstGeom prst="rect">
            <a:avLst/>
          </a:prstGeom>
          <a:noFill/>
          <a:ln/>
        </p:spPr>
        <p:txBody>
          <a:bodyPr wrap="square" lIns="0" tIns="0" rIns="0" bIns="0" rtlCol="0" anchor="ctr"/>
          <a:lstStyle/>
          <a:p>
            <a:pPr>
              <a:lnSpc>
                <a:spcPct val="90000"/>
              </a:lnSpc>
            </a:pPr>
            <a:r>
              <a:rPr lang="en-US" sz="2250" b="1" dirty="0">
                <a:solidFill>
                  <a:srgbClr val="2A4B43"/>
                </a:solidFill>
                <a:latin typeface="Oranienbaum" pitchFamily="34" charset="0"/>
                <a:ea typeface="Oranienbaum" pitchFamily="34" charset="-122"/>
                <a:cs typeface="Oranienbaum" pitchFamily="34" charset="-120"/>
              </a:rPr>
              <a:t>Site Characteristics &amp; Morphology</a:t>
            </a:r>
            <a:endParaRPr lang="en-US" sz="1600" dirty="0"/>
          </a:p>
        </p:txBody>
      </p:sp>
      <p:sp>
        <p:nvSpPr>
          <p:cNvPr id="4" name="Shape 2"/>
          <p:cNvSpPr/>
          <p:nvPr/>
        </p:nvSpPr>
        <p:spPr>
          <a:xfrm>
            <a:off x="317500" y="984250"/>
            <a:ext cx="635000" cy="31750"/>
          </a:xfrm>
          <a:prstGeom prst="roundRect">
            <a:avLst>
              <a:gd name="adj" fmla="val 0"/>
            </a:avLst>
          </a:prstGeom>
          <a:solidFill>
            <a:srgbClr val="D77A61"/>
          </a:solidFill>
          <a:ln/>
        </p:spPr>
      </p:sp>
      <p:sp>
        <p:nvSpPr>
          <p:cNvPr id="5" name="Shape 3"/>
          <p:cNvSpPr/>
          <p:nvPr/>
        </p:nvSpPr>
        <p:spPr>
          <a:xfrm>
            <a:off x="317500" y="1143000"/>
            <a:ext cx="4738688" cy="1952625"/>
          </a:xfrm>
          <a:prstGeom prst="roundRect">
            <a:avLst>
              <a:gd name="adj" fmla="val 3252"/>
            </a:avLst>
          </a:prstGeom>
          <a:solidFill>
            <a:srgbClr val="2A4B43"/>
          </a:solidFill>
          <a:ln/>
        </p:spPr>
      </p:sp>
      <p:sp>
        <p:nvSpPr>
          <p:cNvPr id="6" name="Text 4"/>
          <p:cNvSpPr/>
          <p:nvPr/>
        </p:nvSpPr>
        <p:spPr>
          <a:xfrm>
            <a:off x="444500" y="1270000"/>
            <a:ext cx="4564063" cy="222250"/>
          </a:xfrm>
          <a:prstGeom prst="rect">
            <a:avLst/>
          </a:prstGeom>
          <a:noFill/>
          <a:ln/>
        </p:spPr>
        <p:txBody>
          <a:bodyPr wrap="square" lIns="0" tIns="0" rIns="0" bIns="0" rtlCol="0" anchor="ctr"/>
          <a:lstStyle/>
          <a:p>
            <a:pPr>
              <a:lnSpc>
                <a:spcPct val="120000"/>
              </a:lnSpc>
            </a:pPr>
            <a:r>
              <a:rPr lang="en-US" sz="1250" b="1" dirty="0">
                <a:solidFill>
                  <a:srgbClr val="F7F5F2"/>
                </a:solidFill>
                <a:latin typeface="Liter" pitchFamily="34" charset="0"/>
                <a:ea typeface="Liter" pitchFamily="34" charset="-122"/>
                <a:cs typeface="Liter" pitchFamily="34" charset="-120"/>
              </a:rPr>
              <a:t>Technical Specifications</a:t>
            </a:r>
            <a:endParaRPr lang="en-US" sz="1600" dirty="0"/>
          </a:p>
        </p:txBody>
      </p:sp>
      <p:sp>
        <p:nvSpPr>
          <p:cNvPr id="7" name="Shape 5"/>
          <p:cNvSpPr/>
          <p:nvPr/>
        </p:nvSpPr>
        <p:spPr>
          <a:xfrm>
            <a:off x="444500" y="1908175"/>
            <a:ext cx="4484688" cy="6350"/>
          </a:xfrm>
          <a:prstGeom prst="roundRect">
            <a:avLst>
              <a:gd name="adj" fmla="val 0"/>
            </a:avLst>
          </a:prstGeom>
          <a:solidFill>
            <a:srgbClr val="F7F5F2">
              <a:alpha val="20000"/>
            </a:srgbClr>
          </a:solidFill>
          <a:ln/>
        </p:spPr>
      </p:sp>
      <p:sp>
        <p:nvSpPr>
          <p:cNvPr id="8" name="Text 6"/>
          <p:cNvSpPr/>
          <p:nvPr/>
        </p:nvSpPr>
        <p:spPr>
          <a:xfrm>
            <a:off x="444500" y="1619157"/>
            <a:ext cx="738188" cy="190500"/>
          </a:xfrm>
          <a:prstGeom prst="rect">
            <a:avLst/>
          </a:prstGeom>
          <a:noFill/>
          <a:ln/>
        </p:spPr>
        <p:txBody>
          <a:bodyPr wrap="square" lIns="0" tIns="0" rIns="0" bIns="0" rtlCol="0" anchor="ctr"/>
          <a:lstStyle/>
          <a:p>
            <a:pPr>
              <a:lnSpc>
                <a:spcPct val="130000"/>
              </a:lnSpc>
            </a:pPr>
            <a:r>
              <a:rPr lang="en-US" sz="1000" dirty="0">
                <a:solidFill>
                  <a:srgbClr val="F7F5F2"/>
                </a:solidFill>
                <a:latin typeface="Quattrocento Sans" pitchFamily="34" charset="0"/>
                <a:ea typeface="Quattrocento Sans" pitchFamily="34" charset="-122"/>
                <a:cs typeface="Quattrocento Sans" pitchFamily="34" charset="-120"/>
              </a:rPr>
              <a:t>Total Length</a:t>
            </a:r>
            <a:endParaRPr lang="en-US" sz="1600" dirty="0"/>
          </a:p>
        </p:txBody>
      </p:sp>
      <p:sp>
        <p:nvSpPr>
          <p:cNvPr id="9" name="Text 7"/>
          <p:cNvSpPr/>
          <p:nvPr/>
        </p:nvSpPr>
        <p:spPr>
          <a:xfrm>
            <a:off x="4441527" y="1587500"/>
            <a:ext cx="587375" cy="254000"/>
          </a:xfrm>
          <a:prstGeom prst="rect">
            <a:avLst/>
          </a:prstGeom>
          <a:noFill/>
          <a:ln/>
        </p:spPr>
        <p:txBody>
          <a:bodyPr wrap="square" lIns="0" tIns="0" rIns="0" bIns="0" rtlCol="0" anchor="ctr"/>
          <a:lstStyle/>
          <a:p>
            <a:pPr>
              <a:lnSpc>
                <a:spcPct val="110000"/>
              </a:lnSpc>
            </a:pPr>
            <a:r>
              <a:rPr lang="en-US" sz="1500" b="1" dirty="0">
                <a:solidFill>
                  <a:srgbClr val="D77A61"/>
                </a:solidFill>
                <a:latin typeface="Oranienbaum" pitchFamily="34" charset="0"/>
                <a:ea typeface="Oranienbaum" pitchFamily="34" charset="-122"/>
                <a:cs typeface="Oranienbaum" pitchFamily="34" charset="-120"/>
              </a:rPr>
              <a:t>5.7 km</a:t>
            </a:r>
            <a:endParaRPr lang="en-US" sz="1600" dirty="0"/>
          </a:p>
        </p:txBody>
      </p:sp>
      <p:sp>
        <p:nvSpPr>
          <p:cNvPr id="10" name="Shape 8"/>
          <p:cNvSpPr/>
          <p:nvPr/>
        </p:nvSpPr>
        <p:spPr>
          <a:xfrm>
            <a:off x="444500" y="2295423"/>
            <a:ext cx="4484688" cy="6350"/>
          </a:xfrm>
          <a:prstGeom prst="roundRect">
            <a:avLst>
              <a:gd name="adj" fmla="val 0"/>
            </a:avLst>
          </a:prstGeom>
          <a:solidFill>
            <a:srgbClr val="F7F5F2">
              <a:alpha val="20000"/>
            </a:srgbClr>
          </a:solidFill>
          <a:ln/>
        </p:spPr>
      </p:sp>
      <p:sp>
        <p:nvSpPr>
          <p:cNvPr id="11" name="Text 9"/>
          <p:cNvSpPr/>
          <p:nvPr/>
        </p:nvSpPr>
        <p:spPr>
          <a:xfrm>
            <a:off x="444500" y="2006405"/>
            <a:ext cx="777875" cy="190500"/>
          </a:xfrm>
          <a:prstGeom prst="rect">
            <a:avLst/>
          </a:prstGeom>
          <a:noFill/>
          <a:ln/>
        </p:spPr>
        <p:txBody>
          <a:bodyPr wrap="square" lIns="0" tIns="0" rIns="0" bIns="0" rtlCol="0" anchor="ctr"/>
          <a:lstStyle/>
          <a:p>
            <a:pPr>
              <a:lnSpc>
                <a:spcPct val="130000"/>
              </a:lnSpc>
            </a:pPr>
            <a:r>
              <a:rPr lang="en-US" sz="1000" dirty="0">
                <a:solidFill>
                  <a:srgbClr val="F7F5F2"/>
                </a:solidFill>
                <a:latin typeface="Quattrocento Sans" pitchFamily="34" charset="0"/>
                <a:ea typeface="Quattrocento Sans" pitchFamily="34" charset="-122"/>
                <a:cs typeface="Quattrocento Sans" pitchFamily="34" charset="-120"/>
              </a:rPr>
              <a:t>Width Range</a:t>
            </a:r>
            <a:endParaRPr lang="en-US" sz="1600" dirty="0"/>
          </a:p>
        </p:txBody>
      </p:sp>
      <p:sp>
        <p:nvSpPr>
          <p:cNvPr id="12" name="Text 10"/>
          <p:cNvSpPr/>
          <p:nvPr/>
        </p:nvSpPr>
        <p:spPr>
          <a:xfrm>
            <a:off x="4331692" y="1974748"/>
            <a:ext cx="698500" cy="254000"/>
          </a:xfrm>
          <a:prstGeom prst="rect">
            <a:avLst/>
          </a:prstGeom>
          <a:noFill/>
          <a:ln/>
        </p:spPr>
        <p:txBody>
          <a:bodyPr wrap="square" lIns="0" tIns="0" rIns="0" bIns="0" rtlCol="0" anchor="ctr"/>
          <a:lstStyle/>
          <a:p>
            <a:pPr>
              <a:lnSpc>
                <a:spcPct val="110000"/>
              </a:lnSpc>
            </a:pPr>
            <a:r>
              <a:rPr lang="en-US" sz="1500" b="1" dirty="0">
                <a:solidFill>
                  <a:srgbClr val="D77A61"/>
                </a:solidFill>
                <a:latin typeface="Oranienbaum" pitchFamily="34" charset="0"/>
                <a:ea typeface="Oranienbaum" pitchFamily="34" charset="-122"/>
                <a:cs typeface="Oranienbaum" pitchFamily="34" charset="-120"/>
              </a:rPr>
              <a:t>15-30 m</a:t>
            </a:r>
            <a:endParaRPr lang="en-US" sz="1600" dirty="0"/>
          </a:p>
        </p:txBody>
      </p:sp>
      <p:sp>
        <p:nvSpPr>
          <p:cNvPr id="13" name="Shape 11"/>
          <p:cNvSpPr/>
          <p:nvPr/>
        </p:nvSpPr>
        <p:spPr>
          <a:xfrm>
            <a:off x="444500" y="2682686"/>
            <a:ext cx="4484688" cy="6350"/>
          </a:xfrm>
          <a:prstGeom prst="roundRect">
            <a:avLst>
              <a:gd name="adj" fmla="val 0"/>
            </a:avLst>
          </a:prstGeom>
          <a:solidFill>
            <a:srgbClr val="F7F5F2">
              <a:alpha val="20000"/>
            </a:srgbClr>
          </a:solidFill>
          <a:ln/>
        </p:spPr>
      </p:sp>
      <p:sp>
        <p:nvSpPr>
          <p:cNvPr id="14" name="Text 12"/>
          <p:cNvSpPr/>
          <p:nvPr/>
        </p:nvSpPr>
        <p:spPr>
          <a:xfrm>
            <a:off x="444500" y="2393652"/>
            <a:ext cx="857250" cy="190500"/>
          </a:xfrm>
          <a:prstGeom prst="rect">
            <a:avLst/>
          </a:prstGeom>
          <a:noFill/>
          <a:ln/>
        </p:spPr>
        <p:txBody>
          <a:bodyPr wrap="square" lIns="0" tIns="0" rIns="0" bIns="0" rtlCol="0" anchor="ctr"/>
          <a:lstStyle/>
          <a:p>
            <a:pPr>
              <a:lnSpc>
                <a:spcPct val="130000"/>
              </a:lnSpc>
            </a:pPr>
            <a:r>
              <a:rPr lang="en-US" sz="1000" dirty="0">
                <a:solidFill>
                  <a:srgbClr val="F7F5F2"/>
                </a:solidFill>
                <a:latin typeface="Quattrocento Sans" pitchFamily="34" charset="0"/>
                <a:ea typeface="Quattrocento Sans" pitchFamily="34" charset="-122"/>
                <a:cs typeface="Quattrocento Sans" pitchFamily="34" charset="-120"/>
              </a:rPr>
              <a:t>High Exposure</a:t>
            </a:r>
            <a:endParaRPr lang="en-US" sz="1600" dirty="0"/>
          </a:p>
        </p:txBody>
      </p:sp>
      <p:sp>
        <p:nvSpPr>
          <p:cNvPr id="15" name="Text 13"/>
          <p:cNvSpPr/>
          <p:nvPr/>
        </p:nvSpPr>
        <p:spPr>
          <a:xfrm>
            <a:off x="4617442" y="2362011"/>
            <a:ext cx="412750" cy="254000"/>
          </a:xfrm>
          <a:prstGeom prst="rect">
            <a:avLst/>
          </a:prstGeom>
          <a:noFill/>
          <a:ln/>
        </p:spPr>
        <p:txBody>
          <a:bodyPr wrap="square" lIns="0" tIns="0" rIns="0" bIns="0" rtlCol="0" anchor="ctr"/>
          <a:lstStyle/>
          <a:p>
            <a:pPr>
              <a:lnSpc>
                <a:spcPct val="110000"/>
              </a:lnSpc>
            </a:pPr>
            <a:r>
              <a:rPr lang="en-US" sz="1500" b="1" dirty="0">
                <a:solidFill>
                  <a:srgbClr val="D77A61"/>
                </a:solidFill>
                <a:latin typeface="Oranienbaum" pitchFamily="34" charset="0"/>
                <a:ea typeface="Oranienbaum" pitchFamily="34" charset="-122"/>
                <a:cs typeface="Oranienbaum" pitchFamily="34" charset="-120"/>
              </a:rPr>
              <a:t>80%</a:t>
            </a:r>
            <a:endParaRPr lang="en-US" sz="1600" dirty="0"/>
          </a:p>
        </p:txBody>
      </p:sp>
      <p:sp>
        <p:nvSpPr>
          <p:cNvPr id="16" name="Text 14"/>
          <p:cNvSpPr/>
          <p:nvPr/>
        </p:nvSpPr>
        <p:spPr>
          <a:xfrm>
            <a:off x="444500" y="2765134"/>
            <a:ext cx="714375" cy="190500"/>
          </a:xfrm>
          <a:prstGeom prst="rect">
            <a:avLst/>
          </a:prstGeom>
          <a:noFill/>
          <a:ln/>
        </p:spPr>
        <p:txBody>
          <a:bodyPr wrap="square" lIns="0" tIns="0" rIns="0" bIns="0" rtlCol="0" anchor="ctr"/>
          <a:lstStyle/>
          <a:p>
            <a:pPr>
              <a:lnSpc>
                <a:spcPct val="130000"/>
              </a:lnSpc>
            </a:pPr>
            <a:r>
              <a:rPr lang="en-US" sz="1000" dirty="0">
                <a:solidFill>
                  <a:srgbClr val="F7F5F2"/>
                </a:solidFill>
                <a:latin typeface="Quattrocento Sans" pitchFamily="34" charset="0"/>
                <a:ea typeface="Quattrocento Sans" pitchFamily="34" charset="-122"/>
                <a:cs typeface="Quattrocento Sans" pitchFamily="34" charset="-120"/>
              </a:rPr>
              <a:t>Gully Depth</a:t>
            </a:r>
            <a:endParaRPr lang="en-US" sz="1600" dirty="0"/>
          </a:p>
        </p:txBody>
      </p:sp>
      <p:sp>
        <p:nvSpPr>
          <p:cNvPr id="17" name="Text 15"/>
          <p:cNvSpPr/>
          <p:nvPr/>
        </p:nvSpPr>
        <p:spPr>
          <a:xfrm>
            <a:off x="4200326" y="2749259"/>
            <a:ext cx="801688" cy="222250"/>
          </a:xfrm>
          <a:prstGeom prst="rect">
            <a:avLst/>
          </a:prstGeom>
          <a:noFill/>
          <a:ln/>
        </p:spPr>
        <p:txBody>
          <a:bodyPr wrap="square" lIns="0" tIns="0" rIns="0" bIns="0" rtlCol="0" anchor="ctr"/>
          <a:lstStyle/>
          <a:p>
            <a:pPr>
              <a:lnSpc>
                <a:spcPct val="130000"/>
              </a:lnSpc>
            </a:pPr>
            <a:r>
              <a:rPr lang="en-US" sz="1125" b="1" dirty="0">
                <a:solidFill>
                  <a:srgbClr val="D77A61"/>
                </a:solidFill>
                <a:latin typeface="Quattrocento Sans" pitchFamily="34" charset="0"/>
                <a:ea typeface="Quattrocento Sans" pitchFamily="34" charset="-122"/>
                <a:cs typeface="Quattrocento Sans" pitchFamily="34" charset="-120"/>
              </a:rPr>
              <a:t>8-12 meters</a:t>
            </a:r>
            <a:endParaRPr lang="en-US" sz="1600" dirty="0"/>
          </a:p>
        </p:txBody>
      </p:sp>
      <p:sp>
        <p:nvSpPr>
          <p:cNvPr id="18" name="Shape 16"/>
          <p:cNvSpPr/>
          <p:nvPr/>
        </p:nvSpPr>
        <p:spPr>
          <a:xfrm>
            <a:off x="317500" y="3193759"/>
            <a:ext cx="4738688" cy="952500"/>
          </a:xfrm>
          <a:prstGeom prst="roundRect">
            <a:avLst>
              <a:gd name="adj" fmla="val 6667"/>
            </a:avLst>
          </a:prstGeom>
          <a:solidFill>
            <a:srgbClr val="FFFFFF"/>
          </a:solidFill>
          <a:ln/>
          <a:effectLst>
            <a:outerShdw sx="100000" sy="100000" kx="0" ky="0" algn="bl" rotWithShape="0" blurRad="23813" dist="7938" dir="5400000">
              <a:srgbClr val="000000">
                <a:alpha val="10196"/>
              </a:srgbClr>
            </a:outerShdw>
          </a:effectLst>
        </p:spPr>
      </p:sp>
      <p:sp>
        <p:nvSpPr>
          <p:cNvPr id="19" name="Text 17"/>
          <p:cNvSpPr/>
          <p:nvPr/>
        </p:nvSpPr>
        <p:spPr>
          <a:xfrm>
            <a:off x="444500" y="3320759"/>
            <a:ext cx="4556125"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UTM Coordinates</a:t>
            </a:r>
            <a:endParaRPr lang="en-US" sz="1600" dirty="0"/>
          </a:p>
        </p:txBody>
      </p:sp>
      <p:sp>
        <p:nvSpPr>
          <p:cNvPr id="20" name="Shape 18"/>
          <p:cNvSpPr/>
          <p:nvPr/>
        </p:nvSpPr>
        <p:spPr>
          <a:xfrm>
            <a:off x="476250" y="3670009"/>
            <a:ext cx="95250" cy="127000"/>
          </a:xfrm>
          <a:custGeom>
            <a:avLst/>
            <a:gdLst/>
            <a:ahLst/>
            <a:cxnLst/>
            <a:rect l="l" t="t" r="r" b="b"/>
            <a:pathLst>
              <a:path w="95250" h="127000">
                <a:moveTo>
                  <a:pt x="0" y="46782"/>
                </a:moveTo>
                <a:cubicBezTo>
                  <a:pt x="0" y="20935"/>
                  <a:pt x="21332" y="0"/>
                  <a:pt x="47625" y="0"/>
                </a:cubicBezTo>
                <a:cubicBezTo>
                  <a:pt x="73918" y="0"/>
                  <a:pt x="95250" y="20935"/>
                  <a:pt x="95250" y="46782"/>
                </a:cubicBezTo>
                <a:cubicBezTo>
                  <a:pt x="95250" y="76374"/>
                  <a:pt x="65435" y="111844"/>
                  <a:pt x="52983" y="125363"/>
                </a:cubicBezTo>
                <a:cubicBezTo>
                  <a:pt x="50056" y="128538"/>
                  <a:pt x="45169" y="128538"/>
                  <a:pt x="42242" y="125363"/>
                </a:cubicBezTo>
                <a:cubicBezTo>
                  <a:pt x="29790" y="111844"/>
                  <a:pt x="-25" y="76374"/>
                  <a:pt x="-25" y="46782"/>
                </a:cubicBezTo>
                <a:close/>
                <a:moveTo>
                  <a:pt x="47625" y="63500"/>
                </a:moveTo>
                <a:cubicBezTo>
                  <a:pt x="56387" y="63500"/>
                  <a:pt x="63500" y="56387"/>
                  <a:pt x="63500" y="47625"/>
                </a:cubicBezTo>
                <a:cubicBezTo>
                  <a:pt x="63500" y="38863"/>
                  <a:pt x="56387" y="31750"/>
                  <a:pt x="47625" y="31750"/>
                </a:cubicBezTo>
                <a:cubicBezTo>
                  <a:pt x="38863" y="31750"/>
                  <a:pt x="31750" y="38863"/>
                  <a:pt x="31750" y="47625"/>
                </a:cubicBezTo>
                <a:cubicBezTo>
                  <a:pt x="31750" y="56387"/>
                  <a:pt x="38863" y="63500"/>
                  <a:pt x="47625" y="63500"/>
                </a:cubicBezTo>
                <a:close/>
              </a:path>
            </a:pathLst>
          </a:custGeom>
          <a:solidFill>
            <a:srgbClr val="D77A61"/>
          </a:solidFill>
          <a:ln/>
        </p:spPr>
      </p:sp>
      <p:sp>
        <p:nvSpPr>
          <p:cNvPr id="21" name="Text 19"/>
          <p:cNvSpPr/>
          <p:nvPr/>
        </p:nvSpPr>
        <p:spPr>
          <a:xfrm>
            <a:off x="666750" y="3638259"/>
            <a:ext cx="1460500" cy="158750"/>
          </a:xfrm>
          <a:prstGeom prst="rect">
            <a:avLst/>
          </a:prstGeom>
          <a:noFill/>
          <a:ln/>
        </p:spPr>
        <p:txBody>
          <a:bodyPr wrap="square" lIns="0" tIns="0" rIns="0" bIns="0" rtlCol="0" anchor="ctr"/>
          <a:lstStyle/>
          <a:p>
            <a:pPr>
              <a:lnSpc>
                <a:spcPct val="120000"/>
              </a:lnSpc>
            </a:pPr>
            <a:r>
              <a:rPr lang="en-US" sz="875" b="1" dirty="0">
                <a:solidFill>
                  <a:srgbClr val="2C3033"/>
                </a:solidFill>
                <a:latin typeface="Quattrocento Sans" pitchFamily="34" charset="0"/>
                <a:ea typeface="Quattrocento Sans" pitchFamily="34" charset="-122"/>
                <a:cs typeface="Quattrocento Sans" pitchFamily="34" charset="-120"/>
              </a:rPr>
              <a:t>Start:</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~744000 E, 1098000 N</a:t>
            </a:r>
            <a:endParaRPr lang="en-US" sz="1600" dirty="0"/>
          </a:p>
        </p:txBody>
      </p:sp>
      <p:sp>
        <p:nvSpPr>
          <p:cNvPr id="22" name="Shape 20"/>
          <p:cNvSpPr/>
          <p:nvPr/>
        </p:nvSpPr>
        <p:spPr>
          <a:xfrm>
            <a:off x="476250" y="3892259"/>
            <a:ext cx="95250" cy="127000"/>
          </a:xfrm>
          <a:custGeom>
            <a:avLst/>
            <a:gdLst/>
            <a:ahLst/>
            <a:cxnLst/>
            <a:rect l="l" t="t" r="r" b="b"/>
            <a:pathLst>
              <a:path w="95250" h="127000">
                <a:moveTo>
                  <a:pt x="0" y="46782"/>
                </a:moveTo>
                <a:cubicBezTo>
                  <a:pt x="0" y="20935"/>
                  <a:pt x="21332" y="0"/>
                  <a:pt x="47625" y="0"/>
                </a:cubicBezTo>
                <a:cubicBezTo>
                  <a:pt x="73918" y="0"/>
                  <a:pt x="95250" y="20935"/>
                  <a:pt x="95250" y="46782"/>
                </a:cubicBezTo>
                <a:cubicBezTo>
                  <a:pt x="95250" y="76374"/>
                  <a:pt x="65435" y="111844"/>
                  <a:pt x="52983" y="125363"/>
                </a:cubicBezTo>
                <a:cubicBezTo>
                  <a:pt x="50056" y="128538"/>
                  <a:pt x="45169" y="128538"/>
                  <a:pt x="42242" y="125363"/>
                </a:cubicBezTo>
                <a:cubicBezTo>
                  <a:pt x="29790" y="111844"/>
                  <a:pt x="-25" y="76374"/>
                  <a:pt x="-25" y="46782"/>
                </a:cubicBezTo>
                <a:close/>
                <a:moveTo>
                  <a:pt x="47625" y="63500"/>
                </a:moveTo>
                <a:cubicBezTo>
                  <a:pt x="56387" y="63500"/>
                  <a:pt x="63500" y="56387"/>
                  <a:pt x="63500" y="47625"/>
                </a:cubicBezTo>
                <a:cubicBezTo>
                  <a:pt x="63500" y="38863"/>
                  <a:pt x="56387" y="31750"/>
                  <a:pt x="47625" y="31750"/>
                </a:cubicBezTo>
                <a:cubicBezTo>
                  <a:pt x="38863" y="31750"/>
                  <a:pt x="31750" y="38863"/>
                  <a:pt x="31750" y="47625"/>
                </a:cubicBezTo>
                <a:cubicBezTo>
                  <a:pt x="31750" y="56387"/>
                  <a:pt x="38863" y="63500"/>
                  <a:pt x="47625" y="63500"/>
                </a:cubicBezTo>
                <a:close/>
              </a:path>
            </a:pathLst>
          </a:custGeom>
          <a:solidFill>
            <a:srgbClr val="D77A61"/>
          </a:solidFill>
          <a:ln/>
        </p:spPr>
      </p:sp>
      <p:sp>
        <p:nvSpPr>
          <p:cNvPr id="23" name="Text 21"/>
          <p:cNvSpPr/>
          <p:nvPr/>
        </p:nvSpPr>
        <p:spPr>
          <a:xfrm>
            <a:off x="666750" y="3860509"/>
            <a:ext cx="1357313" cy="158750"/>
          </a:xfrm>
          <a:prstGeom prst="rect">
            <a:avLst/>
          </a:prstGeom>
          <a:noFill/>
          <a:ln/>
        </p:spPr>
        <p:txBody>
          <a:bodyPr wrap="square" lIns="0" tIns="0" rIns="0" bIns="0" rtlCol="0" anchor="ctr"/>
          <a:lstStyle/>
          <a:p>
            <a:pPr>
              <a:lnSpc>
                <a:spcPct val="120000"/>
              </a:lnSpc>
            </a:pPr>
            <a:r>
              <a:rPr lang="en-US" sz="875" b="1" dirty="0">
                <a:solidFill>
                  <a:srgbClr val="2C3033"/>
                </a:solidFill>
                <a:latin typeface="Quattrocento Sans" pitchFamily="34" charset="0"/>
                <a:ea typeface="Quattrocento Sans" pitchFamily="34" charset="-122"/>
                <a:cs typeface="Quattrocento Sans" pitchFamily="34" charset="-120"/>
              </a:rPr>
              <a:t>End:</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~741500 E, 1103000 N</a:t>
            </a:r>
            <a:endParaRPr lang="en-US" sz="1600" dirty="0"/>
          </a:p>
        </p:txBody>
      </p:sp>
      <p:sp>
        <p:nvSpPr>
          <p:cNvPr id="24" name="Shape 22"/>
          <p:cNvSpPr/>
          <p:nvPr/>
        </p:nvSpPr>
        <p:spPr>
          <a:xfrm>
            <a:off x="317500" y="4241509"/>
            <a:ext cx="4738688" cy="1397000"/>
          </a:xfrm>
          <a:prstGeom prst="roundRect">
            <a:avLst>
              <a:gd name="adj" fmla="val 4545"/>
            </a:avLst>
          </a:prstGeom>
          <a:solidFill>
            <a:srgbClr val="FFFFFF"/>
          </a:solidFill>
          <a:ln/>
          <a:effectLst>
            <a:outerShdw sx="100000" sy="100000" kx="0" ky="0" algn="bl" rotWithShape="0" blurRad="23813" dist="7938" dir="5400000">
              <a:srgbClr val="000000">
                <a:alpha val="10196"/>
              </a:srgbClr>
            </a:outerShdw>
          </a:effectLst>
        </p:spPr>
      </p:sp>
      <p:sp>
        <p:nvSpPr>
          <p:cNvPr id="25" name="Text 23"/>
          <p:cNvSpPr/>
          <p:nvPr/>
        </p:nvSpPr>
        <p:spPr>
          <a:xfrm>
            <a:off x="444500" y="4368509"/>
            <a:ext cx="4556125"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Affected Communities</a:t>
            </a:r>
            <a:endParaRPr lang="en-US" sz="1600" dirty="0"/>
          </a:p>
        </p:txBody>
      </p:sp>
      <p:sp>
        <p:nvSpPr>
          <p:cNvPr id="26" name="Shape 24"/>
          <p:cNvSpPr/>
          <p:nvPr/>
        </p:nvSpPr>
        <p:spPr>
          <a:xfrm>
            <a:off x="444500" y="4733634"/>
            <a:ext cx="63500" cy="63500"/>
          </a:xfrm>
          <a:prstGeom prst="roundRect">
            <a:avLst>
              <a:gd name="adj" fmla="val 50000"/>
            </a:avLst>
          </a:prstGeom>
          <a:solidFill>
            <a:srgbClr val="D77A61"/>
          </a:solidFill>
          <a:ln/>
        </p:spPr>
      </p:sp>
      <p:sp>
        <p:nvSpPr>
          <p:cNvPr id="27" name="Text 25"/>
          <p:cNvSpPr/>
          <p:nvPr/>
        </p:nvSpPr>
        <p:spPr>
          <a:xfrm>
            <a:off x="571500" y="4686009"/>
            <a:ext cx="1674813"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Pochiya (growing residential area)</a:t>
            </a:r>
            <a:endParaRPr lang="en-US" sz="1600" dirty="0"/>
          </a:p>
        </p:txBody>
      </p:sp>
      <p:sp>
        <p:nvSpPr>
          <p:cNvPr id="28" name="Shape 26"/>
          <p:cNvSpPr/>
          <p:nvPr/>
        </p:nvSpPr>
        <p:spPr>
          <a:xfrm>
            <a:off x="444500" y="4955884"/>
            <a:ext cx="63500" cy="63500"/>
          </a:xfrm>
          <a:prstGeom prst="roundRect">
            <a:avLst>
              <a:gd name="adj" fmla="val 50000"/>
            </a:avLst>
          </a:prstGeom>
          <a:solidFill>
            <a:srgbClr val="D77A61"/>
          </a:solidFill>
          <a:ln/>
        </p:spPr>
      </p:sp>
      <p:sp>
        <p:nvSpPr>
          <p:cNvPr id="29" name="Text 27"/>
          <p:cNvSpPr/>
          <p:nvPr/>
        </p:nvSpPr>
        <p:spPr>
          <a:xfrm>
            <a:off x="571500" y="4908259"/>
            <a:ext cx="1730375"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Billiri (Tangale Chiefdom heartland)</a:t>
            </a:r>
            <a:endParaRPr lang="en-US" sz="1600" dirty="0"/>
          </a:p>
        </p:txBody>
      </p:sp>
      <p:sp>
        <p:nvSpPr>
          <p:cNvPr id="30" name="Shape 28"/>
          <p:cNvSpPr/>
          <p:nvPr/>
        </p:nvSpPr>
        <p:spPr>
          <a:xfrm>
            <a:off x="444500" y="5178134"/>
            <a:ext cx="63500" cy="63500"/>
          </a:xfrm>
          <a:prstGeom prst="roundRect">
            <a:avLst>
              <a:gd name="adj" fmla="val 50000"/>
            </a:avLst>
          </a:prstGeom>
          <a:solidFill>
            <a:srgbClr val="D77A61"/>
          </a:solidFill>
          <a:ln/>
        </p:spPr>
      </p:sp>
      <p:sp>
        <p:nvSpPr>
          <p:cNvPr id="31" name="Text 29"/>
          <p:cNvSpPr/>
          <p:nvPr/>
        </p:nvSpPr>
        <p:spPr>
          <a:xfrm>
            <a:off x="571500" y="5130509"/>
            <a:ext cx="1182688"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COE Billiri surroundings</a:t>
            </a:r>
            <a:endParaRPr lang="en-US" sz="1600" dirty="0"/>
          </a:p>
        </p:txBody>
      </p:sp>
      <p:sp>
        <p:nvSpPr>
          <p:cNvPr id="32" name="Shape 30"/>
          <p:cNvSpPr/>
          <p:nvPr/>
        </p:nvSpPr>
        <p:spPr>
          <a:xfrm>
            <a:off x="444500" y="5400384"/>
            <a:ext cx="63500" cy="63500"/>
          </a:xfrm>
          <a:prstGeom prst="roundRect">
            <a:avLst>
              <a:gd name="adj" fmla="val 50000"/>
            </a:avLst>
          </a:prstGeom>
          <a:solidFill>
            <a:srgbClr val="D77A61"/>
          </a:solidFill>
          <a:ln/>
        </p:spPr>
      </p:sp>
      <p:sp>
        <p:nvSpPr>
          <p:cNvPr id="33" name="Text 31"/>
          <p:cNvSpPr/>
          <p:nvPr/>
        </p:nvSpPr>
        <p:spPr>
          <a:xfrm>
            <a:off x="571500" y="5352759"/>
            <a:ext cx="523875"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Gada Uku</a:t>
            </a:r>
            <a:endParaRPr lang="en-US" sz="1600" dirty="0"/>
          </a:p>
        </p:txBody>
      </p:sp>
      <p:sp>
        <p:nvSpPr>
          <p:cNvPr id="34" name="Shape 32"/>
          <p:cNvSpPr/>
          <p:nvPr/>
        </p:nvSpPr>
        <p:spPr>
          <a:xfrm>
            <a:off x="5185767" y="1143000"/>
            <a:ext cx="6691313" cy="1762125"/>
          </a:xfrm>
          <a:prstGeom prst="roundRect">
            <a:avLst>
              <a:gd name="adj" fmla="val 3604"/>
            </a:avLst>
          </a:prstGeom>
          <a:solidFill>
            <a:srgbClr val="FFFFFF"/>
          </a:solidFill>
          <a:ln/>
          <a:effectLst>
            <a:outerShdw sx="100000" sy="100000" kx="0" ky="0" algn="bl" rotWithShape="0" blurRad="23813" dist="7938" dir="5400000">
              <a:srgbClr val="000000">
                <a:alpha val="10196"/>
              </a:srgbClr>
            </a:outerShdw>
          </a:effectLst>
        </p:spPr>
      </p:sp>
      <p:sp>
        <p:nvSpPr>
          <p:cNvPr id="35" name="Text 33"/>
          <p:cNvSpPr/>
          <p:nvPr/>
        </p:nvSpPr>
        <p:spPr>
          <a:xfrm>
            <a:off x="5312767" y="1270000"/>
            <a:ext cx="6516688" cy="222250"/>
          </a:xfrm>
          <a:prstGeom prst="rect">
            <a:avLst/>
          </a:prstGeom>
          <a:noFill/>
          <a:ln/>
        </p:spPr>
        <p:txBody>
          <a:bodyPr wrap="square" lIns="0" tIns="0" rIns="0" bIns="0" rtlCol="0" anchor="ctr"/>
          <a:lstStyle/>
          <a:p>
            <a:pPr>
              <a:lnSpc>
                <a:spcPct val="120000"/>
              </a:lnSpc>
            </a:pPr>
            <a:r>
              <a:rPr lang="en-US" sz="1250" b="1" dirty="0">
                <a:solidFill>
                  <a:srgbClr val="2A4B43"/>
                </a:solidFill>
                <a:latin typeface="Liter" pitchFamily="34" charset="0"/>
                <a:ea typeface="Liter" pitchFamily="34" charset="-122"/>
                <a:cs typeface="Liter" pitchFamily="34" charset="-120"/>
              </a:rPr>
              <a:t>Vegetation, Soil &amp; Climate Profile</a:t>
            </a:r>
            <a:endParaRPr lang="en-US" sz="1600" dirty="0"/>
          </a:p>
        </p:txBody>
      </p:sp>
      <p:sp>
        <p:nvSpPr>
          <p:cNvPr id="36" name="Shape 34"/>
          <p:cNvSpPr/>
          <p:nvPr/>
        </p:nvSpPr>
        <p:spPr>
          <a:xfrm>
            <a:off x="5312767" y="1587500"/>
            <a:ext cx="2079625" cy="1190625"/>
          </a:xfrm>
          <a:prstGeom prst="roundRect">
            <a:avLst>
              <a:gd name="adj" fmla="val 5333"/>
            </a:avLst>
          </a:prstGeom>
          <a:solidFill>
            <a:srgbClr val="F7F5F2"/>
          </a:solidFill>
          <a:ln/>
        </p:spPr>
      </p:sp>
      <p:sp>
        <p:nvSpPr>
          <p:cNvPr id="37" name="Shape 35"/>
          <p:cNvSpPr/>
          <p:nvPr/>
        </p:nvSpPr>
        <p:spPr>
          <a:xfrm>
            <a:off x="5431830" y="1698625"/>
            <a:ext cx="111125" cy="127000"/>
          </a:xfrm>
          <a:custGeom>
            <a:avLst/>
            <a:gdLst/>
            <a:ahLst/>
            <a:cxnLst/>
            <a:rect l="l" t="t" r="r" b="b"/>
            <a:pathLst>
              <a:path w="111125" h="127000">
                <a:moveTo>
                  <a:pt x="55563" y="-7937"/>
                </a:moveTo>
                <a:cubicBezTo>
                  <a:pt x="57299" y="-7937"/>
                  <a:pt x="58961" y="-7169"/>
                  <a:pt x="60102" y="-5829"/>
                </a:cubicBezTo>
                <a:lnTo>
                  <a:pt x="93836" y="33858"/>
                </a:lnTo>
                <a:cubicBezTo>
                  <a:pt x="95349" y="35620"/>
                  <a:pt x="95672" y="38100"/>
                  <a:pt x="94704" y="40208"/>
                </a:cubicBezTo>
                <a:cubicBezTo>
                  <a:pt x="93737" y="42317"/>
                  <a:pt x="91629" y="43656"/>
                  <a:pt x="89297" y="43656"/>
                </a:cubicBezTo>
                <a:lnTo>
                  <a:pt x="83121" y="43656"/>
                </a:lnTo>
                <a:lnTo>
                  <a:pt x="101774" y="65608"/>
                </a:lnTo>
                <a:cubicBezTo>
                  <a:pt x="103287" y="67370"/>
                  <a:pt x="103609" y="69850"/>
                  <a:pt x="102642" y="71958"/>
                </a:cubicBezTo>
                <a:cubicBezTo>
                  <a:pt x="101674" y="74067"/>
                  <a:pt x="99566" y="75406"/>
                  <a:pt x="97234" y="75406"/>
                </a:cubicBezTo>
                <a:lnTo>
                  <a:pt x="87685" y="75406"/>
                </a:lnTo>
                <a:lnTo>
                  <a:pt x="109711" y="101327"/>
                </a:lnTo>
                <a:cubicBezTo>
                  <a:pt x="111224" y="103088"/>
                  <a:pt x="111547" y="105569"/>
                  <a:pt x="110579" y="107677"/>
                </a:cubicBezTo>
                <a:cubicBezTo>
                  <a:pt x="109612" y="109786"/>
                  <a:pt x="107504" y="111125"/>
                  <a:pt x="105172" y="111125"/>
                </a:cubicBezTo>
                <a:lnTo>
                  <a:pt x="63500" y="111125"/>
                </a:lnTo>
                <a:lnTo>
                  <a:pt x="63500" y="127000"/>
                </a:lnTo>
                <a:cubicBezTo>
                  <a:pt x="63500" y="131390"/>
                  <a:pt x="59953" y="134938"/>
                  <a:pt x="55563" y="134938"/>
                </a:cubicBezTo>
                <a:cubicBezTo>
                  <a:pt x="51172" y="134938"/>
                  <a:pt x="47625" y="131390"/>
                  <a:pt x="47625" y="127000"/>
                </a:cubicBezTo>
                <a:lnTo>
                  <a:pt x="47625" y="111125"/>
                </a:lnTo>
                <a:lnTo>
                  <a:pt x="5953" y="111125"/>
                </a:lnTo>
                <a:cubicBezTo>
                  <a:pt x="3621" y="111125"/>
                  <a:pt x="1513" y="109786"/>
                  <a:pt x="546" y="107677"/>
                </a:cubicBezTo>
                <a:cubicBezTo>
                  <a:pt x="-422" y="105569"/>
                  <a:pt x="-99" y="103088"/>
                  <a:pt x="1414" y="101327"/>
                </a:cubicBezTo>
                <a:lnTo>
                  <a:pt x="23440" y="75406"/>
                </a:lnTo>
                <a:lnTo>
                  <a:pt x="13891" y="75406"/>
                </a:lnTo>
                <a:cubicBezTo>
                  <a:pt x="11559" y="75406"/>
                  <a:pt x="9451" y="74067"/>
                  <a:pt x="8483" y="71958"/>
                </a:cubicBezTo>
                <a:cubicBezTo>
                  <a:pt x="7516" y="69850"/>
                  <a:pt x="7838" y="67370"/>
                  <a:pt x="9351" y="65608"/>
                </a:cubicBezTo>
                <a:lnTo>
                  <a:pt x="28004" y="43656"/>
                </a:lnTo>
                <a:lnTo>
                  <a:pt x="21828" y="43656"/>
                </a:lnTo>
                <a:cubicBezTo>
                  <a:pt x="19496" y="43656"/>
                  <a:pt x="17388" y="42317"/>
                  <a:pt x="16421" y="40208"/>
                </a:cubicBezTo>
                <a:cubicBezTo>
                  <a:pt x="15453" y="38100"/>
                  <a:pt x="15776" y="35620"/>
                  <a:pt x="17289" y="33858"/>
                </a:cubicBezTo>
                <a:lnTo>
                  <a:pt x="51023" y="-5829"/>
                </a:lnTo>
                <a:cubicBezTo>
                  <a:pt x="52164" y="-7169"/>
                  <a:pt x="53826" y="-7937"/>
                  <a:pt x="55563" y="-7937"/>
                </a:cubicBezTo>
                <a:close/>
              </a:path>
            </a:pathLst>
          </a:custGeom>
          <a:solidFill>
            <a:srgbClr val="2A4B43"/>
          </a:solidFill>
          <a:ln/>
        </p:spPr>
      </p:sp>
      <p:sp>
        <p:nvSpPr>
          <p:cNvPr id="38" name="Text 36"/>
          <p:cNvSpPr/>
          <p:nvPr/>
        </p:nvSpPr>
        <p:spPr>
          <a:xfrm>
            <a:off x="5630267" y="1682750"/>
            <a:ext cx="571500"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Vegetation</a:t>
            </a:r>
            <a:endParaRPr lang="en-US" sz="1600" dirty="0"/>
          </a:p>
        </p:txBody>
      </p:sp>
      <p:sp>
        <p:nvSpPr>
          <p:cNvPr id="39" name="Text 37"/>
          <p:cNvSpPr/>
          <p:nvPr/>
        </p:nvSpPr>
        <p:spPr>
          <a:xfrm>
            <a:off x="5408017" y="1905000"/>
            <a:ext cx="1936750" cy="777875"/>
          </a:xfrm>
          <a:prstGeom prst="rect">
            <a:avLst/>
          </a:prstGeom>
          <a:noFill/>
          <a:ln/>
        </p:spPr>
        <p:txBody>
          <a:bodyPr wrap="square" lIns="0" tIns="0" rIns="0" bIns="0" rtlCol="0" anchor="ctr"/>
          <a:lstStyle/>
          <a:p>
            <a:pPr>
              <a:lnSpc>
                <a:spcPct val="140000"/>
              </a:lnSpc>
            </a:pPr>
            <a:r>
              <a:rPr lang="en-US" sz="750" dirty="0">
                <a:solidFill>
                  <a:srgbClr val="2C3033"/>
                </a:solidFill>
                <a:latin typeface="Quattrocento Sans" pitchFamily="34" charset="0"/>
                <a:ea typeface="Quattrocento Sans" pitchFamily="34" charset="-122"/>
                <a:cs typeface="Quattrocento Sans" pitchFamily="34" charset="-120"/>
              </a:rPr>
              <a:t>Guinea savannah (relatively wetter). Moderate to dense tree cover with well-developed grass understory. Common species: shea tree, locust bean, Daniellia oliveri. Riparian vegetation along streams.</a:t>
            </a:r>
            <a:endParaRPr lang="en-US" sz="1600" dirty="0"/>
          </a:p>
        </p:txBody>
      </p:sp>
      <p:sp>
        <p:nvSpPr>
          <p:cNvPr id="40" name="Shape 38"/>
          <p:cNvSpPr/>
          <p:nvPr/>
        </p:nvSpPr>
        <p:spPr>
          <a:xfrm>
            <a:off x="7489329" y="1587500"/>
            <a:ext cx="2079625" cy="1190625"/>
          </a:xfrm>
          <a:prstGeom prst="roundRect">
            <a:avLst>
              <a:gd name="adj" fmla="val 5333"/>
            </a:avLst>
          </a:prstGeom>
          <a:solidFill>
            <a:srgbClr val="F7F5F2"/>
          </a:solidFill>
          <a:ln/>
        </p:spPr>
      </p:sp>
      <p:sp>
        <p:nvSpPr>
          <p:cNvPr id="41" name="Shape 39"/>
          <p:cNvSpPr/>
          <p:nvPr/>
        </p:nvSpPr>
        <p:spPr>
          <a:xfrm>
            <a:off x="7600454" y="1698625"/>
            <a:ext cx="127000" cy="127000"/>
          </a:xfrm>
          <a:custGeom>
            <a:avLst/>
            <a:gdLst/>
            <a:ahLst/>
            <a:cxnLst/>
            <a:rect l="l" t="t" r="r" b="b"/>
            <a:pathLst>
              <a:path w="127000" h="127000">
                <a:moveTo>
                  <a:pt x="57671" y="1290"/>
                </a:moveTo>
                <a:cubicBezTo>
                  <a:pt x="61367" y="-422"/>
                  <a:pt x="65633" y="-422"/>
                  <a:pt x="69329" y="1290"/>
                </a:cubicBezTo>
                <a:lnTo>
                  <a:pt x="123552" y="26343"/>
                </a:lnTo>
                <a:cubicBezTo>
                  <a:pt x="125661" y="27310"/>
                  <a:pt x="127000" y="29418"/>
                  <a:pt x="127000" y="31750"/>
                </a:cubicBezTo>
                <a:cubicBezTo>
                  <a:pt x="127000" y="34082"/>
                  <a:pt x="125661" y="36190"/>
                  <a:pt x="123552" y="37157"/>
                </a:cubicBezTo>
                <a:lnTo>
                  <a:pt x="69329" y="62210"/>
                </a:lnTo>
                <a:cubicBezTo>
                  <a:pt x="65633" y="63922"/>
                  <a:pt x="61367" y="63922"/>
                  <a:pt x="57671" y="62210"/>
                </a:cubicBezTo>
                <a:lnTo>
                  <a:pt x="3448" y="37157"/>
                </a:lnTo>
                <a:cubicBezTo>
                  <a:pt x="1339" y="36165"/>
                  <a:pt x="0" y="34057"/>
                  <a:pt x="0" y="31750"/>
                </a:cubicBezTo>
                <a:cubicBezTo>
                  <a:pt x="0" y="29443"/>
                  <a:pt x="1339" y="27310"/>
                  <a:pt x="3448" y="26343"/>
                </a:cubicBezTo>
                <a:lnTo>
                  <a:pt x="57671" y="1290"/>
                </a:lnTo>
                <a:close/>
                <a:moveTo>
                  <a:pt x="11931" y="54173"/>
                </a:moveTo>
                <a:lnTo>
                  <a:pt x="52685" y="73000"/>
                </a:lnTo>
                <a:cubicBezTo>
                  <a:pt x="59556" y="76175"/>
                  <a:pt x="67469" y="76175"/>
                  <a:pt x="74340" y="73000"/>
                </a:cubicBezTo>
                <a:lnTo>
                  <a:pt x="115094" y="54173"/>
                </a:lnTo>
                <a:lnTo>
                  <a:pt x="123552" y="58093"/>
                </a:lnTo>
                <a:cubicBezTo>
                  <a:pt x="125661" y="59060"/>
                  <a:pt x="127000" y="61168"/>
                  <a:pt x="127000" y="63500"/>
                </a:cubicBezTo>
                <a:cubicBezTo>
                  <a:pt x="127000" y="65832"/>
                  <a:pt x="125661" y="67940"/>
                  <a:pt x="123552" y="68907"/>
                </a:cubicBezTo>
                <a:lnTo>
                  <a:pt x="69329" y="93960"/>
                </a:lnTo>
                <a:cubicBezTo>
                  <a:pt x="65633" y="95672"/>
                  <a:pt x="61367" y="95672"/>
                  <a:pt x="57671" y="93960"/>
                </a:cubicBezTo>
                <a:lnTo>
                  <a:pt x="3448" y="68907"/>
                </a:lnTo>
                <a:cubicBezTo>
                  <a:pt x="1339" y="67915"/>
                  <a:pt x="0" y="65807"/>
                  <a:pt x="0" y="63500"/>
                </a:cubicBezTo>
                <a:cubicBezTo>
                  <a:pt x="0" y="61193"/>
                  <a:pt x="1339" y="59060"/>
                  <a:pt x="3448" y="58093"/>
                </a:cubicBezTo>
                <a:lnTo>
                  <a:pt x="11906" y="54173"/>
                </a:lnTo>
                <a:close/>
                <a:moveTo>
                  <a:pt x="3448" y="89843"/>
                </a:moveTo>
                <a:lnTo>
                  <a:pt x="11906" y="85923"/>
                </a:lnTo>
                <a:lnTo>
                  <a:pt x="52660" y="104750"/>
                </a:lnTo>
                <a:cubicBezTo>
                  <a:pt x="59531" y="107925"/>
                  <a:pt x="67444" y="107925"/>
                  <a:pt x="74315" y="104750"/>
                </a:cubicBezTo>
                <a:lnTo>
                  <a:pt x="115069" y="85923"/>
                </a:lnTo>
                <a:lnTo>
                  <a:pt x="123527" y="89843"/>
                </a:lnTo>
                <a:cubicBezTo>
                  <a:pt x="125636" y="90810"/>
                  <a:pt x="126975" y="92918"/>
                  <a:pt x="126975" y="95250"/>
                </a:cubicBezTo>
                <a:cubicBezTo>
                  <a:pt x="126975" y="97582"/>
                  <a:pt x="125636" y="99690"/>
                  <a:pt x="123527" y="100657"/>
                </a:cubicBezTo>
                <a:lnTo>
                  <a:pt x="69304" y="125710"/>
                </a:lnTo>
                <a:cubicBezTo>
                  <a:pt x="65608" y="127422"/>
                  <a:pt x="61342" y="127422"/>
                  <a:pt x="57646" y="125710"/>
                </a:cubicBezTo>
                <a:lnTo>
                  <a:pt x="3448" y="100657"/>
                </a:lnTo>
                <a:cubicBezTo>
                  <a:pt x="1339" y="99665"/>
                  <a:pt x="0" y="97557"/>
                  <a:pt x="0" y="95250"/>
                </a:cubicBezTo>
                <a:cubicBezTo>
                  <a:pt x="0" y="92943"/>
                  <a:pt x="1339" y="90810"/>
                  <a:pt x="3448" y="89843"/>
                </a:cubicBezTo>
                <a:close/>
              </a:path>
            </a:pathLst>
          </a:custGeom>
          <a:solidFill>
            <a:srgbClr val="A9927D"/>
          </a:solidFill>
          <a:ln/>
        </p:spPr>
      </p:sp>
      <p:sp>
        <p:nvSpPr>
          <p:cNvPr id="42" name="Text 40"/>
          <p:cNvSpPr/>
          <p:nvPr/>
        </p:nvSpPr>
        <p:spPr>
          <a:xfrm>
            <a:off x="7806829" y="1682750"/>
            <a:ext cx="230188"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Soil</a:t>
            </a:r>
            <a:endParaRPr lang="en-US" sz="1600" dirty="0"/>
          </a:p>
        </p:txBody>
      </p:sp>
      <p:sp>
        <p:nvSpPr>
          <p:cNvPr id="43" name="Text 41"/>
          <p:cNvSpPr/>
          <p:nvPr/>
        </p:nvSpPr>
        <p:spPr>
          <a:xfrm>
            <a:off x="7584579" y="1905000"/>
            <a:ext cx="1936750" cy="777875"/>
          </a:xfrm>
          <a:prstGeom prst="rect">
            <a:avLst/>
          </a:prstGeom>
          <a:noFill/>
          <a:ln/>
        </p:spPr>
        <p:txBody>
          <a:bodyPr wrap="square" lIns="0" tIns="0" rIns="0" bIns="0" rtlCol="0" anchor="ctr"/>
          <a:lstStyle/>
          <a:p>
            <a:pPr>
              <a:lnSpc>
                <a:spcPct val="140000"/>
              </a:lnSpc>
            </a:pPr>
            <a:r>
              <a:rPr lang="en-US" sz="750" dirty="0">
                <a:solidFill>
                  <a:srgbClr val="2C3033"/>
                </a:solidFill>
                <a:latin typeface="Quattrocento Sans" pitchFamily="34" charset="0"/>
                <a:ea typeface="Quattrocento Sans" pitchFamily="34" charset="-122"/>
                <a:cs typeface="Quattrocento Sans" pitchFamily="34" charset="-120"/>
              </a:rPr>
              <a:t>Loamy and sandy-loam soils (dominant, moderately fertile, well-drained). Lateritic soils (reddish, compact). Clay soils in valley bottoms. Slightly acidic to neutral pH, moderate organic matter.</a:t>
            </a:r>
            <a:endParaRPr lang="en-US" sz="1600" dirty="0"/>
          </a:p>
        </p:txBody>
      </p:sp>
      <p:sp>
        <p:nvSpPr>
          <p:cNvPr id="44" name="Shape 42"/>
          <p:cNvSpPr/>
          <p:nvPr/>
        </p:nvSpPr>
        <p:spPr>
          <a:xfrm>
            <a:off x="9665990" y="1587500"/>
            <a:ext cx="2079625" cy="1190625"/>
          </a:xfrm>
          <a:prstGeom prst="roundRect">
            <a:avLst>
              <a:gd name="adj" fmla="val 5333"/>
            </a:avLst>
          </a:prstGeom>
          <a:solidFill>
            <a:srgbClr val="F7F5F2"/>
          </a:solidFill>
          <a:ln/>
        </p:spPr>
      </p:sp>
      <p:sp>
        <p:nvSpPr>
          <p:cNvPr id="45" name="Shape 43"/>
          <p:cNvSpPr/>
          <p:nvPr/>
        </p:nvSpPr>
        <p:spPr>
          <a:xfrm>
            <a:off x="9769178" y="1698625"/>
            <a:ext cx="142875" cy="127000"/>
          </a:xfrm>
          <a:custGeom>
            <a:avLst/>
            <a:gdLst/>
            <a:ahLst/>
            <a:cxnLst/>
            <a:rect l="l" t="t" r="r" b="b"/>
            <a:pathLst>
              <a:path w="142875" h="127000">
                <a:moveTo>
                  <a:pt x="112514" y="-3671"/>
                </a:moveTo>
                <a:cubicBezTo>
                  <a:pt x="113729" y="-3175"/>
                  <a:pt x="114622" y="-2084"/>
                  <a:pt x="114871" y="-794"/>
                </a:cubicBezTo>
                <a:lnTo>
                  <a:pt x="119063" y="19844"/>
                </a:lnTo>
                <a:lnTo>
                  <a:pt x="139700" y="24011"/>
                </a:lnTo>
                <a:cubicBezTo>
                  <a:pt x="140990" y="24284"/>
                  <a:pt x="142056" y="25152"/>
                  <a:pt x="142577" y="26367"/>
                </a:cubicBezTo>
                <a:cubicBezTo>
                  <a:pt x="143098" y="27583"/>
                  <a:pt x="142949" y="28972"/>
                  <a:pt x="142230" y="30063"/>
                </a:cubicBezTo>
                <a:lnTo>
                  <a:pt x="130597" y="47600"/>
                </a:lnTo>
                <a:lnTo>
                  <a:pt x="142230" y="65137"/>
                </a:lnTo>
                <a:cubicBezTo>
                  <a:pt x="142949" y="66229"/>
                  <a:pt x="143098" y="67618"/>
                  <a:pt x="142577" y="68833"/>
                </a:cubicBezTo>
                <a:cubicBezTo>
                  <a:pt x="142056" y="70048"/>
                  <a:pt x="140990" y="70941"/>
                  <a:pt x="139700" y="71189"/>
                </a:cubicBezTo>
                <a:lnTo>
                  <a:pt x="124271" y="74340"/>
                </a:lnTo>
                <a:cubicBezTo>
                  <a:pt x="121320" y="72182"/>
                  <a:pt x="118046" y="70470"/>
                  <a:pt x="114498" y="69279"/>
                </a:cubicBezTo>
                <a:cubicBezTo>
                  <a:pt x="113878" y="66129"/>
                  <a:pt x="112812" y="63153"/>
                  <a:pt x="111348" y="60424"/>
                </a:cubicBezTo>
                <a:cubicBezTo>
                  <a:pt x="113705" y="56728"/>
                  <a:pt x="115094" y="52338"/>
                  <a:pt x="115094" y="47600"/>
                </a:cubicBezTo>
                <a:cubicBezTo>
                  <a:pt x="115094" y="34454"/>
                  <a:pt x="104428" y="23788"/>
                  <a:pt x="91281" y="23788"/>
                </a:cubicBezTo>
                <a:cubicBezTo>
                  <a:pt x="79400" y="23788"/>
                  <a:pt x="69552" y="32494"/>
                  <a:pt x="67766" y="43855"/>
                </a:cubicBezTo>
                <a:cubicBezTo>
                  <a:pt x="61193" y="38819"/>
                  <a:pt x="53008" y="35793"/>
                  <a:pt x="44103" y="35694"/>
                </a:cubicBezTo>
                <a:lnTo>
                  <a:pt x="40357" y="30063"/>
                </a:lnTo>
                <a:cubicBezTo>
                  <a:pt x="39638" y="28972"/>
                  <a:pt x="39489" y="27583"/>
                  <a:pt x="40010" y="26367"/>
                </a:cubicBezTo>
                <a:cubicBezTo>
                  <a:pt x="40531" y="25152"/>
                  <a:pt x="41597" y="24259"/>
                  <a:pt x="42887" y="24011"/>
                </a:cubicBezTo>
                <a:lnTo>
                  <a:pt x="63500" y="19844"/>
                </a:lnTo>
                <a:lnTo>
                  <a:pt x="67667" y="-794"/>
                </a:lnTo>
                <a:cubicBezTo>
                  <a:pt x="67940" y="-2084"/>
                  <a:pt x="68808" y="-3150"/>
                  <a:pt x="70024" y="-3671"/>
                </a:cubicBezTo>
                <a:cubicBezTo>
                  <a:pt x="71239" y="-4192"/>
                  <a:pt x="72628" y="-4043"/>
                  <a:pt x="73720" y="-3324"/>
                </a:cubicBezTo>
                <a:lnTo>
                  <a:pt x="91281" y="8334"/>
                </a:lnTo>
                <a:lnTo>
                  <a:pt x="108818" y="-3299"/>
                </a:lnTo>
                <a:cubicBezTo>
                  <a:pt x="109910" y="-4018"/>
                  <a:pt x="111299" y="-4167"/>
                  <a:pt x="112514" y="-3646"/>
                </a:cubicBezTo>
                <a:close/>
                <a:moveTo>
                  <a:pt x="103188" y="47625"/>
                </a:moveTo>
                <a:cubicBezTo>
                  <a:pt x="103188" y="48568"/>
                  <a:pt x="103088" y="49485"/>
                  <a:pt x="102865" y="50378"/>
                </a:cubicBezTo>
                <a:cubicBezTo>
                  <a:pt x="97482" y="46162"/>
                  <a:pt x="90711" y="43656"/>
                  <a:pt x="83344" y="43656"/>
                </a:cubicBezTo>
                <a:cubicBezTo>
                  <a:pt x="82203" y="43656"/>
                  <a:pt x="81087" y="43706"/>
                  <a:pt x="79995" y="43830"/>
                </a:cubicBezTo>
                <a:cubicBezTo>
                  <a:pt x="81583" y="39117"/>
                  <a:pt x="86047" y="35719"/>
                  <a:pt x="91281" y="35719"/>
                </a:cubicBezTo>
                <a:cubicBezTo>
                  <a:pt x="97854" y="35719"/>
                  <a:pt x="103188" y="41052"/>
                  <a:pt x="103188" y="47625"/>
                </a:cubicBezTo>
                <a:close/>
                <a:moveTo>
                  <a:pt x="23812" y="127000"/>
                </a:moveTo>
                <a:cubicBezTo>
                  <a:pt x="10666" y="127000"/>
                  <a:pt x="0" y="116334"/>
                  <a:pt x="0" y="103188"/>
                </a:cubicBezTo>
                <a:cubicBezTo>
                  <a:pt x="0" y="92646"/>
                  <a:pt x="6846" y="83691"/>
                  <a:pt x="16346" y="80566"/>
                </a:cubicBezTo>
                <a:cubicBezTo>
                  <a:pt x="16024" y="78904"/>
                  <a:pt x="15875" y="77167"/>
                  <a:pt x="15875" y="75406"/>
                </a:cubicBezTo>
                <a:cubicBezTo>
                  <a:pt x="15875" y="60052"/>
                  <a:pt x="28302" y="47625"/>
                  <a:pt x="43656" y="47625"/>
                </a:cubicBezTo>
                <a:cubicBezTo>
                  <a:pt x="54347" y="47625"/>
                  <a:pt x="63624" y="53653"/>
                  <a:pt x="68263" y="62508"/>
                </a:cubicBezTo>
                <a:cubicBezTo>
                  <a:pt x="71909" y="58266"/>
                  <a:pt x="77316" y="55563"/>
                  <a:pt x="83344" y="55563"/>
                </a:cubicBezTo>
                <a:cubicBezTo>
                  <a:pt x="94307" y="55563"/>
                  <a:pt x="103188" y="64443"/>
                  <a:pt x="103188" y="75406"/>
                </a:cubicBezTo>
                <a:cubicBezTo>
                  <a:pt x="103188" y="76771"/>
                  <a:pt x="103039" y="78085"/>
                  <a:pt x="102791" y="79375"/>
                </a:cubicBezTo>
                <a:cubicBezTo>
                  <a:pt x="102915" y="79375"/>
                  <a:pt x="103063" y="79375"/>
                  <a:pt x="103188" y="79375"/>
                </a:cubicBezTo>
                <a:cubicBezTo>
                  <a:pt x="116334" y="79375"/>
                  <a:pt x="127000" y="90041"/>
                  <a:pt x="127000" y="103188"/>
                </a:cubicBezTo>
                <a:cubicBezTo>
                  <a:pt x="127000" y="116334"/>
                  <a:pt x="116334" y="127000"/>
                  <a:pt x="103188" y="127000"/>
                </a:cubicBezTo>
                <a:lnTo>
                  <a:pt x="23812" y="127000"/>
                </a:lnTo>
                <a:close/>
              </a:path>
            </a:pathLst>
          </a:custGeom>
          <a:solidFill>
            <a:srgbClr val="D77A61"/>
          </a:solidFill>
          <a:ln/>
        </p:spPr>
      </p:sp>
      <p:sp>
        <p:nvSpPr>
          <p:cNvPr id="46" name="Text 44"/>
          <p:cNvSpPr/>
          <p:nvPr/>
        </p:nvSpPr>
        <p:spPr>
          <a:xfrm>
            <a:off x="9983490" y="1682750"/>
            <a:ext cx="420688"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Climate</a:t>
            </a:r>
            <a:endParaRPr lang="en-US" sz="1600" dirty="0"/>
          </a:p>
        </p:txBody>
      </p:sp>
      <p:sp>
        <p:nvSpPr>
          <p:cNvPr id="47" name="Text 45"/>
          <p:cNvSpPr/>
          <p:nvPr/>
        </p:nvSpPr>
        <p:spPr>
          <a:xfrm>
            <a:off x="9761240" y="1905000"/>
            <a:ext cx="1936750" cy="777875"/>
          </a:xfrm>
          <a:prstGeom prst="rect">
            <a:avLst/>
          </a:prstGeom>
          <a:noFill/>
          <a:ln/>
        </p:spPr>
        <p:txBody>
          <a:bodyPr wrap="square" lIns="0" tIns="0" rIns="0" bIns="0" rtlCol="0" anchor="ctr"/>
          <a:lstStyle/>
          <a:p>
            <a:pPr>
              <a:lnSpc>
                <a:spcPct val="140000"/>
              </a:lnSpc>
            </a:pPr>
            <a:r>
              <a:rPr lang="en-US" sz="750" dirty="0">
                <a:solidFill>
                  <a:srgbClr val="2C3033"/>
                </a:solidFill>
                <a:latin typeface="Quattrocento Sans" pitchFamily="34" charset="0"/>
                <a:ea typeface="Quattrocento Sans" pitchFamily="34" charset="-122"/>
                <a:cs typeface="Quattrocento Sans" pitchFamily="34" charset="-120"/>
              </a:rPr>
              <a:t>Tropical wet-dry, slightly higher rainfall than northern Gombe. Annual rainfall: 900-1100mm. Wet season: April-October. Mean temperature: 28-32°C (cooler due to elevation).</a:t>
            </a:r>
            <a:endParaRPr lang="en-US" sz="1600" dirty="0"/>
          </a:p>
        </p:txBody>
      </p:sp>
      <p:sp>
        <p:nvSpPr>
          <p:cNvPr id="48" name="Shape 46"/>
          <p:cNvSpPr/>
          <p:nvPr/>
        </p:nvSpPr>
        <p:spPr>
          <a:xfrm>
            <a:off x="5185767" y="2996406"/>
            <a:ext cx="6691313" cy="1587500"/>
          </a:xfrm>
          <a:prstGeom prst="roundRect">
            <a:avLst>
              <a:gd name="adj" fmla="val 4000"/>
            </a:avLst>
          </a:prstGeom>
          <a:solidFill>
            <a:srgbClr val="FFFFFF"/>
          </a:solidFill>
          <a:ln/>
          <a:effectLst>
            <a:outerShdw sx="100000" sy="100000" kx="0" ky="0" algn="bl" rotWithShape="0" blurRad="23813" dist="7938" dir="5400000">
              <a:srgbClr val="000000">
                <a:alpha val="10196"/>
              </a:srgbClr>
            </a:outerShdw>
          </a:effectLst>
        </p:spPr>
      </p:sp>
      <p:sp>
        <p:nvSpPr>
          <p:cNvPr id="49" name="Text 47"/>
          <p:cNvSpPr/>
          <p:nvPr/>
        </p:nvSpPr>
        <p:spPr>
          <a:xfrm>
            <a:off x="5312767" y="3123406"/>
            <a:ext cx="6508750"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Unique Threat to College of Education</a:t>
            </a:r>
            <a:endParaRPr lang="en-US" sz="1600" dirty="0"/>
          </a:p>
        </p:txBody>
      </p:sp>
      <p:sp>
        <p:nvSpPr>
          <p:cNvPr id="50" name="Shape 48"/>
          <p:cNvSpPr/>
          <p:nvPr/>
        </p:nvSpPr>
        <p:spPr>
          <a:xfrm>
            <a:off x="5328642" y="3440906"/>
            <a:ext cx="6421438" cy="1016000"/>
          </a:xfrm>
          <a:custGeom>
            <a:avLst/>
            <a:gdLst/>
            <a:ahLst/>
            <a:cxnLst/>
            <a:rect l="l" t="t" r="r" b="b"/>
            <a:pathLst>
              <a:path w="6421438" h="1016000">
                <a:moveTo>
                  <a:pt x="31750" y="0"/>
                </a:moveTo>
                <a:lnTo>
                  <a:pt x="6358001" y="0"/>
                </a:lnTo>
                <a:cubicBezTo>
                  <a:pt x="6393048" y="0"/>
                  <a:pt x="6421501" y="28453"/>
                  <a:pt x="6421501" y="63500"/>
                </a:cubicBezTo>
                <a:lnTo>
                  <a:pt x="6421501" y="952500"/>
                </a:lnTo>
                <a:cubicBezTo>
                  <a:pt x="6421501" y="987547"/>
                  <a:pt x="6393048" y="1016000"/>
                  <a:pt x="6358001" y="1016000"/>
                </a:cubicBezTo>
                <a:lnTo>
                  <a:pt x="31750" y="1016000"/>
                </a:lnTo>
                <a:cubicBezTo>
                  <a:pt x="14227" y="1016000"/>
                  <a:pt x="0" y="1001773"/>
                  <a:pt x="0" y="984250"/>
                </a:cubicBezTo>
                <a:lnTo>
                  <a:pt x="0" y="31750"/>
                </a:lnTo>
                <a:cubicBezTo>
                  <a:pt x="0" y="14227"/>
                  <a:pt x="14227" y="0"/>
                  <a:pt x="31750" y="0"/>
                </a:cubicBezTo>
                <a:close/>
              </a:path>
            </a:pathLst>
          </a:custGeom>
          <a:solidFill>
            <a:srgbClr val="D77A61">
              <a:alpha val="10196"/>
            </a:srgbClr>
          </a:solidFill>
          <a:ln/>
        </p:spPr>
      </p:sp>
      <p:sp>
        <p:nvSpPr>
          <p:cNvPr id="51" name="Shape 49"/>
          <p:cNvSpPr/>
          <p:nvPr/>
        </p:nvSpPr>
        <p:spPr>
          <a:xfrm>
            <a:off x="5328642" y="3440906"/>
            <a:ext cx="31750" cy="1016000"/>
          </a:xfrm>
          <a:custGeom>
            <a:avLst/>
            <a:gdLst/>
            <a:ahLst/>
            <a:cxnLst/>
            <a:rect l="l" t="t" r="r" b="b"/>
            <a:pathLst>
              <a:path w="31750" h="1016000">
                <a:moveTo>
                  <a:pt x="31750" y="0"/>
                </a:moveTo>
                <a:lnTo>
                  <a:pt x="31750" y="0"/>
                </a:lnTo>
                <a:lnTo>
                  <a:pt x="31750" y="1016000"/>
                </a:lnTo>
                <a:lnTo>
                  <a:pt x="31750" y="1016000"/>
                </a:lnTo>
                <a:cubicBezTo>
                  <a:pt x="14227" y="1016000"/>
                  <a:pt x="0" y="1001773"/>
                  <a:pt x="0" y="984250"/>
                </a:cubicBezTo>
                <a:lnTo>
                  <a:pt x="0" y="31750"/>
                </a:lnTo>
                <a:cubicBezTo>
                  <a:pt x="0" y="14227"/>
                  <a:pt x="14227" y="0"/>
                  <a:pt x="31750" y="0"/>
                </a:cubicBezTo>
                <a:close/>
              </a:path>
            </a:pathLst>
          </a:custGeom>
          <a:solidFill>
            <a:srgbClr val="D77A61"/>
          </a:solidFill>
          <a:ln/>
        </p:spPr>
      </p:sp>
      <p:sp>
        <p:nvSpPr>
          <p:cNvPr id="52" name="Text 50"/>
          <p:cNvSpPr/>
          <p:nvPr/>
        </p:nvSpPr>
        <p:spPr>
          <a:xfrm>
            <a:off x="5439767" y="3536156"/>
            <a:ext cx="6278563" cy="825500"/>
          </a:xfrm>
          <a:prstGeom prst="rect">
            <a:avLst/>
          </a:prstGeom>
          <a:noFill/>
          <a:ln/>
        </p:spPr>
        <p:txBody>
          <a:bodyPr wrap="square" lIns="0" tIns="0" rIns="0" bIns="0" rtlCol="0" anchor="ctr"/>
          <a:lstStyle/>
          <a:p>
            <a:pPr>
              <a:lnSpc>
                <a:spcPct val="140000"/>
              </a:lnSpc>
            </a:pPr>
            <a:r>
              <a:rPr lang="en-US" sz="1000" dirty="0">
                <a:solidFill>
                  <a:srgbClr val="2C3033"/>
                </a:solidFill>
                <a:latin typeface="Quattrocento Sans" pitchFamily="34" charset="0"/>
                <a:ea typeface="Quattrocento Sans" pitchFamily="34" charset="-122"/>
                <a:cs typeface="Quattrocento Sans" pitchFamily="34" charset="-120"/>
              </a:rPr>
              <a:t>The gully at the </a:t>
            </a:r>
            <a:pPr>
              <a:lnSpc>
                <a:spcPct val="140000"/>
              </a:lnSpc>
            </a:pPr>
            <a:r>
              <a:rPr lang="en-US" sz="1000" b="1" dirty="0">
                <a:solidFill>
                  <a:srgbClr val="D77A61"/>
                </a:solidFill>
                <a:latin typeface="Quattrocento Sans" pitchFamily="34" charset="0"/>
                <a:ea typeface="Quattrocento Sans" pitchFamily="34" charset="-122"/>
                <a:cs typeface="Quattrocento Sans" pitchFamily="34" charset="-120"/>
              </a:rPr>
              <a:t>College of Education, Billiri</a:t>
            </a:r>
            <a:pPr>
              <a:lnSpc>
                <a:spcPct val="140000"/>
              </a:lnSpc>
            </a:pPr>
            <a:r>
              <a:rPr lang="en-US" sz="1000" dirty="0">
                <a:solidFill>
                  <a:srgbClr val="2C3033"/>
                </a:solidFill>
                <a:latin typeface="Quattrocento Sans" pitchFamily="34" charset="0"/>
                <a:ea typeface="Quattrocento Sans" pitchFamily="34" charset="-122"/>
                <a:cs typeface="Quattrocento Sans" pitchFamily="34" charset="-120"/>
              </a:rPr>
              <a:t> poses an urgent threat from the south. The Provost, Dr. Bertha Abdu Danja, highlighted during a visit by the Commissioner for Higher Education that academic blocks, hostels, and staff quarters are increasingly vulnerable. The college's incomplete perimeter fence has already raised security concerns, and the advancing gully adds an </a:t>
            </a:r>
            <a:pPr>
              <a:lnSpc>
                <a:spcPct val="140000"/>
              </a:lnSpc>
            </a:pPr>
            <a:r>
              <a:rPr lang="en-US" sz="1000" b="1" dirty="0">
                <a:solidFill>
                  <a:srgbClr val="D77A61"/>
                </a:solidFill>
                <a:latin typeface="Quattrocento Sans" pitchFamily="34" charset="0"/>
                <a:ea typeface="Quattrocento Sans" pitchFamily="34" charset="-122"/>
                <a:cs typeface="Quattrocento Sans" pitchFamily="34" charset="-120"/>
              </a:rPr>
              <a:t>existential threat</a:t>
            </a:r>
            <a:pPr>
              <a:lnSpc>
                <a:spcPct val="140000"/>
              </a:lnSpc>
            </a:pPr>
            <a:r>
              <a:rPr lang="en-US" sz="1000" dirty="0">
                <a:solidFill>
                  <a:srgbClr val="2C3033"/>
                </a:solidFill>
                <a:latin typeface="Quattrocento Sans" pitchFamily="34" charset="0"/>
                <a:ea typeface="Quattrocento Sans" pitchFamily="34" charset="-122"/>
                <a:cs typeface="Quattrocento Sans" pitchFamily="34" charset="-120"/>
              </a:rPr>
              <a:t> to students, staff, and property.</a:t>
            </a:r>
            <a:endParaRPr lang="en-US" sz="1600" dirty="0"/>
          </a:p>
        </p:txBody>
      </p:sp>
      <p:sp>
        <p:nvSpPr>
          <p:cNvPr id="53" name="Shape 51"/>
          <p:cNvSpPr/>
          <p:nvPr/>
        </p:nvSpPr>
        <p:spPr>
          <a:xfrm>
            <a:off x="5185767" y="4679156"/>
            <a:ext cx="6691313" cy="1524000"/>
          </a:xfrm>
          <a:prstGeom prst="roundRect">
            <a:avLst>
              <a:gd name="adj" fmla="val 4167"/>
            </a:avLst>
          </a:prstGeom>
          <a:solidFill>
            <a:srgbClr val="FFFFFF"/>
          </a:solidFill>
          <a:ln/>
          <a:effectLst>
            <a:outerShdw sx="100000" sy="100000" kx="0" ky="0" algn="bl" rotWithShape="0" blurRad="23813" dist="7938" dir="5400000">
              <a:srgbClr val="000000">
                <a:alpha val="10196"/>
              </a:srgbClr>
            </a:outerShdw>
          </a:effectLst>
        </p:spPr>
      </p:sp>
      <p:sp>
        <p:nvSpPr>
          <p:cNvPr id="54" name="Text 52"/>
          <p:cNvSpPr/>
          <p:nvPr/>
        </p:nvSpPr>
        <p:spPr>
          <a:xfrm>
            <a:off x="5312767" y="4806156"/>
            <a:ext cx="6508750"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Causes &amp; Trend</a:t>
            </a:r>
            <a:endParaRPr lang="en-US" sz="1600" dirty="0"/>
          </a:p>
        </p:txBody>
      </p:sp>
      <p:sp>
        <p:nvSpPr>
          <p:cNvPr id="55" name="Text 53"/>
          <p:cNvSpPr/>
          <p:nvPr/>
        </p:nvSpPr>
        <p:spPr>
          <a:xfrm>
            <a:off x="5312767" y="5123656"/>
            <a:ext cx="3206750" cy="158750"/>
          </a:xfrm>
          <a:prstGeom prst="rect">
            <a:avLst/>
          </a:prstGeom>
          <a:noFill/>
          <a:ln/>
        </p:spPr>
        <p:txBody>
          <a:bodyPr wrap="square" lIns="0" tIns="0" rIns="0" bIns="0" rtlCol="0" anchor="ctr"/>
          <a:lstStyle/>
          <a:p>
            <a:pPr>
              <a:lnSpc>
                <a:spcPct val="120000"/>
              </a:lnSpc>
            </a:pPr>
            <a:r>
              <a:rPr lang="en-US" sz="875" b="1" dirty="0">
                <a:solidFill>
                  <a:srgbClr val="D77A61"/>
                </a:solidFill>
                <a:latin typeface="Quattrocento Sans" pitchFamily="34" charset="0"/>
                <a:ea typeface="Quattrocento Sans" pitchFamily="34" charset="-122"/>
                <a:cs typeface="Quattrocento Sans" pitchFamily="34" charset="-120"/>
              </a:rPr>
              <a:t>Primary Causes</a:t>
            </a:r>
            <a:endParaRPr lang="en-US" sz="1600" dirty="0"/>
          </a:p>
        </p:txBody>
      </p:sp>
      <p:sp>
        <p:nvSpPr>
          <p:cNvPr id="56" name="Shape 54"/>
          <p:cNvSpPr/>
          <p:nvPr/>
        </p:nvSpPr>
        <p:spPr>
          <a:xfrm>
            <a:off x="5342533" y="5377656"/>
            <a:ext cx="59531" cy="95250"/>
          </a:xfrm>
          <a:custGeom>
            <a:avLst/>
            <a:gdLst/>
            <a:ahLst/>
            <a:cxnLst/>
            <a:rect l="l" t="t" r="r" b="b"/>
            <a:pathLst>
              <a:path w="59531" h="95250">
                <a:moveTo>
                  <a:pt x="57876" y="43421"/>
                </a:moveTo>
                <a:cubicBezTo>
                  <a:pt x="60201" y="45746"/>
                  <a:pt x="60201" y="49523"/>
                  <a:pt x="57876" y="51848"/>
                </a:cubicBezTo>
                <a:lnTo>
                  <a:pt x="22157" y="87567"/>
                </a:lnTo>
                <a:cubicBezTo>
                  <a:pt x="19831" y="89892"/>
                  <a:pt x="16055" y="89892"/>
                  <a:pt x="13729" y="87567"/>
                </a:cubicBezTo>
                <a:cubicBezTo>
                  <a:pt x="11404" y="85241"/>
                  <a:pt x="11404" y="81465"/>
                  <a:pt x="13729" y="79139"/>
                </a:cubicBezTo>
                <a:lnTo>
                  <a:pt x="45244" y="47625"/>
                </a:lnTo>
                <a:lnTo>
                  <a:pt x="13748" y="16111"/>
                </a:lnTo>
                <a:cubicBezTo>
                  <a:pt x="11423" y="13785"/>
                  <a:pt x="11423" y="10009"/>
                  <a:pt x="13748" y="7683"/>
                </a:cubicBezTo>
                <a:cubicBezTo>
                  <a:pt x="16073" y="5358"/>
                  <a:pt x="19850" y="5358"/>
                  <a:pt x="22175" y="7683"/>
                </a:cubicBezTo>
                <a:lnTo>
                  <a:pt x="57894" y="43402"/>
                </a:lnTo>
                <a:close/>
              </a:path>
            </a:pathLst>
          </a:custGeom>
          <a:solidFill>
            <a:srgbClr val="D77A61"/>
          </a:solidFill>
          <a:ln/>
        </p:spPr>
      </p:sp>
      <p:sp>
        <p:nvSpPr>
          <p:cNvPr id="57" name="Text 55"/>
          <p:cNvSpPr/>
          <p:nvPr/>
        </p:nvSpPr>
        <p:spPr>
          <a:xfrm>
            <a:off x="5431830" y="5345906"/>
            <a:ext cx="3087688"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Road runoff concentration</a:t>
            </a:r>
            <a:endParaRPr lang="en-US" sz="1600" dirty="0"/>
          </a:p>
        </p:txBody>
      </p:sp>
      <p:sp>
        <p:nvSpPr>
          <p:cNvPr id="58" name="Shape 56"/>
          <p:cNvSpPr/>
          <p:nvPr/>
        </p:nvSpPr>
        <p:spPr>
          <a:xfrm>
            <a:off x="5342533" y="5568156"/>
            <a:ext cx="59531" cy="95250"/>
          </a:xfrm>
          <a:custGeom>
            <a:avLst/>
            <a:gdLst/>
            <a:ahLst/>
            <a:cxnLst/>
            <a:rect l="l" t="t" r="r" b="b"/>
            <a:pathLst>
              <a:path w="59531" h="95250">
                <a:moveTo>
                  <a:pt x="57876" y="43421"/>
                </a:moveTo>
                <a:cubicBezTo>
                  <a:pt x="60201" y="45746"/>
                  <a:pt x="60201" y="49523"/>
                  <a:pt x="57876" y="51848"/>
                </a:cubicBezTo>
                <a:lnTo>
                  <a:pt x="22157" y="87567"/>
                </a:lnTo>
                <a:cubicBezTo>
                  <a:pt x="19831" y="89892"/>
                  <a:pt x="16055" y="89892"/>
                  <a:pt x="13729" y="87567"/>
                </a:cubicBezTo>
                <a:cubicBezTo>
                  <a:pt x="11404" y="85241"/>
                  <a:pt x="11404" y="81465"/>
                  <a:pt x="13729" y="79139"/>
                </a:cubicBezTo>
                <a:lnTo>
                  <a:pt x="45244" y="47625"/>
                </a:lnTo>
                <a:lnTo>
                  <a:pt x="13748" y="16111"/>
                </a:lnTo>
                <a:cubicBezTo>
                  <a:pt x="11423" y="13785"/>
                  <a:pt x="11423" y="10009"/>
                  <a:pt x="13748" y="7683"/>
                </a:cubicBezTo>
                <a:cubicBezTo>
                  <a:pt x="16073" y="5358"/>
                  <a:pt x="19850" y="5358"/>
                  <a:pt x="22175" y="7683"/>
                </a:cubicBezTo>
                <a:lnTo>
                  <a:pt x="57894" y="43402"/>
                </a:lnTo>
                <a:close/>
              </a:path>
            </a:pathLst>
          </a:custGeom>
          <a:solidFill>
            <a:srgbClr val="D77A61"/>
          </a:solidFill>
          <a:ln/>
        </p:spPr>
      </p:sp>
      <p:sp>
        <p:nvSpPr>
          <p:cNvPr id="59" name="Text 57"/>
          <p:cNvSpPr/>
          <p:nvPr/>
        </p:nvSpPr>
        <p:spPr>
          <a:xfrm>
            <a:off x="5431830" y="5536406"/>
            <a:ext cx="3087688"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Lack of culverts</a:t>
            </a:r>
            <a:endParaRPr lang="en-US" sz="1600" dirty="0"/>
          </a:p>
        </p:txBody>
      </p:sp>
      <p:sp>
        <p:nvSpPr>
          <p:cNvPr id="60" name="Shape 58"/>
          <p:cNvSpPr/>
          <p:nvPr/>
        </p:nvSpPr>
        <p:spPr>
          <a:xfrm>
            <a:off x="5342533" y="5758656"/>
            <a:ext cx="59531" cy="95250"/>
          </a:xfrm>
          <a:custGeom>
            <a:avLst/>
            <a:gdLst/>
            <a:ahLst/>
            <a:cxnLst/>
            <a:rect l="l" t="t" r="r" b="b"/>
            <a:pathLst>
              <a:path w="59531" h="95250">
                <a:moveTo>
                  <a:pt x="57876" y="43421"/>
                </a:moveTo>
                <a:cubicBezTo>
                  <a:pt x="60201" y="45746"/>
                  <a:pt x="60201" y="49523"/>
                  <a:pt x="57876" y="51848"/>
                </a:cubicBezTo>
                <a:lnTo>
                  <a:pt x="22157" y="87567"/>
                </a:lnTo>
                <a:cubicBezTo>
                  <a:pt x="19831" y="89892"/>
                  <a:pt x="16055" y="89892"/>
                  <a:pt x="13729" y="87567"/>
                </a:cubicBezTo>
                <a:cubicBezTo>
                  <a:pt x="11404" y="85241"/>
                  <a:pt x="11404" y="81465"/>
                  <a:pt x="13729" y="79139"/>
                </a:cubicBezTo>
                <a:lnTo>
                  <a:pt x="45244" y="47625"/>
                </a:lnTo>
                <a:lnTo>
                  <a:pt x="13748" y="16111"/>
                </a:lnTo>
                <a:cubicBezTo>
                  <a:pt x="11423" y="13785"/>
                  <a:pt x="11423" y="10009"/>
                  <a:pt x="13748" y="7683"/>
                </a:cubicBezTo>
                <a:cubicBezTo>
                  <a:pt x="16073" y="5358"/>
                  <a:pt x="19850" y="5358"/>
                  <a:pt x="22175" y="7683"/>
                </a:cubicBezTo>
                <a:lnTo>
                  <a:pt x="57894" y="43402"/>
                </a:lnTo>
                <a:close/>
              </a:path>
            </a:pathLst>
          </a:custGeom>
          <a:solidFill>
            <a:srgbClr val="D77A61"/>
          </a:solidFill>
          <a:ln/>
        </p:spPr>
      </p:sp>
      <p:sp>
        <p:nvSpPr>
          <p:cNvPr id="61" name="Text 59"/>
          <p:cNvSpPr/>
          <p:nvPr/>
        </p:nvSpPr>
        <p:spPr>
          <a:xfrm>
            <a:off x="5431830" y="5726906"/>
            <a:ext cx="3087688"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Steep terrain giving runoff kinetic energy</a:t>
            </a:r>
            <a:endParaRPr lang="en-US" sz="1600" dirty="0"/>
          </a:p>
        </p:txBody>
      </p:sp>
      <p:sp>
        <p:nvSpPr>
          <p:cNvPr id="62" name="Shape 60"/>
          <p:cNvSpPr/>
          <p:nvPr/>
        </p:nvSpPr>
        <p:spPr>
          <a:xfrm>
            <a:off x="5342533" y="5949156"/>
            <a:ext cx="59531" cy="95250"/>
          </a:xfrm>
          <a:custGeom>
            <a:avLst/>
            <a:gdLst/>
            <a:ahLst/>
            <a:cxnLst/>
            <a:rect l="l" t="t" r="r" b="b"/>
            <a:pathLst>
              <a:path w="59531" h="95250">
                <a:moveTo>
                  <a:pt x="57876" y="43421"/>
                </a:moveTo>
                <a:cubicBezTo>
                  <a:pt x="60201" y="45746"/>
                  <a:pt x="60201" y="49523"/>
                  <a:pt x="57876" y="51848"/>
                </a:cubicBezTo>
                <a:lnTo>
                  <a:pt x="22157" y="87567"/>
                </a:lnTo>
                <a:cubicBezTo>
                  <a:pt x="19831" y="89892"/>
                  <a:pt x="16055" y="89892"/>
                  <a:pt x="13729" y="87567"/>
                </a:cubicBezTo>
                <a:cubicBezTo>
                  <a:pt x="11404" y="85241"/>
                  <a:pt x="11404" y="81465"/>
                  <a:pt x="13729" y="79139"/>
                </a:cubicBezTo>
                <a:lnTo>
                  <a:pt x="45244" y="47625"/>
                </a:lnTo>
                <a:lnTo>
                  <a:pt x="13748" y="16111"/>
                </a:lnTo>
                <a:cubicBezTo>
                  <a:pt x="11423" y="13785"/>
                  <a:pt x="11423" y="10009"/>
                  <a:pt x="13748" y="7683"/>
                </a:cubicBezTo>
                <a:cubicBezTo>
                  <a:pt x="16073" y="5358"/>
                  <a:pt x="19850" y="5358"/>
                  <a:pt x="22175" y="7683"/>
                </a:cubicBezTo>
                <a:lnTo>
                  <a:pt x="57894" y="43402"/>
                </a:lnTo>
                <a:close/>
              </a:path>
            </a:pathLst>
          </a:custGeom>
          <a:solidFill>
            <a:srgbClr val="D77A61"/>
          </a:solidFill>
          <a:ln/>
        </p:spPr>
      </p:sp>
      <p:sp>
        <p:nvSpPr>
          <p:cNvPr id="63" name="Text 61"/>
          <p:cNvSpPr/>
          <p:nvPr/>
        </p:nvSpPr>
        <p:spPr>
          <a:xfrm>
            <a:off x="5431830" y="5917406"/>
            <a:ext cx="3087688"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Fragile soil on slopes</a:t>
            </a:r>
            <a:endParaRPr lang="en-US" sz="1600" dirty="0"/>
          </a:p>
        </p:txBody>
      </p:sp>
      <p:sp>
        <p:nvSpPr>
          <p:cNvPr id="64" name="Text 62"/>
          <p:cNvSpPr/>
          <p:nvPr/>
        </p:nvSpPr>
        <p:spPr>
          <a:xfrm>
            <a:off x="8593535" y="5123656"/>
            <a:ext cx="3206750" cy="158750"/>
          </a:xfrm>
          <a:prstGeom prst="rect">
            <a:avLst/>
          </a:prstGeom>
          <a:noFill/>
          <a:ln/>
        </p:spPr>
        <p:txBody>
          <a:bodyPr wrap="square" lIns="0" tIns="0" rIns="0" bIns="0" rtlCol="0" anchor="ctr"/>
          <a:lstStyle/>
          <a:p>
            <a:pPr>
              <a:lnSpc>
                <a:spcPct val="120000"/>
              </a:lnSpc>
            </a:pPr>
            <a:r>
              <a:rPr lang="en-US" sz="875" b="1" dirty="0">
                <a:solidFill>
                  <a:srgbClr val="D77A61"/>
                </a:solidFill>
                <a:latin typeface="Quattrocento Sans" pitchFamily="34" charset="0"/>
                <a:ea typeface="Quattrocento Sans" pitchFamily="34" charset="-122"/>
                <a:cs typeface="Quattrocento Sans" pitchFamily="34" charset="-120"/>
              </a:rPr>
              <a:t>Trend</a:t>
            </a:r>
            <a:endParaRPr lang="en-US" sz="1600" dirty="0"/>
          </a:p>
        </p:txBody>
      </p:sp>
      <p:sp>
        <p:nvSpPr>
          <p:cNvPr id="65" name="Shape 63"/>
          <p:cNvSpPr/>
          <p:nvPr/>
        </p:nvSpPr>
        <p:spPr>
          <a:xfrm>
            <a:off x="8593535" y="5345906"/>
            <a:ext cx="3151188" cy="730250"/>
          </a:xfrm>
          <a:prstGeom prst="roundRect">
            <a:avLst>
              <a:gd name="adj" fmla="val 8696"/>
            </a:avLst>
          </a:prstGeom>
          <a:solidFill>
            <a:srgbClr val="D77A61">
              <a:alpha val="10196"/>
            </a:srgbClr>
          </a:solidFill>
          <a:ln/>
        </p:spPr>
      </p:sp>
      <p:sp>
        <p:nvSpPr>
          <p:cNvPr id="66" name="Text 64"/>
          <p:cNvSpPr/>
          <p:nvPr/>
        </p:nvSpPr>
        <p:spPr>
          <a:xfrm>
            <a:off x="8688785" y="5441156"/>
            <a:ext cx="3024188" cy="190500"/>
          </a:xfrm>
          <a:prstGeom prst="rect">
            <a:avLst/>
          </a:prstGeom>
          <a:noFill/>
          <a:ln/>
        </p:spPr>
        <p:txBody>
          <a:bodyPr wrap="square" lIns="0" tIns="0" rIns="0" bIns="0" rtlCol="0" anchor="ctr"/>
          <a:lstStyle/>
          <a:p>
            <a:pPr>
              <a:lnSpc>
                <a:spcPct val="130000"/>
              </a:lnSpc>
            </a:pPr>
            <a:r>
              <a:rPr lang="en-US" sz="1000" b="1" dirty="0">
                <a:solidFill>
                  <a:srgbClr val="D77A61"/>
                </a:solidFill>
                <a:latin typeface="Quattrocento Sans" pitchFamily="34" charset="0"/>
                <a:ea typeface="Quattrocento Sans" pitchFamily="34" charset="-122"/>
                <a:cs typeface="Quattrocento Sans" pitchFamily="34" charset="-120"/>
              </a:rPr>
              <a:t>Longitudinal Expansion</a:t>
            </a:r>
            <a:endParaRPr lang="en-US" sz="1600" dirty="0"/>
          </a:p>
        </p:txBody>
      </p:sp>
      <p:sp>
        <p:nvSpPr>
          <p:cNvPr id="67" name="Text 65"/>
          <p:cNvSpPr/>
          <p:nvPr/>
        </p:nvSpPr>
        <p:spPr>
          <a:xfrm>
            <a:off x="8688785" y="5663406"/>
            <a:ext cx="3016250" cy="31750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Rapid "headward" expansion eating backwards into higher ground, with channel deepening reaching 8-12 meters.</a:t>
            </a:r>
            <a:endParaRPr lang="en-US" sz="1600" dirty="0"/>
          </a:p>
        </p:txBody>
      </p:sp>
    </p:spTree>
  </p:cSld>
  <p:clrMapOvr>
    <a:masterClrMapping/>
  </p:clrMapOvr>
  <p:transition>
    <p:fade/>
    <p:spd val="med"/>
  </p:transition>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46364" y="346364"/>
            <a:ext cx="11568545" cy="207818"/>
          </a:xfrm>
          <a:prstGeom prst="rect">
            <a:avLst/>
          </a:prstGeom>
          <a:noFill/>
          <a:ln/>
        </p:spPr>
        <p:txBody>
          <a:bodyPr wrap="square" lIns="0" tIns="0" rIns="0" bIns="0" rtlCol="0" anchor="ctr"/>
          <a:lstStyle/>
          <a:p>
            <a:pPr>
              <a:lnSpc>
                <a:spcPct val="130000"/>
              </a:lnSpc>
            </a:pPr>
            <a:r>
              <a:rPr lang="en-US" sz="1091" b="1" spc="109" kern="0" dirty="0">
                <a:solidFill>
                  <a:srgbClr val="D77A61"/>
                </a:solidFill>
                <a:latin typeface="Coda" pitchFamily="34" charset="0"/>
                <a:ea typeface="Coda" pitchFamily="34" charset="-122"/>
                <a:cs typeface="Coda" pitchFamily="34" charset="-120"/>
              </a:rPr>
              <a:t>CHAPTER 06 | POSHIYA-COE BILLIRI</a:t>
            </a:r>
            <a:endParaRPr lang="en-US" sz="1600" dirty="0"/>
          </a:p>
        </p:txBody>
      </p:sp>
      <p:sp>
        <p:nvSpPr>
          <p:cNvPr id="3" name="Text 1"/>
          <p:cNvSpPr/>
          <p:nvPr/>
        </p:nvSpPr>
        <p:spPr>
          <a:xfrm>
            <a:off x="346364" y="623455"/>
            <a:ext cx="11655136" cy="346364"/>
          </a:xfrm>
          <a:prstGeom prst="rect">
            <a:avLst/>
          </a:prstGeom>
          <a:noFill/>
          <a:ln/>
        </p:spPr>
        <p:txBody>
          <a:bodyPr wrap="square" lIns="0" tIns="0" rIns="0" bIns="0" rtlCol="0" anchor="ctr"/>
          <a:lstStyle/>
          <a:p>
            <a:pPr>
              <a:lnSpc>
                <a:spcPct val="90000"/>
              </a:lnSpc>
            </a:pPr>
            <a:r>
              <a:rPr lang="en-US" sz="2455" b="1" dirty="0">
                <a:solidFill>
                  <a:srgbClr val="2A4B43"/>
                </a:solidFill>
                <a:latin typeface="Oranienbaum" pitchFamily="34" charset="0"/>
                <a:ea typeface="Oranienbaum" pitchFamily="34" charset="-122"/>
                <a:cs typeface="Oranienbaum" pitchFamily="34" charset="-120"/>
              </a:rPr>
              <a:t>Environmental &amp; Social Impacts</a:t>
            </a:r>
            <a:endParaRPr lang="en-US" sz="1600" dirty="0"/>
          </a:p>
        </p:txBody>
      </p:sp>
      <p:sp>
        <p:nvSpPr>
          <p:cNvPr id="4" name="Shape 2"/>
          <p:cNvSpPr/>
          <p:nvPr/>
        </p:nvSpPr>
        <p:spPr>
          <a:xfrm>
            <a:off x="346364" y="1073727"/>
            <a:ext cx="692727" cy="34636"/>
          </a:xfrm>
          <a:prstGeom prst="roundRect">
            <a:avLst>
              <a:gd name="adj" fmla="val 0"/>
            </a:avLst>
          </a:prstGeom>
          <a:solidFill>
            <a:srgbClr val="D77A61"/>
          </a:solidFill>
          <a:ln/>
        </p:spPr>
      </p:sp>
      <p:sp>
        <p:nvSpPr>
          <p:cNvPr id="5" name="Shape 3"/>
          <p:cNvSpPr/>
          <p:nvPr/>
        </p:nvSpPr>
        <p:spPr>
          <a:xfrm>
            <a:off x="346364" y="1246909"/>
            <a:ext cx="5680364" cy="2528455"/>
          </a:xfrm>
          <a:prstGeom prst="roundRect">
            <a:avLst>
              <a:gd name="adj" fmla="val 2740"/>
            </a:avLst>
          </a:prstGeom>
          <a:solidFill>
            <a:srgbClr val="FFFFFF"/>
          </a:solidFill>
          <a:ln/>
          <a:effectLst>
            <a:outerShdw sx="100000" sy="100000" kx="0" ky="0" algn="bl" rotWithShape="0" blurRad="25977" dist="8659" dir="5400000">
              <a:srgbClr val="000000">
                <a:alpha val="10196"/>
              </a:srgbClr>
            </a:outerShdw>
          </a:effectLst>
        </p:spPr>
      </p:sp>
      <p:sp>
        <p:nvSpPr>
          <p:cNvPr id="6" name="Text 4"/>
          <p:cNvSpPr/>
          <p:nvPr/>
        </p:nvSpPr>
        <p:spPr>
          <a:xfrm>
            <a:off x="484909" y="1385455"/>
            <a:ext cx="5481205" cy="242455"/>
          </a:xfrm>
          <a:prstGeom prst="rect">
            <a:avLst/>
          </a:prstGeom>
          <a:noFill/>
          <a:ln/>
        </p:spPr>
        <p:txBody>
          <a:bodyPr wrap="square" lIns="0" tIns="0" rIns="0" bIns="0" rtlCol="0" anchor="ctr"/>
          <a:lstStyle/>
          <a:p>
            <a:pPr>
              <a:lnSpc>
                <a:spcPct val="130000"/>
              </a:lnSpc>
            </a:pPr>
            <a:r>
              <a:rPr lang="en-US" sz="1227" b="1" dirty="0">
                <a:solidFill>
                  <a:srgbClr val="2A4B43"/>
                </a:solidFill>
                <a:latin typeface="Liter" pitchFamily="34" charset="0"/>
                <a:ea typeface="Liter" pitchFamily="34" charset="-122"/>
                <a:cs typeface="Liter" pitchFamily="34" charset="-120"/>
              </a:rPr>
              <a:t>Environmental Impacts</a:t>
            </a:r>
            <a:endParaRPr lang="en-US" sz="1600" dirty="0"/>
          </a:p>
        </p:txBody>
      </p:sp>
      <p:sp>
        <p:nvSpPr>
          <p:cNvPr id="7" name="Shape 5"/>
          <p:cNvSpPr/>
          <p:nvPr/>
        </p:nvSpPr>
        <p:spPr>
          <a:xfrm>
            <a:off x="484909" y="1731818"/>
            <a:ext cx="346364" cy="346364"/>
          </a:xfrm>
          <a:prstGeom prst="roundRect">
            <a:avLst>
              <a:gd name="adj" fmla="val 50000"/>
            </a:avLst>
          </a:prstGeom>
          <a:solidFill>
            <a:srgbClr val="D77A61">
              <a:alpha val="10196"/>
            </a:srgbClr>
          </a:solidFill>
          <a:ln/>
        </p:spPr>
      </p:sp>
      <p:sp>
        <p:nvSpPr>
          <p:cNvPr id="8" name="Shape 6"/>
          <p:cNvSpPr/>
          <p:nvPr/>
        </p:nvSpPr>
        <p:spPr>
          <a:xfrm>
            <a:off x="588818" y="1835727"/>
            <a:ext cx="138545" cy="138545"/>
          </a:xfrm>
          <a:custGeom>
            <a:avLst/>
            <a:gdLst/>
            <a:ahLst/>
            <a:cxnLst/>
            <a:rect l="l" t="t" r="r" b="b"/>
            <a:pathLst>
              <a:path w="138545" h="138545">
                <a:moveTo>
                  <a:pt x="69408" y="0"/>
                </a:moveTo>
                <a:cubicBezTo>
                  <a:pt x="73386" y="0"/>
                  <a:pt x="77039" y="2192"/>
                  <a:pt x="78933" y="5683"/>
                </a:cubicBezTo>
                <a:lnTo>
                  <a:pt x="137382" y="113921"/>
                </a:lnTo>
                <a:cubicBezTo>
                  <a:pt x="139195" y="117277"/>
                  <a:pt x="139114" y="121336"/>
                  <a:pt x="137165" y="124610"/>
                </a:cubicBezTo>
                <a:cubicBezTo>
                  <a:pt x="135217" y="127884"/>
                  <a:pt x="131672" y="129886"/>
                  <a:pt x="127884" y="129886"/>
                </a:cubicBezTo>
                <a:lnTo>
                  <a:pt x="10986" y="129886"/>
                </a:lnTo>
                <a:cubicBezTo>
                  <a:pt x="7171" y="129886"/>
                  <a:pt x="3653" y="127884"/>
                  <a:pt x="1705" y="124610"/>
                </a:cubicBezTo>
                <a:cubicBezTo>
                  <a:pt x="-244" y="121336"/>
                  <a:pt x="-325" y="117277"/>
                  <a:pt x="1488" y="113921"/>
                </a:cubicBezTo>
                <a:lnTo>
                  <a:pt x="59937" y="5683"/>
                </a:lnTo>
                <a:lnTo>
                  <a:pt x="60722" y="4438"/>
                </a:lnTo>
                <a:cubicBezTo>
                  <a:pt x="62697" y="1678"/>
                  <a:pt x="65917" y="0"/>
                  <a:pt x="69408" y="0"/>
                </a:cubicBezTo>
                <a:close/>
                <a:moveTo>
                  <a:pt x="46110" y="67622"/>
                </a:moveTo>
                <a:lnTo>
                  <a:pt x="53362" y="74874"/>
                </a:lnTo>
                <a:cubicBezTo>
                  <a:pt x="55039" y="76552"/>
                  <a:pt x="57799" y="76552"/>
                  <a:pt x="59477" y="74874"/>
                </a:cubicBezTo>
                <a:lnTo>
                  <a:pt x="71194" y="63157"/>
                </a:lnTo>
                <a:cubicBezTo>
                  <a:pt x="72818" y="61534"/>
                  <a:pt x="75009" y="60614"/>
                  <a:pt x="77309" y="60614"/>
                </a:cubicBezTo>
                <a:lnTo>
                  <a:pt x="88891" y="60614"/>
                </a:lnTo>
                <a:lnTo>
                  <a:pt x="69381" y="24489"/>
                </a:lnTo>
                <a:lnTo>
                  <a:pt x="46083" y="67622"/>
                </a:lnTo>
                <a:close/>
              </a:path>
            </a:pathLst>
          </a:custGeom>
          <a:solidFill>
            <a:srgbClr val="D77A61"/>
          </a:solidFill>
          <a:ln/>
        </p:spPr>
      </p:sp>
      <p:sp>
        <p:nvSpPr>
          <p:cNvPr id="9" name="Text 7"/>
          <p:cNvSpPr/>
          <p:nvPr/>
        </p:nvSpPr>
        <p:spPr>
          <a:xfrm>
            <a:off x="935182" y="1731818"/>
            <a:ext cx="4424795" cy="173182"/>
          </a:xfrm>
          <a:prstGeom prst="rect">
            <a:avLst/>
          </a:prstGeom>
          <a:noFill/>
          <a:ln/>
        </p:spPr>
        <p:txBody>
          <a:bodyPr wrap="square" lIns="0" tIns="0" rIns="0" bIns="0" rtlCol="0" anchor="ctr"/>
          <a:lstStyle/>
          <a:p>
            <a:pPr>
              <a:lnSpc>
                <a:spcPct val="120000"/>
              </a:lnSpc>
            </a:pPr>
            <a:r>
              <a:rPr lang="en-US" sz="955" b="1" dirty="0">
                <a:solidFill>
                  <a:srgbClr val="2A4B43"/>
                </a:solidFill>
                <a:latin typeface="Quattrocento Sans" pitchFamily="34" charset="0"/>
                <a:ea typeface="Quattrocento Sans" pitchFamily="34" charset="-122"/>
                <a:cs typeface="Quattrocento Sans" pitchFamily="34" charset="-120"/>
              </a:rPr>
              <a:t>Massive Land Subsidence</a:t>
            </a:r>
            <a:endParaRPr lang="en-US" sz="1600" dirty="0"/>
          </a:p>
        </p:txBody>
      </p:sp>
      <p:sp>
        <p:nvSpPr>
          <p:cNvPr id="10" name="Text 8"/>
          <p:cNvSpPr/>
          <p:nvPr/>
        </p:nvSpPr>
        <p:spPr>
          <a:xfrm>
            <a:off x="935182" y="1905000"/>
            <a:ext cx="4416136" cy="138545"/>
          </a:xfrm>
          <a:prstGeom prst="rect">
            <a:avLst/>
          </a:prstGeom>
          <a:noFill/>
          <a:ln/>
        </p:spPr>
        <p:txBody>
          <a:bodyPr wrap="square" lIns="0" tIns="0" rIns="0" bIns="0" rtlCol="0" anchor="ctr"/>
          <a:lstStyle/>
          <a:p>
            <a:pPr>
              <a:lnSpc>
                <a:spcPct val="110000"/>
              </a:lnSpc>
            </a:pPr>
            <a:r>
              <a:rPr lang="en-US" sz="818" dirty="0">
                <a:solidFill>
                  <a:srgbClr val="2C3033"/>
                </a:solidFill>
                <a:latin typeface="Quattrocento Sans" pitchFamily="34" charset="0"/>
                <a:ea typeface="Quattrocento Sans" pitchFamily="34" charset="-122"/>
                <a:cs typeface="Quattrocento Sans" pitchFamily="34" charset="-120"/>
              </a:rPr>
              <a:t>Gully depths of 8-12 meters trigger landslides along banks, permanently altering local topography.</a:t>
            </a:r>
            <a:endParaRPr lang="en-US" sz="1600" dirty="0"/>
          </a:p>
        </p:txBody>
      </p:sp>
      <p:sp>
        <p:nvSpPr>
          <p:cNvPr id="11" name="Shape 9"/>
          <p:cNvSpPr/>
          <p:nvPr/>
        </p:nvSpPr>
        <p:spPr>
          <a:xfrm>
            <a:off x="484909" y="2182091"/>
            <a:ext cx="346364" cy="346364"/>
          </a:xfrm>
          <a:prstGeom prst="roundRect">
            <a:avLst>
              <a:gd name="adj" fmla="val 50000"/>
            </a:avLst>
          </a:prstGeom>
          <a:solidFill>
            <a:srgbClr val="A9927D">
              <a:alpha val="10196"/>
            </a:srgbClr>
          </a:solidFill>
          <a:ln/>
        </p:spPr>
      </p:sp>
      <p:sp>
        <p:nvSpPr>
          <p:cNvPr id="12" name="Shape 10"/>
          <p:cNvSpPr/>
          <p:nvPr/>
        </p:nvSpPr>
        <p:spPr>
          <a:xfrm>
            <a:off x="588818" y="2286000"/>
            <a:ext cx="138545" cy="138545"/>
          </a:xfrm>
          <a:custGeom>
            <a:avLst/>
            <a:gdLst/>
            <a:ahLst/>
            <a:cxnLst/>
            <a:rect l="l" t="t" r="r" b="b"/>
            <a:pathLst>
              <a:path w="138545" h="138545">
                <a:moveTo>
                  <a:pt x="138545" y="8659"/>
                </a:moveTo>
                <a:cubicBezTo>
                  <a:pt x="138545" y="37911"/>
                  <a:pt x="117818" y="62318"/>
                  <a:pt x="90271" y="68028"/>
                </a:cubicBezTo>
                <a:cubicBezTo>
                  <a:pt x="88133" y="52306"/>
                  <a:pt x="81071" y="38154"/>
                  <a:pt x="70653" y="27195"/>
                </a:cubicBezTo>
                <a:cubicBezTo>
                  <a:pt x="81504" y="10824"/>
                  <a:pt x="100094" y="0"/>
                  <a:pt x="121227" y="0"/>
                </a:cubicBezTo>
                <a:lnTo>
                  <a:pt x="129886" y="0"/>
                </a:lnTo>
                <a:cubicBezTo>
                  <a:pt x="134676" y="0"/>
                  <a:pt x="138545" y="3870"/>
                  <a:pt x="138545" y="8659"/>
                </a:cubicBezTo>
                <a:close/>
                <a:moveTo>
                  <a:pt x="0" y="25977"/>
                </a:moveTo>
                <a:cubicBezTo>
                  <a:pt x="0" y="21188"/>
                  <a:pt x="3870" y="17318"/>
                  <a:pt x="8659" y="17318"/>
                </a:cubicBezTo>
                <a:lnTo>
                  <a:pt x="17318" y="17318"/>
                </a:lnTo>
                <a:cubicBezTo>
                  <a:pt x="50791" y="17318"/>
                  <a:pt x="77932" y="44459"/>
                  <a:pt x="77932" y="77932"/>
                </a:cubicBezTo>
                <a:lnTo>
                  <a:pt x="77932" y="129886"/>
                </a:lnTo>
                <a:cubicBezTo>
                  <a:pt x="77932" y="134676"/>
                  <a:pt x="74062" y="138545"/>
                  <a:pt x="69273" y="138545"/>
                </a:cubicBezTo>
                <a:cubicBezTo>
                  <a:pt x="64483" y="138545"/>
                  <a:pt x="60614" y="134676"/>
                  <a:pt x="60614" y="129886"/>
                </a:cubicBezTo>
                <a:lnTo>
                  <a:pt x="60614" y="86591"/>
                </a:lnTo>
                <a:cubicBezTo>
                  <a:pt x="27141" y="86591"/>
                  <a:pt x="0" y="59450"/>
                  <a:pt x="0" y="25977"/>
                </a:cubicBezTo>
                <a:close/>
              </a:path>
            </a:pathLst>
          </a:custGeom>
          <a:solidFill>
            <a:srgbClr val="A9927D"/>
          </a:solidFill>
          <a:ln/>
        </p:spPr>
      </p:sp>
      <p:sp>
        <p:nvSpPr>
          <p:cNvPr id="13" name="Text 11"/>
          <p:cNvSpPr/>
          <p:nvPr/>
        </p:nvSpPr>
        <p:spPr>
          <a:xfrm>
            <a:off x="935182" y="2182091"/>
            <a:ext cx="5013614" cy="173182"/>
          </a:xfrm>
          <a:prstGeom prst="rect">
            <a:avLst/>
          </a:prstGeom>
          <a:noFill/>
          <a:ln/>
        </p:spPr>
        <p:txBody>
          <a:bodyPr wrap="square" lIns="0" tIns="0" rIns="0" bIns="0" rtlCol="0" anchor="ctr"/>
          <a:lstStyle/>
          <a:p>
            <a:pPr>
              <a:lnSpc>
                <a:spcPct val="120000"/>
              </a:lnSpc>
            </a:pPr>
            <a:r>
              <a:rPr lang="en-US" sz="955" b="1" dirty="0">
                <a:solidFill>
                  <a:srgbClr val="2A4B43"/>
                </a:solidFill>
                <a:latin typeface="Quattrocento Sans" pitchFamily="34" charset="0"/>
                <a:ea typeface="Quattrocento Sans" pitchFamily="34" charset="-122"/>
                <a:cs typeface="Quattrocento Sans" pitchFamily="34" charset="-120"/>
              </a:rPr>
              <a:t>Vegetation &amp; Reforestation Loss</a:t>
            </a:r>
            <a:endParaRPr lang="en-US" sz="1600" dirty="0"/>
          </a:p>
        </p:txBody>
      </p:sp>
      <p:sp>
        <p:nvSpPr>
          <p:cNvPr id="14" name="Text 12"/>
          <p:cNvSpPr/>
          <p:nvPr/>
        </p:nvSpPr>
        <p:spPr>
          <a:xfrm>
            <a:off x="935182" y="2355273"/>
            <a:ext cx="5004955" cy="277091"/>
          </a:xfrm>
          <a:prstGeom prst="rect">
            <a:avLst/>
          </a:prstGeom>
          <a:noFill/>
          <a:ln/>
        </p:spPr>
        <p:txBody>
          <a:bodyPr wrap="square" lIns="0" tIns="0" rIns="0" bIns="0" rtlCol="0" anchor="ctr"/>
          <a:lstStyle/>
          <a:p>
            <a:pPr>
              <a:lnSpc>
                <a:spcPct val="110000"/>
              </a:lnSpc>
            </a:pPr>
            <a:r>
              <a:rPr lang="en-US" sz="818" dirty="0">
                <a:solidFill>
                  <a:srgbClr val="2C3033"/>
                </a:solidFill>
                <a:latin typeface="Quattrocento Sans" pitchFamily="34" charset="0"/>
                <a:ea typeface="Quattrocento Sans" pitchFamily="34" charset="-122"/>
                <a:cs typeface="Quattrocento Sans" pitchFamily="34" charset="-120"/>
              </a:rPr>
              <a:t>Natural "green belt" protecting Billiri hillsides stripped. Exposed subsoil too acidic for regrowth, creating "moon-like" barren landscape.</a:t>
            </a:r>
            <a:endParaRPr lang="en-US" sz="1600" dirty="0"/>
          </a:p>
        </p:txBody>
      </p:sp>
      <p:sp>
        <p:nvSpPr>
          <p:cNvPr id="15" name="Shape 13"/>
          <p:cNvSpPr/>
          <p:nvPr/>
        </p:nvSpPr>
        <p:spPr>
          <a:xfrm>
            <a:off x="484909" y="2736053"/>
            <a:ext cx="346364" cy="346364"/>
          </a:xfrm>
          <a:prstGeom prst="roundRect">
            <a:avLst>
              <a:gd name="adj" fmla="val 50000"/>
            </a:avLst>
          </a:prstGeom>
          <a:solidFill>
            <a:srgbClr val="2A4B43">
              <a:alpha val="10196"/>
            </a:srgbClr>
          </a:solidFill>
          <a:ln/>
        </p:spPr>
      </p:sp>
      <p:sp>
        <p:nvSpPr>
          <p:cNvPr id="16" name="Shape 14"/>
          <p:cNvSpPr/>
          <p:nvPr/>
        </p:nvSpPr>
        <p:spPr>
          <a:xfrm>
            <a:off x="588818" y="2839962"/>
            <a:ext cx="138545" cy="138545"/>
          </a:xfrm>
          <a:custGeom>
            <a:avLst/>
            <a:gdLst/>
            <a:ahLst/>
            <a:cxnLst/>
            <a:rect l="l" t="t" r="r" b="b"/>
            <a:pathLst>
              <a:path w="138545" h="138545">
                <a:moveTo>
                  <a:pt x="111107" y="33581"/>
                </a:moveTo>
                <a:cubicBezTo>
                  <a:pt x="116708" y="37802"/>
                  <a:pt x="123554" y="41888"/>
                  <a:pt x="131185" y="42917"/>
                </a:cubicBezTo>
                <a:cubicBezTo>
                  <a:pt x="134730" y="43404"/>
                  <a:pt x="138004" y="40887"/>
                  <a:pt x="138491" y="37342"/>
                </a:cubicBezTo>
                <a:cubicBezTo>
                  <a:pt x="138978" y="33798"/>
                  <a:pt x="136462" y="30523"/>
                  <a:pt x="132917" y="30036"/>
                </a:cubicBezTo>
                <a:cubicBezTo>
                  <a:pt x="128615" y="29468"/>
                  <a:pt x="123933" y="26978"/>
                  <a:pt x="118927" y="23217"/>
                </a:cubicBezTo>
                <a:cubicBezTo>
                  <a:pt x="108536" y="15370"/>
                  <a:pt x="94438" y="15370"/>
                  <a:pt x="84020" y="23217"/>
                </a:cubicBezTo>
                <a:cubicBezTo>
                  <a:pt x="77526" y="28115"/>
                  <a:pt x="73007" y="30334"/>
                  <a:pt x="69273" y="30334"/>
                </a:cubicBezTo>
                <a:cubicBezTo>
                  <a:pt x="65538" y="30334"/>
                  <a:pt x="61020" y="28115"/>
                  <a:pt x="54525" y="23217"/>
                </a:cubicBezTo>
                <a:cubicBezTo>
                  <a:pt x="44134" y="15370"/>
                  <a:pt x="30036" y="15370"/>
                  <a:pt x="19618" y="23217"/>
                </a:cubicBezTo>
                <a:cubicBezTo>
                  <a:pt x="14612" y="26978"/>
                  <a:pt x="9931" y="29468"/>
                  <a:pt x="5628" y="30036"/>
                </a:cubicBezTo>
                <a:cubicBezTo>
                  <a:pt x="2084" y="30523"/>
                  <a:pt x="-433" y="33770"/>
                  <a:pt x="54" y="37342"/>
                </a:cubicBezTo>
                <a:cubicBezTo>
                  <a:pt x="541" y="40914"/>
                  <a:pt x="3788" y="43404"/>
                  <a:pt x="7360" y="42917"/>
                </a:cubicBezTo>
                <a:cubicBezTo>
                  <a:pt x="14991" y="41888"/>
                  <a:pt x="21864" y="37802"/>
                  <a:pt x="27438" y="33581"/>
                </a:cubicBezTo>
                <a:cubicBezTo>
                  <a:pt x="33202" y="29224"/>
                  <a:pt x="40941" y="29224"/>
                  <a:pt x="46705" y="33581"/>
                </a:cubicBezTo>
                <a:cubicBezTo>
                  <a:pt x="53253" y="38533"/>
                  <a:pt x="60857" y="43295"/>
                  <a:pt x="69273" y="43295"/>
                </a:cubicBezTo>
                <a:cubicBezTo>
                  <a:pt x="77688" y="43295"/>
                  <a:pt x="85265" y="38506"/>
                  <a:pt x="91840" y="33581"/>
                </a:cubicBezTo>
                <a:cubicBezTo>
                  <a:pt x="97604" y="29224"/>
                  <a:pt x="105343" y="29224"/>
                  <a:pt x="111107" y="33581"/>
                </a:cubicBezTo>
                <a:close/>
                <a:moveTo>
                  <a:pt x="111107" y="72547"/>
                </a:moveTo>
                <a:cubicBezTo>
                  <a:pt x="116708" y="76768"/>
                  <a:pt x="123554" y="80854"/>
                  <a:pt x="131185" y="81883"/>
                </a:cubicBezTo>
                <a:cubicBezTo>
                  <a:pt x="134730" y="82370"/>
                  <a:pt x="138004" y="79853"/>
                  <a:pt x="138491" y="76308"/>
                </a:cubicBezTo>
                <a:cubicBezTo>
                  <a:pt x="138978" y="72763"/>
                  <a:pt x="136462" y="69489"/>
                  <a:pt x="132917" y="69002"/>
                </a:cubicBezTo>
                <a:cubicBezTo>
                  <a:pt x="128615" y="68434"/>
                  <a:pt x="123933" y="65944"/>
                  <a:pt x="118927" y="62183"/>
                </a:cubicBezTo>
                <a:cubicBezTo>
                  <a:pt x="108536" y="54336"/>
                  <a:pt x="94438" y="54336"/>
                  <a:pt x="84020" y="62183"/>
                </a:cubicBezTo>
                <a:cubicBezTo>
                  <a:pt x="77526" y="67081"/>
                  <a:pt x="73007" y="69300"/>
                  <a:pt x="69273" y="69300"/>
                </a:cubicBezTo>
                <a:cubicBezTo>
                  <a:pt x="65538" y="69300"/>
                  <a:pt x="61020" y="67081"/>
                  <a:pt x="54525" y="62183"/>
                </a:cubicBezTo>
                <a:cubicBezTo>
                  <a:pt x="44134" y="54336"/>
                  <a:pt x="30036" y="54336"/>
                  <a:pt x="19618" y="62183"/>
                </a:cubicBezTo>
                <a:cubicBezTo>
                  <a:pt x="14612" y="65944"/>
                  <a:pt x="9931" y="68434"/>
                  <a:pt x="5628" y="69002"/>
                </a:cubicBezTo>
                <a:cubicBezTo>
                  <a:pt x="2084" y="69462"/>
                  <a:pt x="-433" y="72736"/>
                  <a:pt x="54" y="76308"/>
                </a:cubicBezTo>
                <a:cubicBezTo>
                  <a:pt x="541" y="79880"/>
                  <a:pt x="3788" y="82370"/>
                  <a:pt x="7360" y="81883"/>
                </a:cubicBezTo>
                <a:cubicBezTo>
                  <a:pt x="14991" y="80854"/>
                  <a:pt x="21864" y="76768"/>
                  <a:pt x="27438" y="72547"/>
                </a:cubicBezTo>
                <a:cubicBezTo>
                  <a:pt x="33202" y="68190"/>
                  <a:pt x="40941" y="68190"/>
                  <a:pt x="46705" y="72547"/>
                </a:cubicBezTo>
                <a:cubicBezTo>
                  <a:pt x="53253" y="77499"/>
                  <a:pt x="60857" y="82261"/>
                  <a:pt x="69273" y="82261"/>
                </a:cubicBezTo>
                <a:cubicBezTo>
                  <a:pt x="77688" y="82261"/>
                  <a:pt x="85265" y="77472"/>
                  <a:pt x="91840" y="72547"/>
                </a:cubicBezTo>
                <a:cubicBezTo>
                  <a:pt x="97604" y="68190"/>
                  <a:pt x="105343" y="68190"/>
                  <a:pt x="111107" y="72547"/>
                </a:cubicBezTo>
                <a:close/>
                <a:moveTo>
                  <a:pt x="91840" y="111513"/>
                </a:moveTo>
                <a:cubicBezTo>
                  <a:pt x="97604" y="107156"/>
                  <a:pt x="105343" y="107156"/>
                  <a:pt x="111107" y="111513"/>
                </a:cubicBezTo>
                <a:cubicBezTo>
                  <a:pt x="116708" y="115734"/>
                  <a:pt x="123554" y="119820"/>
                  <a:pt x="131185" y="120848"/>
                </a:cubicBezTo>
                <a:cubicBezTo>
                  <a:pt x="134730" y="121336"/>
                  <a:pt x="138004" y="118819"/>
                  <a:pt x="138491" y="115274"/>
                </a:cubicBezTo>
                <a:cubicBezTo>
                  <a:pt x="138978" y="111729"/>
                  <a:pt x="136462" y="108455"/>
                  <a:pt x="132917" y="107968"/>
                </a:cubicBezTo>
                <a:cubicBezTo>
                  <a:pt x="128615" y="107400"/>
                  <a:pt x="123933" y="104910"/>
                  <a:pt x="118927" y="101149"/>
                </a:cubicBezTo>
                <a:cubicBezTo>
                  <a:pt x="108536" y="93302"/>
                  <a:pt x="94438" y="93302"/>
                  <a:pt x="84020" y="101149"/>
                </a:cubicBezTo>
                <a:cubicBezTo>
                  <a:pt x="77526" y="106047"/>
                  <a:pt x="73007" y="108266"/>
                  <a:pt x="69273" y="108266"/>
                </a:cubicBezTo>
                <a:cubicBezTo>
                  <a:pt x="65538" y="108266"/>
                  <a:pt x="61020" y="106047"/>
                  <a:pt x="54525" y="101149"/>
                </a:cubicBezTo>
                <a:cubicBezTo>
                  <a:pt x="44134" y="93302"/>
                  <a:pt x="30036" y="93302"/>
                  <a:pt x="19618" y="101149"/>
                </a:cubicBezTo>
                <a:cubicBezTo>
                  <a:pt x="14612" y="104910"/>
                  <a:pt x="9931" y="107400"/>
                  <a:pt x="5628" y="107968"/>
                </a:cubicBezTo>
                <a:cubicBezTo>
                  <a:pt x="2084" y="108455"/>
                  <a:pt x="-433" y="111702"/>
                  <a:pt x="54" y="115274"/>
                </a:cubicBezTo>
                <a:cubicBezTo>
                  <a:pt x="541" y="118846"/>
                  <a:pt x="3788" y="121336"/>
                  <a:pt x="7360" y="120848"/>
                </a:cubicBezTo>
                <a:cubicBezTo>
                  <a:pt x="14991" y="119820"/>
                  <a:pt x="21864" y="115734"/>
                  <a:pt x="27438" y="111513"/>
                </a:cubicBezTo>
                <a:cubicBezTo>
                  <a:pt x="33202" y="107156"/>
                  <a:pt x="40941" y="107156"/>
                  <a:pt x="46705" y="111513"/>
                </a:cubicBezTo>
                <a:cubicBezTo>
                  <a:pt x="53253" y="116465"/>
                  <a:pt x="60857" y="121227"/>
                  <a:pt x="69273" y="121227"/>
                </a:cubicBezTo>
                <a:cubicBezTo>
                  <a:pt x="77688" y="121227"/>
                  <a:pt x="85265" y="116438"/>
                  <a:pt x="91840" y="111513"/>
                </a:cubicBezTo>
                <a:close/>
              </a:path>
            </a:pathLst>
          </a:custGeom>
          <a:solidFill>
            <a:srgbClr val="2A4B43"/>
          </a:solidFill>
          <a:ln/>
        </p:spPr>
      </p:sp>
      <p:sp>
        <p:nvSpPr>
          <p:cNvPr id="17" name="Text 15"/>
          <p:cNvSpPr/>
          <p:nvPr/>
        </p:nvSpPr>
        <p:spPr>
          <a:xfrm>
            <a:off x="935182" y="2736053"/>
            <a:ext cx="5013614" cy="173182"/>
          </a:xfrm>
          <a:prstGeom prst="rect">
            <a:avLst/>
          </a:prstGeom>
          <a:noFill/>
          <a:ln/>
        </p:spPr>
        <p:txBody>
          <a:bodyPr wrap="square" lIns="0" tIns="0" rIns="0" bIns="0" rtlCol="0" anchor="ctr"/>
          <a:lstStyle/>
          <a:p>
            <a:pPr>
              <a:lnSpc>
                <a:spcPct val="120000"/>
              </a:lnSpc>
            </a:pPr>
            <a:r>
              <a:rPr lang="en-US" sz="955" b="1" dirty="0">
                <a:solidFill>
                  <a:srgbClr val="2A4B43"/>
                </a:solidFill>
                <a:latin typeface="Quattrocento Sans" pitchFamily="34" charset="0"/>
                <a:ea typeface="Quattrocento Sans" pitchFamily="34" charset="-122"/>
                <a:cs typeface="Quattrocento Sans" pitchFamily="34" charset="-120"/>
              </a:rPr>
              <a:t>Watershed Disruption</a:t>
            </a:r>
            <a:endParaRPr lang="en-US" sz="1600" dirty="0"/>
          </a:p>
        </p:txBody>
      </p:sp>
      <p:sp>
        <p:nvSpPr>
          <p:cNvPr id="18" name="Text 16"/>
          <p:cNvSpPr/>
          <p:nvPr/>
        </p:nvSpPr>
        <p:spPr>
          <a:xfrm>
            <a:off x="935182" y="2909235"/>
            <a:ext cx="5004955" cy="277091"/>
          </a:xfrm>
          <a:prstGeom prst="rect">
            <a:avLst/>
          </a:prstGeom>
          <a:noFill/>
          <a:ln/>
        </p:spPr>
        <p:txBody>
          <a:bodyPr wrap="square" lIns="0" tIns="0" rIns="0" bIns="0" rtlCol="0" anchor="ctr"/>
          <a:lstStyle/>
          <a:p>
            <a:pPr>
              <a:lnSpc>
                <a:spcPct val="110000"/>
              </a:lnSpc>
            </a:pPr>
            <a:r>
              <a:rPr lang="en-US" sz="818" dirty="0">
                <a:solidFill>
                  <a:srgbClr val="2C3033"/>
                </a:solidFill>
                <a:latin typeface="Quattrocento Sans" pitchFamily="34" charset="0"/>
                <a:ea typeface="Quattrocento Sans" pitchFamily="34" charset="-122"/>
                <a:cs typeface="Quattrocento Sans" pitchFamily="34" charset="-120"/>
              </a:rPr>
              <a:t>Channels high-velocity runoff from Posh highlands toward COE campus and lower Billiri town, bypassing natural infiltration and causing flash flooding.</a:t>
            </a:r>
            <a:endParaRPr lang="en-US" sz="1600" dirty="0"/>
          </a:p>
        </p:txBody>
      </p:sp>
      <p:sp>
        <p:nvSpPr>
          <p:cNvPr id="19" name="Shape 17"/>
          <p:cNvSpPr/>
          <p:nvPr/>
        </p:nvSpPr>
        <p:spPr>
          <a:xfrm>
            <a:off x="484909" y="3290032"/>
            <a:ext cx="346364" cy="346364"/>
          </a:xfrm>
          <a:prstGeom prst="roundRect">
            <a:avLst>
              <a:gd name="adj" fmla="val 50000"/>
            </a:avLst>
          </a:prstGeom>
          <a:solidFill>
            <a:srgbClr val="D77A61">
              <a:alpha val="10196"/>
            </a:srgbClr>
          </a:solidFill>
          <a:ln/>
        </p:spPr>
      </p:sp>
      <p:sp>
        <p:nvSpPr>
          <p:cNvPr id="20" name="Shape 18"/>
          <p:cNvSpPr/>
          <p:nvPr/>
        </p:nvSpPr>
        <p:spPr>
          <a:xfrm>
            <a:off x="588818" y="3393941"/>
            <a:ext cx="138545" cy="138545"/>
          </a:xfrm>
          <a:custGeom>
            <a:avLst/>
            <a:gdLst/>
            <a:ahLst/>
            <a:cxnLst/>
            <a:rect l="l" t="t" r="r" b="b"/>
            <a:pathLst>
              <a:path w="138545" h="138545">
                <a:moveTo>
                  <a:pt x="62914" y="1407"/>
                </a:moveTo>
                <a:cubicBezTo>
                  <a:pt x="66946" y="-460"/>
                  <a:pt x="71600" y="-460"/>
                  <a:pt x="75632" y="1407"/>
                </a:cubicBezTo>
                <a:lnTo>
                  <a:pt x="134784" y="28737"/>
                </a:lnTo>
                <a:cubicBezTo>
                  <a:pt x="137084" y="29793"/>
                  <a:pt x="138545" y="32093"/>
                  <a:pt x="138545" y="34636"/>
                </a:cubicBezTo>
                <a:cubicBezTo>
                  <a:pt x="138545" y="37180"/>
                  <a:pt x="137084" y="39480"/>
                  <a:pt x="134784" y="40535"/>
                </a:cubicBezTo>
                <a:lnTo>
                  <a:pt x="75632" y="67866"/>
                </a:lnTo>
                <a:cubicBezTo>
                  <a:pt x="71600" y="69733"/>
                  <a:pt x="66946" y="69733"/>
                  <a:pt x="62914" y="67866"/>
                </a:cubicBezTo>
                <a:lnTo>
                  <a:pt x="3761" y="40535"/>
                </a:lnTo>
                <a:cubicBezTo>
                  <a:pt x="1461" y="39453"/>
                  <a:pt x="0" y="37153"/>
                  <a:pt x="0" y="34636"/>
                </a:cubicBezTo>
                <a:cubicBezTo>
                  <a:pt x="0" y="32120"/>
                  <a:pt x="1461" y="29793"/>
                  <a:pt x="3761" y="28737"/>
                </a:cubicBezTo>
                <a:lnTo>
                  <a:pt x="62914" y="1407"/>
                </a:lnTo>
                <a:close/>
                <a:moveTo>
                  <a:pt x="13016" y="59098"/>
                </a:moveTo>
                <a:lnTo>
                  <a:pt x="57475" y="79637"/>
                </a:lnTo>
                <a:cubicBezTo>
                  <a:pt x="64970" y="83100"/>
                  <a:pt x="73602" y="83100"/>
                  <a:pt x="81098" y="79637"/>
                </a:cubicBezTo>
                <a:lnTo>
                  <a:pt x="125557" y="59098"/>
                </a:lnTo>
                <a:lnTo>
                  <a:pt x="134784" y="63374"/>
                </a:lnTo>
                <a:cubicBezTo>
                  <a:pt x="137084" y="64429"/>
                  <a:pt x="138545" y="66729"/>
                  <a:pt x="138545" y="69273"/>
                </a:cubicBezTo>
                <a:cubicBezTo>
                  <a:pt x="138545" y="71816"/>
                  <a:pt x="137084" y="74116"/>
                  <a:pt x="134784" y="75172"/>
                </a:cubicBezTo>
                <a:lnTo>
                  <a:pt x="75632" y="102502"/>
                </a:lnTo>
                <a:cubicBezTo>
                  <a:pt x="71600" y="104369"/>
                  <a:pt x="66946" y="104369"/>
                  <a:pt x="62914" y="102502"/>
                </a:cubicBezTo>
                <a:lnTo>
                  <a:pt x="3761" y="75172"/>
                </a:lnTo>
                <a:cubicBezTo>
                  <a:pt x="1461" y="74089"/>
                  <a:pt x="0" y="71789"/>
                  <a:pt x="0" y="69273"/>
                </a:cubicBezTo>
                <a:cubicBezTo>
                  <a:pt x="0" y="66756"/>
                  <a:pt x="1461" y="64429"/>
                  <a:pt x="3761" y="63374"/>
                </a:cubicBezTo>
                <a:lnTo>
                  <a:pt x="12989" y="59098"/>
                </a:lnTo>
                <a:close/>
                <a:moveTo>
                  <a:pt x="3761" y="98010"/>
                </a:moveTo>
                <a:lnTo>
                  <a:pt x="12989" y="93735"/>
                </a:lnTo>
                <a:lnTo>
                  <a:pt x="57448" y="114273"/>
                </a:lnTo>
                <a:cubicBezTo>
                  <a:pt x="64943" y="117737"/>
                  <a:pt x="73575" y="117737"/>
                  <a:pt x="81071" y="114273"/>
                </a:cubicBezTo>
                <a:lnTo>
                  <a:pt x="125530" y="93735"/>
                </a:lnTo>
                <a:lnTo>
                  <a:pt x="134757" y="98010"/>
                </a:lnTo>
                <a:cubicBezTo>
                  <a:pt x="137057" y="99065"/>
                  <a:pt x="138518" y="101365"/>
                  <a:pt x="138518" y="103909"/>
                </a:cubicBezTo>
                <a:cubicBezTo>
                  <a:pt x="138518" y="106453"/>
                  <a:pt x="137057" y="108753"/>
                  <a:pt x="134757" y="109808"/>
                </a:cubicBezTo>
                <a:lnTo>
                  <a:pt x="75605" y="137138"/>
                </a:lnTo>
                <a:cubicBezTo>
                  <a:pt x="71573" y="139005"/>
                  <a:pt x="66919" y="139005"/>
                  <a:pt x="62887" y="137138"/>
                </a:cubicBezTo>
                <a:lnTo>
                  <a:pt x="3761" y="109808"/>
                </a:lnTo>
                <a:cubicBezTo>
                  <a:pt x="1461" y="108726"/>
                  <a:pt x="0" y="106426"/>
                  <a:pt x="0" y="103909"/>
                </a:cubicBezTo>
                <a:cubicBezTo>
                  <a:pt x="0" y="101393"/>
                  <a:pt x="1461" y="99065"/>
                  <a:pt x="3761" y="98010"/>
                </a:cubicBezTo>
                <a:close/>
              </a:path>
            </a:pathLst>
          </a:custGeom>
          <a:solidFill>
            <a:srgbClr val="D77A61"/>
          </a:solidFill>
          <a:ln/>
        </p:spPr>
      </p:sp>
      <p:sp>
        <p:nvSpPr>
          <p:cNvPr id="21" name="Text 19"/>
          <p:cNvSpPr/>
          <p:nvPr/>
        </p:nvSpPr>
        <p:spPr>
          <a:xfrm>
            <a:off x="935182" y="3290032"/>
            <a:ext cx="4831773" cy="173182"/>
          </a:xfrm>
          <a:prstGeom prst="rect">
            <a:avLst/>
          </a:prstGeom>
          <a:noFill/>
          <a:ln/>
        </p:spPr>
        <p:txBody>
          <a:bodyPr wrap="square" lIns="0" tIns="0" rIns="0" bIns="0" rtlCol="0" anchor="ctr"/>
          <a:lstStyle/>
          <a:p>
            <a:pPr>
              <a:lnSpc>
                <a:spcPct val="120000"/>
              </a:lnSpc>
            </a:pPr>
            <a:r>
              <a:rPr lang="en-US" sz="955" b="1" dirty="0">
                <a:solidFill>
                  <a:srgbClr val="2A4B43"/>
                </a:solidFill>
                <a:latin typeface="Quattrocento Sans" pitchFamily="34" charset="0"/>
                <a:ea typeface="Quattrocento Sans" pitchFamily="34" charset="-122"/>
                <a:cs typeface="Quattrocento Sans" pitchFamily="34" charset="-120"/>
              </a:rPr>
              <a:t>Sedimentation</a:t>
            </a:r>
            <a:endParaRPr lang="en-US" sz="1600" dirty="0"/>
          </a:p>
        </p:txBody>
      </p:sp>
      <p:sp>
        <p:nvSpPr>
          <p:cNvPr id="22" name="Text 20"/>
          <p:cNvSpPr/>
          <p:nvPr/>
        </p:nvSpPr>
        <p:spPr>
          <a:xfrm>
            <a:off x="935182" y="3463214"/>
            <a:ext cx="4823114" cy="138545"/>
          </a:xfrm>
          <a:prstGeom prst="rect">
            <a:avLst/>
          </a:prstGeom>
          <a:noFill/>
          <a:ln/>
        </p:spPr>
        <p:txBody>
          <a:bodyPr wrap="square" lIns="0" tIns="0" rIns="0" bIns="0" rtlCol="0" anchor="ctr"/>
          <a:lstStyle/>
          <a:p>
            <a:pPr>
              <a:lnSpc>
                <a:spcPct val="110000"/>
              </a:lnSpc>
            </a:pPr>
            <a:r>
              <a:rPr lang="en-US" sz="818" dirty="0">
                <a:solidFill>
                  <a:srgbClr val="2C3033"/>
                </a:solidFill>
                <a:latin typeface="Quattrocento Sans" pitchFamily="34" charset="0"/>
                <a:ea typeface="Quattrocento Sans" pitchFamily="34" charset="-122"/>
                <a:cs typeface="Quattrocento Sans" pitchFamily="34" charset="-120"/>
              </a:rPr>
              <a:t>Tons of silt clog local streams, reducing drainage capacity and water quality for downstream domestic use.</a:t>
            </a:r>
            <a:endParaRPr lang="en-US" sz="1600" dirty="0"/>
          </a:p>
        </p:txBody>
      </p:sp>
      <p:sp>
        <p:nvSpPr>
          <p:cNvPr id="23" name="Shape 21"/>
          <p:cNvSpPr/>
          <p:nvPr/>
        </p:nvSpPr>
        <p:spPr>
          <a:xfrm>
            <a:off x="346364" y="3878850"/>
            <a:ext cx="5680364" cy="2078182"/>
          </a:xfrm>
          <a:prstGeom prst="roundRect">
            <a:avLst>
              <a:gd name="adj" fmla="val 3333"/>
            </a:avLst>
          </a:prstGeom>
          <a:solidFill>
            <a:srgbClr val="2A4B43"/>
          </a:solidFill>
          <a:ln/>
        </p:spPr>
      </p:sp>
      <p:sp>
        <p:nvSpPr>
          <p:cNvPr id="24" name="Text 22"/>
          <p:cNvSpPr/>
          <p:nvPr/>
        </p:nvSpPr>
        <p:spPr>
          <a:xfrm>
            <a:off x="484909" y="4017395"/>
            <a:ext cx="5481205" cy="242455"/>
          </a:xfrm>
          <a:prstGeom prst="rect">
            <a:avLst/>
          </a:prstGeom>
          <a:noFill/>
          <a:ln/>
        </p:spPr>
        <p:txBody>
          <a:bodyPr wrap="square" lIns="0" tIns="0" rIns="0" bIns="0" rtlCol="0" anchor="ctr"/>
          <a:lstStyle/>
          <a:p>
            <a:pPr>
              <a:lnSpc>
                <a:spcPct val="130000"/>
              </a:lnSpc>
            </a:pPr>
            <a:r>
              <a:rPr lang="en-US" sz="1227" b="1" dirty="0">
                <a:solidFill>
                  <a:srgbClr val="F7F5F2"/>
                </a:solidFill>
                <a:latin typeface="Liter" pitchFamily="34" charset="0"/>
                <a:ea typeface="Liter" pitchFamily="34" charset="-122"/>
                <a:cs typeface="Liter" pitchFamily="34" charset="-120"/>
              </a:rPr>
              <a:t>Billiri Regional Challenges</a:t>
            </a:r>
            <a:endParaRPr lang="en-US" sz="1600" dirty="0"/>
          </a:p>
        </p:txBody>
      </p:sp>
      <p:sp>
        <p:nvSpPr>
          <p:cNvPr id="25" name="Shape 23"/>
          <p:cNvSpPr/>
          <p:nvPr/>
        </p:nvSpPr>
        <p:spPr>
          <a:xfrm>
            <a:off x="484909" y="4363759"/>
            <a:ext cx="5403273" cy="692727"/>
          </a:xfrm>
          <a:prstGeom prst="roundRect">
            <a:avLst>
              <a:gd name="adj" fmla="val 5000"/>
            </a:avLst>
          </a:prstGeom>
          <a:solidFill>
            <a:srgbClr val="F7F5F2">
              <a:alpha val="10196"/>
            </a:srgbClr>
          </a:solidFill>
          <a:ln/>
        </p:spPr>
      </p:sp>
      <p:sp>
        <p:nvSpPr>
          <p:cNvPr id="26" name="Text 24"/>
          <p:cNvSpPr/>
          <p:nvPr/>
        </p:nvSpPr>
        <p:spPr>
          <a:xfrm>
            <a:off x="588818" y="4467668"/>
            <a:ext cx="5256068" cy="173182"/>
          </a:xfrm>
          <a:prstGeom prst="rect">
            <a:avLst/>
          </a:prstGeom>
          <a:noFill/>
          <a:ln/>
        </p:spPr>
        <p:txBody>
          <a:bodyPr wrap="square" lIns="0" tIns="0" rIns="0" bIns="0" rtlCol="0" anchor="ctr"/>
          <a:lstStyle/>
          <a:p>
            <a:pPr>
              <a:lnSpc>
                <a:spcPct val="120000"/>
              </a:lnSpc>
            </a:pPr>
            <a:r>
              <a:rPr lang="en-US" sz="955" b="1" dirty="0">
                <a:solidFill>
                  <a:srgbClr val="D77A61"/>
                </a:solidFill>
                <a:latin typeface="Quattrocento Sans" pitchFamily="34" charset="0"/>
                <a:ea typeface="Quattrocento Sans" pitchFamily="34" charset="-122"/>
                <a:cs typeface="Quattrocento Sans" pitchFamily="34" charset="-120"/>
              </a:rPr>
              <a:t>Topographic Stress</a:t>
            </a:r>
            <a:endParaRPr lang="en-US" sz="1600" dirty="0"/>
          </a:p>
        </p:txBody>
      </p:sp>
      <p:sp>
        <p:nvSpPr>
          <p:cNvPr id="27" name="Text 25"/>
          <p:cNvSpPr/>
          <p:nvPr/>
        </p:nvSpPr>
        <p:spPr>
          <a:xfrm>
            <a:off x="588818" y="4675486"/>
            <a:ext cx="5247409" cy="277091"/>
          </a:xfrm>
          <a:prstGeom prst="rect">
            <a:avLst/>
          </a:prstGeom>
          <a:noFill/>
          <a:ln/>
        </p:spPr>
        <p:txBody>
          <a:bodyPr wrap="square" lIns="0" tIns="0" rIns="0" bIns="0" rtlCol="0" anchor="ctr"/>
          <a:lstStyle/>
          <a:p>
            <a:pPr>
              <a:lnSpc>
                <a:spcPct val="110000"/>
              </a:lnSpc>
            </a:pPr>
            <a:r>
              <a:rPr lang="en-US" sz="818" dirty="0">
                <a:solidFill>
                  <a:srgbClr val="F7F5F2"/>
                </a:solidFill>
                <a:latin typeface="Quattrocento Sans" pitchFamily="34" charset="0"/>
                <a:ea typeface="Quattrocento Sans" pitchFamily="34" charset="-122"/>
                <a:cs typeface="Quattrocento Sans" pitchFamily="34" charset="-120"/>
              </a:rPr>
              <a:t>Hilly terrain gives runoff immense kinetic energy. Water moves with enough force to cut through concrete if not properly channelled.</a:t>
            </a:r>
            <a:endParaRPr lang="en-US" sz="1600" dirty="0"/>
          </a:p>
        </p:txBody>
      </p:sp>
      <p:sp>
        <p:nvSpPr>
          <p:cNvPr id="28" name="Shape 26"/>
          <p:cNvSpPr/>
          <p:nvPr/>
        </p:nvSpPr>
        <p:spPr>
          <a:xfrm>
            <a:off x="484909" y="5125539"/>
            <a:ext cx="5403273" cy="692727"/>
          </a:xfrm>
          <a:prstGeom prst="roundRect">
            <a:avLst>
              <a:gd name="adj" fmla="val 5000"/>
            </a:avLst>
          </a:prstGeom>
          <a:solidFill>
            <a:srgbClr val="F7F5F2">
              <a:alpha val="10196"/>
            </a:srgbClr>
          </a:solidFill>
          <a:ln/>
        </p:spPr>
      </p:sp>
      <p:sp>
        <p:nvSpPr>
          <p:cNvPr id="29" name="Text 27"/>
          <p:cNvSpPr/>
          <p:nvPr/>
        </p:nvSpPr>
        <p:spPr>
          <a:xfrm>
            <a:off x="588818" y="5229448"/>
            <a:ext cx="5256068" cy="173182"/>
          </a:xfrm>
          <a:prstGeom prst="rect">
            <a:avLst/>
          </a:prstGeom>
          <a:noFill/>
          <a:ln/>
        </p:spPr>
        <p:txBody>
          <a:bodyPr wrap="square" lIns="0" tIns="0" rIns="0" bIns="0" rtlCol="0" anchor="ctr"/>
          <a:lstStyle/>
          <a:p>
            <a:pPr>
              <a:lnSpc>
                <a:spcPct val="120000"/>
              </a:lnSpc>
            </a:pPr>
            <a:r>
              <a:rPr lang="en-US" sz="955" b="1" dirty="0">
                <a:solidFill>
                  <a:srgbClr val="D77A61"/>
                </a:solidFill>
                <a:latin typeface="Quattrocento Sans" pitchFamily="34" charset="0"/>
                <a:ea typeface="Quattrocento Sans" pitchFamily="34" charset="-122"/>
                <a:cs typeface="Quattrocento Sans" pitchFamily="34" charset="-120"/>
              </a:rPr>
              <a:t>Scale &amp; Funding</a:t>
            </a:r>
            <a:endParaRPr lang="en-US" sz="1600" dirty="0"/>
          </a:p>
        </p:txBody>
      </p:sp>
      <p:sp>
        <p:nvSpPr>
          <p:cNvPr id="30" name="Text 28"/>
          <p:cNvSpPr/>
          <p:nvPr/>
        </p:nvSpPr>
        <p:spPr>
          <a:xfrm>
            <a:off x="588818" y="5437266"/>
            <a:ext cx="5247409" cy="277091"/>
          </a:xfrm>
          <a:prstGeom prst="rect">
            <a:avLst/>
          </a:prstGeom>
          <a:noFill/>
          <a:ln/>
        </p:spPr>
        <p:txBody>
          <a:bodyPr wrap="square" lIns="0" tIns="0" rIns="0" bIns="0" rtlCol="0" anchor="ctr"/>
          <a:lstStyle/>
          <a:p>
            <a:pPr>
              <a:lnSpc>
                <a:spcPct val="110000"/>
              </a:lnSpc>
            </a:pPr>
            <a:r>
              <a:rPr lang="en-US" sz="818" dirty="0">
                <a:solidFill>
                  <a:srgbClr val="F7F5F2"/>
                </a:solidFill>
                <a:latin typeface="Quattrocento Sans" pitchFamily="34" charset="0"/>
                <a:ea typeface="Quattrocento Sans" pitchFamily="34" charset="-122"/>
                <a:cs typeface="Quattrocento Sans" pitchFamily="34" charset="-120"/>
              </a:rPr>
              <a:t>Cost of reclaiming gully of this magnitude enormous. Billions of Naira required for Resettlement Action Plan (RAP) alone.</a:t>
            </a:r>
            <a:endParaRPr lang="en-US" sz="1600" dirty="0"/>
          </a:p>
        </p:txBody>
      </p:sp>
      <p:sp>
        <p:nvSpPr>
          <p:cNvPr id="31" name="Shape 29"/>
          <p:cNvSpPr/>
          <p:nvPr/>
        </p:nvSpPr>
        <p:spPr>
          <a:xfrm>
            <a:off x="6165273" y="1246909"/>
            <a:ext cx="5680364" cy="3706091"/>
          </a:xfrm>
          <a:prstGeom prst="roundRect">
            <a:avLst>
              <a:gd name="adj" fmla="val 1869"/>
            </a:avLst>
          </a:prstGeom>
          <a:solidFill>
            <a:srgbClr val="FFFFFF"/>
          </a:solidFill>
          <a:ln/>
          <a:effectLst>
            <a:outerShdw sx="100000" sy="100000" kx="0" ky="0" algn="bl" rotWithShape="0" blurRad="25977" dist="8659" dir="5400000">
              <a:srgbClr val="000000">
                <a:alpha val="10196"/>
              </a:srgbClr>
            </a:outerShdw>
          </a:effectLst>
        </p:spPr>
      </p:sp>
      <p:sp>
        <p:nvSpPr>
          <p:cNvPr id="32" name="Text 30"/>
          <p:cNvSpPr/>
          <p:nvPr/>
        </p:nvSpPr>
        <p:spPr>
          <a:xfrm>
            <a:off x="6303818" y="1385455"/>
            <a:ext cx="5481205" cy="242455"/>
          </a:xfrm>
          <a:prstGeom prst="rect">
            <a:avLst/>
          </a:prstGeom>
          <a:noFill/>
          <a:ln/>
        </p:spPr>
        <p:txBody>
          <a:bodyPr wrap="square" lIns="0" tIns="0" rIns="0" bIns="0" rtlCol="0" anchor="ctr"/>
          <a:lstStyle/>
          <a:p>
            <a:pPr>
              <a:lnSpc>
                <a:spcPct val="130000"/>
              </a:lnSpc>
            </a:pPr>
            <a:r>
              <a:rPr lang="en-US" sz="1227" b="1" dirty="0">
                <a:solidFill>
                  <a:srgbClr val="2A4B43"/>
                </a:solidFill>
                <a:latin typeface="Liter" pitchFamily="34" charset="0"/>
                <a:ea typeface="Liter" pitchFamily="34" charset="-122"/>
                <a:cs typeface="Liter" pitchFamily="34" charset="-120"/>
              </a:rPr>
              <a:t>Social &amp; Economic Impacts</a:t>
            </a:r>
            <a:endParaRPr lang="en-US" sz="1600" dirty="0"/>
          </a:p>
        </p:txBody>
      </p:sp>
      <p:sp>
        <p:nvSpPr>
          <p:cNvPr id="33" name="Shape 31"/>
          <p:cNvSpPr/>
          <p:nvPr/>
        </p:nvSpPr>
        <p:spPr>
          <a:xfrm>
            <a:off x="6303818" y="1731818"/>
            <a:ext cx="5403273" cy="692727"/>
          </a:xfrm>
          <a:prstGeom prst="roundRect">
            <a:avLst>
              <a:gd name="adj" fmla="val 10000"/>
            </a:avLst>
          </a:prstGeom>
          <a:solidFill>
            <a:srgbClr val="F7F5F2"/>
          </a:solidFill>
          <a:ln/>
        </p:spPr>
      </p:sp>
      <p:sp>
        <p:nvSpPr>
          <p:cNvPr id="34" name="Text 32"/>
          <p:cNvSpPr/>
          <p:nvPr/>
        </p:nvSpPr>
        <p:spPr>
          <a:xfrm>
            <a:off x="6407727" y="1835727"/>
            <a:ext cx="5256068" cy="173182"/>
          </a:xfrm>
          <a:prstGeom prst="rect">
            <a:avLst/>
          </a:prstGeom>
          <a:noFill/>
          <a:ln/>
        </p:spPr>
        <p:txBody>
          <a:bodyPr wrap="square" lIns="0" tIns="0" rIns="0" bIns="0" rtlCol="0" anchor="ctr"/>
          <a:lstStyle/>
          <a:p>
            <a:pPr>
              <a:lnSpc>
                <a:spcPct val="120000"/>
              </a:lnSpc>
            </a:pPr>
            <a:r>
              <a:rPr lang="en-US" sz="955" b="1" dirty="0">
                <a:solidFill>
                  <a:srgbClr val="2A4B43"/>
                </a:solidFill>
                <a:latin typeface="Quattrocento Sans" pitchFamily="34" charset="0"/>
                <a:ea typeface="Quattrocento Sans" pitchFamily="34" charset="-122"/>
                <a:cs typeface="Quattrocento Sans" pitchFamily="34" charset="-120"/>
              </a:rPr>
              <a:t>Threat to COE Billiri</a:t>
            </a:r>
            <a:endParaRPr lang="en-US" sz="1600" dirty="0"/>
          </a:p>
        </p:txBody>
      </p:sp>
      <p:sp>
        <p:nvSpPr>
          <p:cNvPr id="35" name="Text 33"/>
          <p:cNvSpPr/>
          <p:nvPr/>
        </p:nvSpPr>
        <p:spPr>
          <a:xfrm>
            <a:off x="6407727" y="2043545"/>
            <a:ext cx="5247409" cy="277091"/>
          </a:xfrm>
          <a:prstGeom prst="rect">
            <a:avLst/>
          </a:prstGeom>
          <a:noFill/>
          <a:ln/>
        </p:spPr>
        <p:txBody>
          <a:bodyPr wrap="square" lIns="0" tIns="0" rIns="0" bIns="0" rtlCol="0" anchor="ctr"/>
          <a:lstStyle/>
          <a:p>
            <a:pPr>
              <a:lnSpc>
                <a:spcPct val="110000"/>
              </a:lnSpc>
            </a:pPr>
            <a:r>
              <a:rPr lang="en-US" sz="818" dirty="0">
                <a:solidFill>
                  <a:srgbClr val="2C3033"/>
                </a:solidFill>
                <a:latin typeface="Quattrocento Sans" pitchFamily="34" charset="0"/>
                <a:ea typeface="Quattrocento Sans" pitchFamily="34" charset="-122"/>
                <a:cs typeface="Quattrocento Sans" pitchFamily="34" charset="-120"/>
              </a:rPr>
              <a:t>Academic blocks, hostels, and staff quarters increasingly vulnerable. Foundation exposure already occurring. Incomplete perimeter fence adds security vulnerability.</a:t>
            </a:r>
            <a:endParaRPr lang="en-US" sz="1600" dirty="0"/>
          </a:p>
        </p:txBody>
      </p:sp>
      <p:sp>
        <p:nvSpPr>
          <p:cNvPr id="36" name="Shape 34"/>
          <p:cNvSpPr/>
          <p:nvPr/>
        </p:nvSpPr>
        <p:spPr>
          <a:xfrm>
            <a:off x="6303818" y="2528235"/>
            <a:ext cx="5403273" cy="692727"/>
          </a:xfrm>
          <a:prstGeom prst="roundRect">
            <a:avLst>
              <a:gd name="adj" fmla="val 10000"/>
            </a:avLst>
          </a:prstGeom>
          <a:solidFill>
            <a:srgbClr val="F7F5F2"/>
          </a:solidFill>
          <a:ln/>
        </p:spPr>
      </p:sp>
      <p:sp>
        <p:nvSpPr>
          <p:cNvPr id="37" name="Text 35"/>
          <p:cNvSpPr/>
          <p:nvPr/>
        </p:nvSpPr>
        <p:spPr>
          <a:xfrm>
            <a:off x="6407727" y="2632144"/>
            <a:ext cx="5256068" cy="173182"/>
          </a:xfrm>
          <a:prstGeom prst="rect">
            <a:avLst/>
          </a:prstGeom>
          <a:noFill/>
          <a:ln/>
        </p:spPr>
        <p:txBody>
          <a:bodyPr wrap="square" lIns="0" tIns="0" rIns="0" bIns="0" rtlCol="0" anchor="ctr"/>
          <a:lstStyle/>
          <a:p>
            <a:pPr>
              <a:lnSpc>
                <a:spcPct val="120000"/>
              </a:lnSpc>
            </a:pPr>
            <a:r>
              <a:rPr lang="en-US" sz="955" b="1" dirty="0">
                <a:solidFill>
                  <a:srgbClr val="2A4B43"/>
                </a:solidFill>
                <a:latin typeface="Quattrocento Sans" pitchFamily="34" charset="0"/>
                <a:ea typeface="Quattrocento Sans" pitchFamily="34" charset="-122"/>
                <a:cs typeface="Quattrocento Sans" pitchFamily="34" charset="-120"/>
              </a:rPr>
              <a:t>Education Disruption</a:t>
            </a:r>
            <a:endParaRPr lang="en-US" sz="1600" dirty="0"/>
          </a:p>
        </p:txBody>
      </p:sp>
      <p:sp>
        <p:nvSpPr>
          <p:cNvPr id="38" name="Text 36"/>
          <p:cNvSpPr/>
          <p:nvPr/>
        </p:nvSpPr>
        <p:spPr>
          <a:xfrm>
            <a:off x="6407727" y="2839962"/>
            <a:ext cx="5247409" cy="277091"/>
          </a:xfrm>
          <a:prstGeom prst="rect">
            <a:avLst/>
          </a:prstGeom>
          <a:noFill/>
          <a:ln/>
        </p:spPr>
        <p:txBody>
          <a:bodyPr wrap="square" lIns="0" tIns="0" rIns="0" bIns="0" rtlCol="0" anchor="ctr"/>
          <a:lstStyle/>
          <a:p>
            <a:pPr>
              <a:lnSpc>
                <a:spcPct val="110000"/>
              </a:lnSpc>
            </a:pPr>
            <a:r>
              <a:rPr lang="en-US" sz="818" dirty="0">
                <a:solidFill>
                  <a:srgbClr val="2C3033"/>
                </a:solidFill>
                <a:latin typeface="Quattrocento Sans" pitchFamily="34" charset="0"/>
                <a:ea typeface="Quattrocento Sans" pitchFamily="34" charset="-122"/>
                <a:cs typeface="Quattrocento Sans" pitchFamily="34" charset="-120"/>
              </a:rPr>
              <a:t>Psychological impact on students and staff "living on the edge." Campus and road to Posh become impassable during heavy rains, cutting off lecture access.</a:t>
            </a:r>
            <a:endParaRPr lang="en-US" sz="1600" dirty="0"/>
          </a:p>
        </p:txBody>
      </p:sp>
      <p:sp>
        <p:nvSpPr>
          <p:cNvPr id="39" name="Shape 37"/>
          <p:cNvSpPr/>
          <p:nvPr/>
        </p:nvSpPr>
        <p:spPr>
          <a:xfrm>
            <a:off x="6303818" y="3324668"/>
            <a:ext cx="5403273" cy="692727"/>
          </a:xfrm>
          <a:prstGeom prst="roundRect">
            <a:avLst>
              <a:gd name="adj" fmla="val 10000"/>
            </a:avLst>
          </a:prstGeom>
          <a:solidFill>
            <a:srgbClr val="F7F5F2"/>
          </a:solidFill>
          <a:ln/>
        </p:spPr>
      </p:sp>
      <p:sp>
        <p:nvSpPr>
          <p:cNvPr id="40" name="Text 38"/>
          <p:cNvSpPr/>
          <p:nvPr/>
        </p:nvSpPr>
        <p:spPr>
          <a:xfrm>
            <a:off x="6407727" y="3428577"/>
            <a:ext cx="5256068" cy="173182"/>
          </a:xfrm>
          <a:prstGeom prst="rect">
            <a:avLst/>
          </a:prstGeom>
          <a:noFill/>
          <a:ln/>
        </p:spPr>
        <p:txBody>
          <a:bodyPr wrap="square" lIns="0" tIns="0" rIns="0" bIns="0" rtlCol="0" anchor="ctr"/>
          <a:lstStyle/>
          <a:p>
            <a:pPr>
              <a:lnSpc>
                <a:spcPct val="120000"/>
              </a:lnSpc>
            </a:pPr>
            <a:r>
              <a:rPr lang="en-US" sz="955" b="1" dirty="0">
                <a:solidFill>
                  <a:srgbClr val="2A4B43"/>
                </a:solidFill>
                <a:latin typeface="Quattrocento Sans" pitchFamily="34" charset="0"/>
                <a:ea typeface="Quattrocento Sans" pitchFamily="34" charset="-122"/>
                <a:cs typeface="Quattrocento Sans" pitchFamily="34" charset="-120"/>
              </a:rPr>
              <a:t>Residential Property Loss</a:t>
            </a:r>
            <a:endParaRPr lang="en-US" sz="1600" dirty="0"/>
          </a:p>
        </p:txBody>
      </p:sp>
      <p:sp>
        <p:nvSpPr>
          <p:cNvPr id="41" name="Text 39"/>
          <p:cNvSpPr/>
          <p:nvPr/>
        </p:nvSpPr>
        <p:spPr>
          <a:xfrm>
            <a:off x="6407727" y="3636395"/>
            <a:ext cx="5247409" cy="277091"/>
          </a:xfrm>
          <a:prstGeom prst="rect">
            <a:avLst/>
          </a:prstGeom>
          <a:noFill/>
          <a:ln/>
        </p:spPr>
        <p:txBody>
          <a:bodyPr wrap="square" lIns="0" tIns="0" rIns="0" bIns="0" rtlCol="0" anchor="ctr"/>
          <a:lstStyle/>
          <a:p>
            <a:pPr>
              <a:lnSpc>
                <a:spcPct val="110000"/>
              </a:lnSpc>
            </a:pPr>
            <a:r>
              <a:rPr lang="en-US" sz="818" dirty="0">
                <a:solidFill>
                  <a:srgbClr val="2C3033"/>
                </a:solidFill>
                <a:latin typeface="Quattrocento Sans" pitchFamily="34" charset="0"/>
                <a:ea typeface="Quattrocento Sans" pitchFamily="34" charset="-122"/>
                <a:cs typeface="Quattrocento Sans" pitchFamily="34" charset="-120"/>
              </a:rPr>
              <a:t>Posh homeowners see property values plummet as gully nears doorsteps. Families forced to abandon houses without compensation, leading to internal displacement.</a:t>
            </a:r>
            <a:endParaRPr lang="en-US" sz="1600" dirty="0"/>
          </a:p>
        </p:txBody>
      </p:sp>
      <p:sp>
        <p:nvSpPr>
          <p:cNvPr id="42" name="Shape 40"/>
          <p:cNvSpPr/>
          <p:nvPr/>
        </p:nvSpPr>
        <p:spPr>
          <a:xfrm>
            <a:off x="6303818" y="4121085"/>
            <a:ext cx="5403273" cy="692727"/>
          </a:xfrm>
          <a:prstGeom prst="roundRect">
            <a:avLst>
              <a:gd name="adj" fmla="val 10000"/>
            </a:avLst>
          </a:prstGeom>
          <a:solidFill>
            <a:srgbClr val="F7F5F2"/>
          </a:solidFill>
          <a:ln/>
        </p:spPr>
      </p:sp>
      <p:sp>
        <p:nvSpPr>
          <p:cNvPr id="43" name="Text 41"/>
          <p:cNvSpPr/>
          <p:nvPr/>
        </p:nvSpPr>
        <p:spPr>
          <a:xfrm>
            <a:off x="6407727" y="4224994"/>
            <a:ext cx="5256068" cy="173182"/>
          </a:xfrm>
          <a:prstGeom prst="rect">
            <a:avLst/>
          </a:prstGeom>
          <a:noFill/>
          <a:ln/>
        </p:spPr>
        <p:txBody>
          <a:bodyPr wrap="square" lIns="0" tIns="0" rIns="0" bIns="0" rtlCol="0" anchor="ctr"/>
          <a:lstStyle/>
          <a:p>
            <a:pPr>
              <a:lnSpc>
                <a:spcPct val="120000"/>
              </a:lnSpc>
            </a:pPr>
            <a:r>
              <a:rPr lang="en-US" sz="955" b="1" dirty="0">
                <a:solidFill>
                  <a:srgbClr val="2A4B43"/>
                </a:solidFill>
                <a:latin typeface="Quattrocento Sans" pitchFamily="34" charset="0"/>
                <a:ea typeface="Quattrocento Sans" pitchFamily="34" charset="-122"/>
                <a:cs typeface="Quattrocento Sans" pitchFamily="34" charset="-120"/>
              </a:rPr>
              <a:t>Economic Isolation</a:t>
            </a:r>
            <a:endParaRPr lang="en-US" sz="1600" dirty="0"/>
          </a:p>
        </p:txBody>
      </p:sp>
      <p:sp>
        <p:nvSpPr>
          <p:cNvPr id="44" name="Text 42"/>
          <p:cNvSpPr/>
          <p:nvPr/>
        </p:nvSpPr>
        <p:spPr>
          <a:xfrm>
            <a:off x="6407727" y="4432812"/>
            <a:ext cx="5247409" cy="277091"/>
          </a:xfrm>
          <a:prstGeom prst="rect">
            <a:avLst/>
          </a:prstGeom>
          <a:noFill/>
          <a:ln/>
        </p:spPr>
        <p:txBody>
          <a:bodyPr wrap="square" lIns="0" tIns="0" rIns="0" bIns="0" rtlCol="0" anchor="ctr"/>
          <a:lstStyle/>
          <a:p>
            <a:pPr>
              <a:lnSpc>
                <a:spcPct val="110000"/>
              </a:lnSpc>
            </a:pPr>
            <a:r>
              <a:rPr lang="en-US" sz="818" dirty="0">
                <a:solidFill>
                  <a:srgbClr val="2C3033"/>
                </a:solidFill>
                <a:latin typeface="Quattrocento Sans" pitchFamily="34" charset="0"/>
                <a:ea typeface="Quattrocento Sans" pitchFamily="34" charset="-122"/>
                <a:cs typeface="Quattrocento Sans" pitchFamily="34" charset="-120"/>
              </a:rPr>
              <a:t>Road connecting Posh to Billiri markets is vital economic artery. Erosion threatens to wash away portions, isolating Posh and hindering agricultural produce movement.</a:t>
            </a:r>
            <a:endParaRPr lang="en-US" sz="1600" dirty="0"/>
          </a:p>
        </p:txBody>
      </p:sp>
      <p:sp>
        <p:nvSpPr>
          <p:cNvPr id="45" name="Shape 43"/>
          <p:cNvSpPr/>
          <p:nvPr/>
        </p:nvSpPr>
        <p:spPr>
          <a:xfrm>
            <a:off x="6165273" y="5056047"/>
            <a:ext cx="5680364" cy="1454727"/>
          </a:xfrm>
          <a:prstGeom prst="roundRect">
            <a:avLst>
              <a:gd name="adj" fmla="val 4762"/>
            </a:avLst>
          </a:prstGeom>
          <a:solidFill>
            <a:srgbClr val="FFFFFF"/>
          </a:solidFill>
          <a:ln/>
          <a:effectLst>
            <a:outerShdw sx="100000" sy="100000" kx="0" ky="0" algn="bl" rotWithShape="0" blurRad="25977" dist="8659" dir="5400000">
              <a:srgbClr val="000000">
                <a:alpha val="10196"/>
              </a:srgbClr>
            </a:outerShdw>
          </a:effectLst>
        </p:spPr>
      </p:sp>
      <p:sp>
        <p:nvSpPr>
          <p:cNvPr id="46" name="Text 44"/>
          <p:cNvSpPr/>
          <p:nvPr/>
        </p:nvSpPr>
        <p:spPr>
          <a:xfrm>
            <a:off x="6303818" y="5194592"/>
            <a:ext cx="5481205" cy="242455"/>
          </a:xfrm>
          <a:prstGeom prst="rect">
            <a:avLst/>
          </a:prstGeom>
          <a:noFill/>
          <a:ln/>
        </p:spPr>
        <p:txBody>
          <a:bodyPr wrap="square" lIns="0" tIns="0" rIns="0" bIns="0" rtlCol="0" anchor="ctr"/>
          <a:lstStyle/>
          <a:p>
            <a:pPr>
              <a:lnSpc>
                <a:spcPct val="130000"/>
              </a:lnSpc>
            </a:pPr>
            <a:r>
              <a:rPr lang="en-US" sz="1227" b="1" dirty="0">
                <a:solidFill>
                  <a:srgbClr val="2A4B43"/>
                </a:solidFill>
                <a:latin typeface="Liter" pitchFamily="34" charset="0"/>
                <a:ea typeface="Liter" pitchFamily="34" charset="-122"/>
                <a:cs typeface="Liter" pitchFamily="34" charset="-120"/>
              </a:rPr>
              <a:t>Engineering Challenges</a:t>
            </a:r>
            <a:endParaRPr lang="en-US" sz="1600" dirty="0"/>
          </a:p>
        </p:txBody>
      </p:sp>
      <p:sp>
        <p:nvSpPr>
          <p:cNvPr id="47" name="Text 45"/>
          <p:cNvSpPr/>
          <p:nvPr/>
        </p:nvSpPr>
        <p:spPr>
          <a:xfrm>
            <a:off x="6303818" y="5540956"/>
            <a:ext cx="5463886" cy="346364"/>
          </a:xfrm>
          <a:prstGeom prst="rect">
            <a:avLst/>
          </a:prstGeom>
          <a:noFill/>
          <a:ln/>
        </p:spPr>
        <p:txBody>
          <a:bodyPr wrap="square" lIns="0" tIns="0" rIns="0" bIns="0" rtlCol="0" anchor="ctr"/>
          <a:lstStyle/>
          <a:p>
            <a:pPr>
              <a:lnSpc>
                <a:spcPct val="120000"/>
              </a:lnSpc>
            </a:pPr>
            <a:r>
              <a:rPr lang="en-US" sz="955" b="1" dirty="0">
                <a:solidFill>
                  <a:srgbClr val="D77A61"/>
                </a:solidFill>
                <a:latin typeface="Quattrocento Sans" pitchFamily="34" charset="0"/>
                <a:ea typeface="Quattrocento Sans" pitchFamily="34" charset="-122"/>
                <a:cs typeface="Quattrocento Sans" pitchFamily="34" charset="-120"/>
              </a:rPr>
              <a:t>Maintenance:</a:t>
            </a:r>
            <a:pPr>
              <a:lnSpc>
                <a:spcPct val="120000"/>
              </a:lnSpc>
            </a:pPr>
            <a:r>
              <a:rPr lang="en-US" sz="955" dirty="0">
                <a:solidFill>
                  <a:srgbClr val="2C3033"/>
                </a:solidFill>
                <a:latin typeface="Quattrocento Sans" pitchFamily="34" charset="0"/>
                <a:ea typeface="Quattrocento Sans" pitchFamily="34" charset="-122"/>
                <a:cs typeface="Quattrocento Sans" pitchFamily="34" charset="-120"/>
              </a:rPr>
              <a:t> Previous hand-dug drains overwhelmed. Need systems withstand "100-year flood" events becoming more common.</a:t>
            </a:r>
            <a:endParaRPr lang="en-US" sz="1600" dirty="0"/>
          </a:p>
        </p:txBody>
      </p:sp>
      <p:sp>
        <p:nvSpPr>
          <p:cNvPr id="48" name="Text 46"/>
          <p:cNvSpPr/>
          <p:nvPr/>
        </p:nvSpPr>
        <p:spPr>
          <a:xfrm>
            <a:off x="6303818" y="5956592"/>
            <a:ext cx="5463886" cy="173182"/>
          </a:xfrm>
          <a:prstGeom prst="rect">
            <a:avLst/>
          </a:prstGeom>
          <a:noFill/>
          <a:ln/>
        </p:spPr>
        <p:txBody>
          <a:bodyPr wrap="square" lIns="0" tIns="0" rIns="0" bIns="0" rtlCol="0" anchor="ctr"/>
          <a:lstStyle/>
          <a:p>
            <a:pPr>
              <a:lnSpc>
                <a:spcPct val="120000"/>
              </a:lnSpc>
            </a:pPr>
            <a:r>
              <a:rPr lang="en-US" sz="955" b="1" dirty="0">
                <a:solidFill>
                  <a:srgbClr val="D77A61"/>
                </a:solidFill>
                <a:latin typeface="Quattrocento Sans" pitchFamily="34" charset="0"/>
                <a:ea typeface="Quattrocento Sans" pitchFamily="34" charset="-122"/>
                <a:cs typeface="Quattrocento Sans" pitchFamily="34" charset="-120"/>
              </a:rPr>
              <a:t>Resettlement:</a:t>
            </a:r>
            <a:pPr>
              <a:lnSpc>
                <a:spcPct val="120000"/>
              </a:lnSpc>
            </a:pPr>
            <a:r>
              <a:rPr lang="en-US" sz="955" dirty="0">
                <a:solidFill>
                  <a:srgbClr val="2C3033"/>
                </a:solidFill>
                <a:latin typeface="Quattrocento Sans" pitchFamily="34" charset="0"/>
                <a:ea typeface="Quattrocento Sans" pitchFamily="34" charset="-122"/>
                <a:cs typeface="Quattrocento Sans" pitchFamily="34" charset="-120"/>
              </a:rPr>
              <a:t> Moving people from Posh "danger zone" socially complex and expensive.</a:t>
            </a:r>
            <a:endParaRPr lang="en-US" sz="1600" dirty="0"/>
          </a:p>
        </p:txBody>
      </p:sp>
      <p:sp>
        <p:nvSpPr>
          <p:cNvPr id="49" name="Text 47"/>
          <p:cNvSpPr/>
          <p:nvPr/>
        </p:nvSpPr>
        <p:spPr>
          <a:xfrm>
            <a:off x="6303818" y="6199047"/>
            <a:ext cx="5463886" cy="173182"/>
          </a:xfrm>
          <a:prstGeom prst="rect">
            <a:avLst/>
          </a:prstGeom>
          <a:noFill/>
          <a:ln/>
        </p:spPr>
        <p:txBody>
          <a:bodyPr wrap="square" lIns="0" tIns="0" rIns="0" bIns="0" rtlCol="0" anchor="ctr"/>
          <a:lstStyle/>
          <a:p>
            <a:pPr>
              <a:lnSpc>
                <a:spcPct val="120000"/>
              </a:lnSpc>
            </a:pPr>
            <a:r>
              <a:rPr lang="en-US" sz="955" b="1" dirty="0">
                <a:solidFill>
                  <a:srgbClr val="D77A61"/>
                </a:solidFill>
                <a:latin typeface="Quattrocento Sans" pitchFamily="34" charset="0"/>
                <a:ea typeface="Quattrocento Sans" pitchFamily="34" charset="-122"/>
                <a:cs typeface="Quattrocento Sans" pitchFamily="34" charset="-120"/>
              </a:rPr>
              <a:t>Hydraulic Modeling:</a:t>
            </a:r>
            <a:pPr>
              <a:lnSpc>
                <a:spcPct val="120000"/>
              </a:lnSpc>
            </a:pPr>
            <a:r>
              <a:rPr lang="en-US" sz="955" dirty="0">
                <a:solidFill>
                  <a:srgbClr val="2C3033"/>
                </a:solidFill>
                <a:latin typeface="Quattrocento Sans" pitchFamily="34" charset="0"/>
                <a:ea typeface="Quattrocento Sans" pitchFamily="34" charset="-122"/>
                <a:cs typeface="Quattrocento Sans" pitchFamily="34" charset="-120"/>
              </a:rPr>
              <a:t> Fixing bank at Jauro Tukur must not push erosion further downstream.</a:t>
            </a:r>
            <a:endParaRPr lang="en-US" sz="1600" dirty="0"/>
          </a:p>
        </p:txBody>
      </p:sp>
    </p:spTree>
  </p:cSld>
  <p:clrMapOvr>
    <a:masterClrMapping/>
  </p:clrMapOvr>
  <p:transition>
    <p:fade/>
    <p:spd val="med"/>
  </p:transition>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17500" y="317500"/>
            <a:ext cx="11620500" cy="190500"/>
          </a:xfrm>
          <a:prstGeom prst="rect">
            <a:avLst/>
          </a:prstGeom>
          <a:noFill/>
          <a:ln/>
        </p:spPr>
        <p:txBody>
          <a:bodyPr wrap="square" lIns="0" tIns="0" rIns="0" bIns="0" rtlCol="0" anchor="ctr"/>
          <a:lstStyle/>
          <a:p>
            <a:pPr>
              <a:lnSpc>
                <a:spcPct val="130000"/>
              </a:lnSpc>
            </a:pPr>
            <a:r>
              <a:rPr lang="en-US" sz="1000" b="1" spc="100" kern="0" dirty="0">
                <a:solidFill>
                  <a:srgbClr val="D77A61"/>
                </a:solidFill>
                <a:latin typeface="Coda" pitchFamily="34" charset="0"/>
                <a:ea typeface="Coda" pitchFamily="34" charset="-122"/>
                <a:cs typeface="Coda" pitchFamily="34" charset="-120"/>
              </a:rPr>
              <a:t>CHAPTER 06 | POSHIYA-COE BILLIRI</a:t>
            </a:r>
            <a:endParaRPr lang="en-US" sz="1600" dirty="0"/>
          </a:p>
        </p:txBody>
      </p:sp>
      <p:sp>
        <p:nvSpPr>
          <p:cNvPr id="3" name="Text 1"/>
          <p:cNvSpPr/>
          <p:nvPr/>
        </p:nvSpPr>
        <p:spPr>
          <a:xfrm>
            <a:off x="317500" y="571500"/>
            <a:ext cx="11699875" cy="317500"/>
          </a:xfrm>
          <a:prstGeom prst="rect">
            <a:avLst/>
          </a:prstGeom>
          <a:noFill/>
          <a:ln/>
        </p:spPr>
        <p:txBody>
          <a:bodyPr wrap="square" lIns="0" tIns="0" rIns="0" bIns="0" rtlCol="0" anchor="ctr"/>
          <a:lstStyle/>
          <a:p>
            <a:pPr>
              <a:lnSpc>
                <a:spcPct val="90000"/>
              </a:lnSpc>
            </a:pPr>
            <a:r>
              <a:rPr lang="en-US" sz="2250" b="1" dirty="0">
                <a:solidFill>
                  <a:srgbClr val="2A4B43"/>
                </a:solidFill>
                <a:latin typeface="Oranienbaum" pitchFamily="34" charset="0"/>
                <a:ea typeface="Oranienbaum" pitchFamily="34" charset="-122"/>
                <a:cs typeface="Oranienbaum" pitchFamily="34" charset="-120"/>
              </a:rPr>
              <a:t>Human &amp; Livelihood Impacts</a:t>
            </a:r>
            <a:endParaRPr lang="en-US" sz="1600" dirty="0"/>
          </a:p>
        </p:txBody>
      </p:sp>
      <p:sp>
        <p:nvSpPr>
          <p:cNvPr id="4" name="Shape 2"/>
          <p:cNvSpPr/>
          <p:nvPr/>
        </p:nvSpPr>
        <p:spPr>
          <a:xfrm>
            <a:off x="317500" y="984250"/>
            <a:ext cx="635000" cy="31750"/>
          </a:xfrm>
          <a:prstGeom prst="roundRect">
            <a:avLst>
              <a:gd name="adj" fmla="val 0"/>
            </a:avLst>
          </a:prstGeom>
          <a:solidFill>
            <a:srgbClr val="D77A61"/>
          </a:solidFill>
          <a:ln/>
        </p:spPr>
      </p:sp>
      <p:sp>
        <p:nvSpPr>
          <p:cNvPr id="5" name="Shape 3"/>
          <p:cNvSpPr/>
          <p:nvPr/>
        </p:nvSpPr>
        <p:spPr>
          <a:xfrm>
            <a:off x="317500" y="1143000"/>
            <a:ext cx="3770313" cy="3714750"/>
          </a:xfrm>
          <a:prstGeom prst="roundRect">
            <a:avLst>
              <a:gd name="adj" fmla="val 1709"/>
            </a:avLst>
          </a:prstGeom>
          <a:solidFill>
            <a:srgbClr val="FFFFFF"/>
          </a:solidFill>
          <a:ln/>
          <a:effectLst>
            <a:outerShdw sx="100000" sy="100000" kx="0" ky="0" algn="bl" rotWithShape="0" blurRad="23813" dist="7938" dir="5400000">
              <a:srgbClr val="000000">
                <a:alpha val="10196"/>
              </a:srgbClr>
            </a:outerShdw>
          </a:effectLst>
        </p:spPr>
      </p:sp>
      <p:sp>
        <p:nvSpPr>
          <p:cNvPr id="6" name="Shape 4"/>
          <p:cNvSpPr/>
          <p:nvPr/>
        </p:nvSpPr>
        <p:spPr>
          <a:xfrm>
            <a:off x="414734" y="1277938"/>
            <a:ext cx="178594" cy="142875"/>
          </a:xfrm>
          <a:custGeom>
            <a:avLst/>
            <a:gdLst/>
            <a:ahLst/>
            <a:cxnLst/>
            <a:rect l="l" t="t" r="r" b="b"/>
            <a:pathLst>
              <a:path w="178594" h="142875">
                <a:moveTo>
                  <a:pt x="89297" y="4465"/>
                </a:moveTo>
                <a:cubicBezTo>
                  <a:pt x="105314" y="4465"/>
                  <a:pt x="118318" y="17469"/>
                  <a:pt x="118318" y="33486"/>
                </a:cubicBezTo>
                <a:cubicBezTo>
                  <a:pt x="118318" y="49504"/>
                  <a:pt x="105314" y="62508"/>
                  <a:pt x="89297" y="62508"/>
                </a:cubicBezTo>
                <a:cubicBezTo>
                  <a:pt x="73279" y="62508"/>
                  <a:pt x="60275" y="49504"/>
                  <a:pt x="60275" y="33486"/>
                </a:cubicBezTo>
                <a:cubicBezTo>
                  <a:pt x="60275" y="17469"/>
                  <a:pt x="73279" y="4465"/>
                  <a:pt x="89297" y="4465"/>
                </a:cubicBezTo>
                <a:close/>
                <a:moveTo>
                  <a:pt x="26789" y="24557"/>
                </a:moveTo>
                <a:cubicBezTo>
                  <a:pt x="37878" y="24557"/>
                  <a:pt x="46881" y="33559"/>
                  <a:pt x="46881" y="44648"/>
                </a:cubicBezTo>
                <a:cubicBezTo>
                  <a:pt x="46881" y="55737"/>
                  <a:pt x="37878" y="64740"/>
                  <a:pt x="26789" y="64740"/>
                </a:cubicBezTo>
                <a:cubicBezTo>
                  <a:pt x="15700" y="64740"/>
                  <a:pt x="6697" y="55737"/>
                  <a:pt x="6697" y="44648"/>
                </a:cubicBezTo>
                <a:cubicBezTo>
                  <a:pt x="6697" y="33559"/>
                  <a:pt x="15700" y="24557"/>
                  <a:pt x="26789" y="24557"/>
                </a:cubicBezTo>
                <a:close/>
                <a:moveTo>
                  <a:pt x="0" y="116086"/>
                </a:moveTo>
                <a:cubicBezTo>
                  <a:pt x="0" y="96357"/>
                  <a:pt x="15990" y="80367"/>
                  <a:pt x="35719" y="80367"/>
                </a:cubicBezTo>
                <a:cubicBezTo>
                  <a:pt x="39291" y="80367"/>
                  <a:pt x="42751" y="80897"/>
                  <a:pt x="46016" y="81874"/>
                </a:cubicBezTo>
                <a:cubicBezTo>
                  <a:pt x="36835" y="92143"/>
                  <a:pt x="31254" y="105705"/>
                  <a:pt x="31254" y="120551"/>
                </a:cubicBezTo>
                <a:lnTo>
                  <a:pt x="31254" y="125016"/>
                </a:lnTo>
                <a:cubicBezTo>
                  <a:pt x="31254" y="128197"/>
                  <a:pt x="31924" y="131211"/>
                  <a:pt x="33124" y="133945"/>
                </a:cubicBezTo>
                <a:lnTo>
                  <a:pt x="8930" y="133945"/>
                </a:lnTo>
                <a:cubicBezTo>
                  <a:pt x="3990" y="133945"/>
                  <a:pt x="0" y="129955"/>
                  <a:pt x="0" y="125016"/>
                </a:cubicBezTo>
                <a:lnTo>
                  <a:pt x="0" y="116086"/>
                </a:lnTo>
                <a:close/>
                <a:moveTo>
                  <a:pt x="145470" y="133945"/>
                </a:moveTo>
                <a:cubicBezTo>
                  <a:pt x="146670" y="131211"/>
                  <a:pt x="147340" y="128197"/>
                  <a:pt x="147340" y="125016"/>
                </a:cubicBezTo>
                <a:lnTo>
                  <a:pt x="147340" y="120551"/>
                </a:lnTo>
                <a:cubicBezTo>
                  <a:pt x="147340" y="105705"/>
                  <a:pt x="141759" y="92143"/>
                  <a:pt x="132578" y="81874"/>
                </a:cubicBezTo>
                <a:cubicBezTo>
                  <a:pt x="135843" y="80897"/>
                  <a:pt x="139303" y="80367"/>
                  <a:pt x="142875" y="80367"/>
                </a:cubicBezTo>
                <a:cubicBezTo>
                  <a:pt x="162604" y="80367"/>
                  <a:pt x="178594" y="96357"/>
                  <a:pt x="178594" y="116086"/>
                </a:cubicBezTo>
                <a:lnTo>
                  <a:pt x="178594" y="125016"/>
                </a:lnTo>
                <a:cubicBezTo>
                  <a:pt x="178594" y="129955"/>
                  <a:pt x="174603" y="133945"/>
                  <a:pt x="169664" y="133945"/>
                </a:cubicBezTo>
                <a:lnTo>
                  <a:pt x="145470" y="133945"/>
                </a:lnTo>
                <a:close/>
                <a:moveTo>
                  <a:pt x="131713" y="44648"/>
                </a:moveTo>
                <a:cubicBezTo>
                  <a:pt x="131713" y="33559"/>
                  <a:pt x="140716" y="24557"/>
                  <a:pt x="151805" y="24557"/>
                </a:cubicBezTo>
                <a:cubicBezTo>
                  <a:pt x="162894" y="24557"/>
                  <a:pt x="171896" y="33559"/>
                  <a:pt x="171896" y="44648"/>
                </a:cubicBezTo>
                <a:cubicBezTo>
                  <a:pt x="171896" y="55737"/>
                  <a:pt x="162894" y="64740"/>
                  <a:pt x="151805" y="64740"/>
                </a:cubicBezTo>
                <a:cubicBezTo>
                  <a:pt x="140716" y="64740"/>
                  <a:pt x="131713" y="55737"/>
                  <a:pt x="131713" y="44648"/>
                </a:cubicBezTo>
                <a:close/>
                <a:moveTo>
                  <a:pt x="44648" y="120551"/>
                </a:moveTo>
                <a:cubicBezTo>
                  <a:pt x="44648" y="95883"/>
                  <a:pt x="64629" y="75902"/>
                  <a:pt x="89297" y="75902"/>
                </a:cubicBezTo>
                <a:cubicBezTo>
                  <a:pt x="113965" y="75902"/>
                  <a:pt x="133945" y="95883"/>
                  <a:pt x="133945" y="120551"/>
                </a:cubicBezTo>
                <a:lnTo>
                  <a:pt x="133945" y="125016"/>
                </a:lnTo>
                <a:cubicBezTo>
                  <a:pt x="133945" y="129955"/>
                  <a:pt x="129955" y="133945"/>
                  <a:pt x="125016" y="133945"/>
                </a:cubicBezTo>
                <a:lnTo>
                  <a:pt x="53578" y="133945"/>
                </a:lnTo>
                <a:cubicBezTo>
                  <a:pt x="48639" y="133945"/>
                  <a:pt x="44648" y="129955"/>
                  <a:pt x="44648" y="125016"/>
                </a:cubicBezTo>
                <a:lnTo>
                  <a:pt x="44648" y="120551"/>
                </a:lnTo>
                <a:close/>
              </a:path>
            </a:pathLst>
          </a:custGeom>
          <a:solidFill>
            <a:srgbClr val="D77A61"/>
          </a:solidFill>
          <a:ln/>
        </p:spPr>
      </p:sp>
      <p:sp>
        <p:nvSpPr>
          <p:cNvPr id="7" name="Text 5"/>
          <p:cNvSpPr/>
          <p:nvPr/>
        </p:nvSpPr>
        <p:spPr>
          <a:xfrm>
            <a:off x="595313" y="1238250"/>
            <a:ext cx="3468688"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Sociocultural &amp; Human</a:t>
            </a:r>
            <a:endParaRPr lang="en-US" sz="1600" dirty="0"/>
          </a:p>
        </p:txBody>
      </p:sp>
      <p:sp>
        <p:nvSpPr>
          <p:cNvPr id="8" name="Shape 6"/>
          <p:cNvSpPr/>
          <p:nvPr/>
        </p:nvSpPr>
        <p:spPr>
          <a:xfrm>
            <a:off x="412750" y="1524000"/>
            <a:ext cx="3579813" cy="571500"/>
          </a:xfrm>
          <a:prstGeom prst="roundRect">
            <a:avLst>
              <a:gd name="adj" fmla="val 5556"/>
            </a:avLst>
          </a:prstGeom>
          <a:solidFill>
            <a:srgbClr val="F7F5F2"/>
          </a:solidFill>
          <a:ln/>
        </p:spPr>
      </p:sp>
      <p:sp>
        <p:nvSpPr>
          <p:cNvPr id="9" name="Text 7"/>
          <p:cNvSpPr/>
          <p:nvPr/>
        </p:nvSpPr>
        <p:spPr>
          <a:xfrm>
            <a:off x="476250" y="1587500"/>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Community Breakdown</a:t>
            </a:r>
            <a:endParaRPr lang="en-US" sz="1600" dirty="0"/>
          </a:p>
        </p:txBody>
      </p:sp>
      <p:sp>
        <p:nvSpPr>
          <p:cNvPr id="10" name="Text 8"/>
          <p:cNvSpPr/>
          <p:nvPr/>
        </p:nvSpPr>
        <p:spPr>
          <a:xfrm>
            <a:off x="476250" y="1778000"/>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Informal safety nets dismantled. Spontaneous sharing of food, childcare, transport collapses as neighbors scatter.</a:t>
            </a:r>
            <a:endParaRPr lang="en-US" sz="1600" dirty="0"/>
          </a:p>
        </p:txBody>
      </p:sp>
      <p:sp>
        <p:nvSpPr>
          <p:cNvPr id="11" name="Shape 9"/>
          <p:cNvSpPr/>
          <p:nvPr/>
        </p:nvSpPr>
        <p:spPr>
          <a:xfrm>
            <a:off x="412750" y="2158798"/>
            <a:ext cx="3579813" cy="571500"/>
          </a:xfrm>
          <a:prstGeom prst="roundRect">
            <a:avLst>
              <a:gd name="adj" fmla="val 5556"/>
            </a:avLst>
          </a:prstGeom>
          <a:solidFill>
            <a:srgbClr val="F7F5F2"/>
          </a:solidFill>
          <a:ln/>
        </p:spPr>
      </p:sp>
      <p:sp>
        <p:nvSpPr>
          <p:cNvPr id="12" name="Text 10"/>
          <p:cNvSpPr/>
          <p:nvPr/>
        </p:nvSpPr>
        <p:spPr>
          <a:xfrm>
            <a:off x="476250" y="2222298"/>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Governance Disruption</a:t>
            </a:r>
            <a:endParaRPr lang="en-US" sz="1600" dirty="0"/>
          </a:p>
        </p:txBody>
      </p:sp>
      <p:sp>
        <p:nvSpPr>
          <p:cNvPr id="13" name="Text 11"/>
          <p:cNvSpPr/>
          <p:nvPr/>
        </p:nvSpPr>
        <p:spPr>
          <a:xfrm>
            <a:off x="476250" y="2412798"/>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Tangale Chiefdom and Mai system weakened. Leaders lose authority over scattered constituents. Need for CICs and Peace and Resilience Plans.</a:t>
            </a:r>
            <a:endParaRPr lang="en-US" sz="1600" dirty="0"/>
          </a:p>
        </p:txBody>
      </p:sp>
      <p:sp>
        <p:nvSpPr>
          <p:cNvPr id="14" name="Shape 12"/>
          <p:cNvSpPr/>
          <p:nvPr/>
        </p:nvSpPr>
        <p:spPr>
          <a:xfrm>
            <a:off x="412750" y="2793612"/>
            <a:ext cx="3579813" cy="698500"/>
          </a:xfrm>
          <a:prstGeom prst="roundRect">
            <a:avLst>
              <a:gd name="adj" fmla="val 4545"/>
            </a:avLst>
          </a:prstGeom>
          <a:solidFill>
            <a:srgbClr val="F7F5F2"/>
          </a:solidFill>
          <a:ln/>
        </p:spPr>
      </p:sp>
      <p:sp>
        <p:nvSpPr>
          <p:cNvPr id="15" name="Text 13"/>
          <p:cNvSpPr/>
          <p:nvPr/>
        </p:nvSpPr>
        <p:spPr>
          <a:xfrm>
            <a:off x="476250" y="2857112"/>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Social Tensions</a:t>
            </a:r>
            <a:endParaRPr lang="en-US" sz="1600" dirty="0"/>
          </a:p>
        </p:txBody>
      </p:sp>
      <p:sp>
        <p:nvSpPr>
          <p:cNvPr id="16" name="Text 14"/>
          <p:cNvSpPr/>
          <p:nvPr/>
        </p:nvSpPr>
        <p:spPr>
          <a:xfrm>
            <a:off x="476250" y="3047612"/>
            <a:ext cx="3500438" cy="381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Community revolving fund exceeding </a:t>
            </a:r>
            <a:pPr>
              <a:lnSpc>
                <a:spcPct val="110000"/>
              </a:lnSpc>
            </a:pPr>
            <a:r>
              <a:rPr lang="en-US" sz="750" b="1" dirty="0">
                <a:solidFill>
                  <a:srgbClr val="D77A61"/>
                </a:solidFill>
                <a:latin typeface="Quattrocento Sans" pitchFamily="34" charset="0"/>
                <a:ea typeface="Quattrocento Sans" pitchFamily="34" charset="-122"/>
                <a:cs typeface="Quattrocento Sans" pitchFamily="34" charset="-120"/>
              </a:rPr>
              <a:t>N350 million</a:t>
            </a:r>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 established to stimulate economic activities. Over 100 beneficiaries accessing waste management and rainwater harvesting.</a:t>
            </a:r>
            <a:endParaRPr lang="en-US" sz="1600" dirty="0"/>
          </a:p>
        </p:txBody>
      </p:sp>
      <p:sp>
        <p:nvSpPr>
          <p:cNvPr id="17" name="Shape 15"/>
          <p:cNvSpPr/>
          <p:nvPr/>
        </p:nvSpPr>
        <p:spPr>
          <a:xfrm>
            <a:off x="412750" y="3555302"/>
            <a:ext cx="3579813" cy="571500"/>
          </a:xfrm>
          <a:prstGeom prst="roundRect">
            <a:avLst>
              <a:gd name="adj" fmla="val 5556"/>
            </a:avLst>
          </a:prstGeom>
          <a:solidFill>
            <a:srgbClr val="F7F5F2"/>
          </a:solidFill>
          <a:ln/>
        </p:spPr>
      </p:sp>
      <p:sp>
        <p:nvSpPr>
          <p:cNvPr id="18" name="Text 16"/>
          <p:cNvSpPr/>
          <p:nvPr/>
        </p:nvSpPr>
        <p:spPr>
          <a:xfrm>
            <a:off x="476250" y="3618802"/>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Gender Disruption</a:t>
            </a:r>
            <a:endParaRPr lang="en-US" sz="1600" dirty="0"/>
          </a:p>
        </p:txBody>
      </p:sp>
      <p:sp>
        <p:nvSpPr>
          <p:cNvPr id="19" name="Text 17"/>
          <p:cNvSpPr/>
          <p:nvPr/>
        </p:nvSpPr>
        <p:spPr>
          <a:xfrm>
            <a:off x="476250" y="3809302"/>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Women separated from kin-based support, increasing vulnerability. Project emphasizes separate consultations, standpipes, grinding mills, fuel-efficient stoves.</a:t>
            </a:r>
            <a:endParaRPr lang="en-US" sz="1600" dirty="0"/>
          </a:p>
        </p:txBody>
      </p:sp>
      <p:sp>
        <p:nvSpPr>
          <p:cNvPr id="20" name="Shape 18"/>
          <p:cNvSpPr/>
          <p:nvPr/>
        </p:nvSpPr>
        <p:spPr>
          <a:xfrm>
            <a:off x="412750" y="4190116"/>
            <a:ext cx="3579813" cy="571500"/>
          </a:xfrm>
          <a:prstGeom prst="roundRect">
            <a:avLst>
              <a:gd name="adj" fmla="val 5556"/>
            </a:avLst>
          </a:prstGeom>
          <a:solidFill>
            <a:srgbClr val="F7F5F2"/>
          </a:solidFill>
          <a:ln/>
        </p:spPr>
      </p:sp>
      <p:sp>
        <p:nvSpPr>
          <p:cNvPr id="21" name="Text 19"/>
          <p:cNvSpPr/>
          <p:nvPr/>
        </p:nvSpPr>
        <p:spPr>
          <a:xfrm>
            <a:off x="476250" y="4253616"/>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Cultural &amp; Spiritual Loss</a:t>
            </a:r>
            <a:endParaRPr lang="en-US" sz="1600" dirty="0"/>
          </a:p>
        </p:txBody>
      </p:sp>
      <p:sp>
        <p:nvSpPr>
          <p:cNvPr id="22" name="Text 20"/>
          <p:cNvSpPr/>
          <p:nvPr/>
        </p:nvSpPr>
        <p:spPr>
          <a:xfrm>
            <a:off x="476250" y="4444116"/>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Billiri is ancestral land central to Tangale identity. Loss of homes, farms, burial grounds causes psychological distress cash cannot remedy.</a:t>
            </a:r>
            <a:endParaRPr lang="en-US" sz="1600" dirty="0"/>
          </a:p>
        </p:txBody>
      </p:sp>
      <p:sp>
        <p:nvSpPr>
          <p:cNvPr id="23" name="Shape 21"/>
          <p:cNvSpPr/>
          <p:nvPr/>
        </p:nvSpPr>
        <p:spPr>
          <a:xfrm>
            <a:off x="4212134" y="1143000"/>
            <a:ext cx="3770313" cy="3714750"/>
          </a:xfrm>
          <a:prstGeom prst="roundRect">
            <a:avLst>
              <a:gd name="adj" fmla="val 1709"/>
            </a:avLst>
          </a:prstGeom>
          <a:solidFill>
            <a:srgbClr val="FFFFFF"/>
          </a:solidFill>
          <a:ln/>
          <a:effectLst>
            <a:outerShdw sx="100000" sy="100000" kx="0" ky="0" algn="bl" rotWithShape="0" blurRad="23813" dist="7938" dir="5400000">
              <a:srgbClr val="000000">
                <a:alpha val="10196"/>
              </a:srgbClr>
            </a:outerShdw>
          </a:effectLst>
        </p:spPr>
      </p:sp>
      <p:sp>
        <p:nvSpPr>
          <p:cNvPr id="24" name="Shape 22"/>
          <p:cNvSpPr/>
          <p:nvPr/>
        </p:nvSpPr>
        <p:spPr>
          <a:xfrm>
            <a:off x="4327228" y="1277938"/>
            <a:ext cx="142875" cy="142875"/>
          </a:xfrm>
          <a:custGeom>
            <a:avLst/>
            <a:gdLst/>
            <a:ahLst/>
            <a:cxnLst/>
            <a:rect l="l" t="t" r="r" b="b"/>
            <a:pathLst>
              <a:path w="142875" h="142875">
                <a:moveTo>
                  <a:pt x="71438" y="30110"/>
                </a:moveTo>
                <a:lnTo>
                  <a:pt x="67252" y="24305"/>
                </a:lnTo>
                <a:cubicBezTo>
                  <a:pt x="60275" y="14650"/>
                  <a:pt x="49085" y="8930"/>
                  <a:pt x="37142" y="8930"/>
                </a:cubicBezTo>
                <a:cubicBezTo>
                  <a:pt x="16632" y="8930"/>
                  <a:pt x="0" y="25561"/>
                  <a:pt x="0" y="46072"/>
                </a:cubicBezTo>
                <a:lnTo>
                  <a:pt x="0" y="46797"/>
                </a:lnTo>
                <a:cubicBezTo>
                  <a:pt x="0" y="53383"/>
                  <a:pt x="1730" y="60192"/>
                  <a:pt x="4632" y="66973"/>
                </a:cubicBezTo>
                <a:lnTo>
                  <a:pt x="34212" y="66973"/>
                </a:lnTo>
                <a:cubicBezTo>
                  <a:pt x="35105" y="66973"/>
                  <a:pt x="35914" y="66442"/>
                  <a:pt x="36277" y="65605"/>
                </a:cubicBezTo>
                <a:lnTo>
                  <a:pt x="45151" y="44314"/>
                </a:lnTo>
                <a:cubicBezTo>
                  <a:pt x="46183" y="41858"/>
                  <a:pt x="48583" y="40239"/>
                  <a:pt x="51234" y="40184"/>
                </a:cubicBezTo>
                <a:cubicBezTo>
                  <a:pt x="53885" y="40128"/>
                  <a:pt x="56341" y="41690"/>
                  <a:pt x="57429" y="44118"/>
                </a:cubicBezTo>
                <a:lnTo>
                  <a:pt x="71744" y="75902"/>
                </a:lnTo>
                <a:lnTo>
                  <a:pt x="83297" y="52797"/>
                </a:lnTo>
                <a:cubicBezTo>
                  <a:pt x="84441" y="50536"/>
                  <a:pt x="86757" y="49085"/>
                  <a:pt x="89297" y="49085"/>
                </a:cubicBezTo>
                <a:cubicBezTo>
                  <a:pt x="91836" y="49085"/>
                  <a:pt x="94152" y="50509"/>
                  <a:pt x="95297" y="52797"/>
                </a:cubicBezTo>
                <a:lnTo>
                  <a:pt x="101771" y="65717"/>
                </a:lnTo>
                <a:cubicBezTo>
                  <a:pt x="102161" y="66470"/>
                  <a:pt x="102915" y="66945"/>
                  <a:pt x="103780" y="66945"/>
                </a:cubicBezTo>
                <a:lnTo>
                  <a:pt x="138271" y="66945"/>
                </a:lnTo>
                <a:cubicBezTo>
                  <a:pt x="141201" y="60164"/>
                  <a:pt x="142903" y="53355"/>
                  <a:pt x="142903" y="46769"/>
                </a:cubicBezTo>
                <a:lnTo>
                  <a:pt x="142903" y="46044"/>
                </a:lnTo>
                <a:cubicBezTo>
                  <a:pt x="142875" y="25561"/>
                  <a:pt x="126243" y="8930"/>
                  <a:pt x="105733" y="8930"/>
                </a:cubicBezTo>
                <a:cubicBezTo>
                  <a:pt x="93818" y="8930"/>
                  <a:pt x="82600" y="14650"/>
                  <a:pt x="75623" y="24305"/>
                </a:cubicBezTo>
                <a:lnTo>
                  <a:pt x="71438" y="30082"/>
                </a:lnTo>
                <a:close/>
                <a:moveTo>
                  <a:pt x="131043" y="80367"/>
                </a:moveTo>
                <a:lnTo>
                  <a:pt x="103752" y="80367"/>
                </a:lnTo>
                <a:cubicBezTo>
                  <a:pt x="97836" y="80367"/>
                  <a:pt x="92422" y="77019"/>
                  <a:pt x="89771" y="71717"/>
                </a:cubicBezTo>
                <a:lnTo>
                  <a:pt x="89297" y="70768"/>
                </a:lnTo>
                <a:lnTo>
                  <a:pt x="77437" y="94515"/>
                </a:lnTo>
                <a:cubicBezTo>
                  <a:pt x="76293" y="96831"/>
                  <a:pt x="73893" y="98282"/>
                  <a:pt x="71298" y="98227"/>
                </a:cubicBezTo>
                <a:cubicBezTo>
                  <a:pt x="68703" y="98171"/>
                  <a:pt x="66387" y="96636"/>
                  <a:pt x="65326" y="94292"/>
                </a:cubicBezTo>
                <a:lnTo>
                  <a:pt x="51569" y="63736"/>
                </a:lnTo>
                <a:lnTo>
                  <a:pt x="48639" y="70768"/>
                </a:lnTo>
                <a:cubicBezTo>
                  <a:pt x="46211" y="76600"/>
                  <a:pt x="40518" y="80395"/>
                  <a:pt x="34212" y="80395"/>
                </a:cubicBezTo>
                <a:lnTo>
                  <a:pt x="11832" y="80395"/>
                </a:lnTo>
                <a:cubicBezTo>
                  <a:pt x="25003" y="100989"/>
                  <a:pt x="46155" y="119937"/>
                  <a:pt x="59382" y="130039"/>
                </a:cubicBezTo>
                <a:cubicBezTo>
                  <a:pt x="62843" y="132662"/>
                  <a:pt x="67084" y="133973"/>
                  <a:pt x="71410" y="133973"/>
                </a:cubicBezTo>
                <a:cubicBezTo>
                  <a:pt x="75735" y="133973"/>
                  <a:pt x="80004" y="132690"/>
                  <a:pt x="83437" y="130039"/>
                </a:cubicBezTo>
                <a:cubicBezTo>
                  <a:pt x="96720" y="119909"/>
                  <a:pt x="117872" y="100961"/>
                  <a:pt x="131043" y="80367"/>
                </a:cubicBezTo>
                <a:close/>
              </a:path>
            </a:pathLst>
          </a:custGeom>
          <a:solidFill>
            <a:srgbClr val="D77A61"/>
          </a:solidFill>
          <a:ln/>
        </p:spPr>
      </p:sp>
      <p:sp>
        <p:nvSpPr>
          <p:cNvPr id="25" name="Text 23"/>
          <p:cNvSpPr/>
          <p:nvPr/>
        </p:nvSpPr>
        <p:spPr>
          <a:xfrm>
            <a:off x="4489946" y="1238250"/>
            <a:ext cx="3468688"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Human Impacts</a:t>
            </a:r>
            <a:endParaRPr lang="en-US" sz="1600" dirty="0"/>
          </a:p>
        </p:txBody>
      </p:sp>
      <p:sp>
        <p:nvSpPr>
          <p:cNvPr id="26" name="Shape 24"/>
          <p:cNvSpPr/>
          <p:nvPr/>
        </p:nvSpPr>
        <p:spPr>
          <a:xfrm>
            <a:off x="4307384" y="1524000"/>
            <a:ext cx="3579813" cy="571500"/>
          </a:xfrm>
          <a:prstGeom prst="roundRect">
            <a:avLst>
              <a:gd name="adj" fmla="val 5556"/>
            </a:avLst>
          </a:prstGeom>
          <a:solidFill>
            <a:srgbClr val="F7F5F2"/>
          </a:solidFill>
          <a:ln/>
        </p:spPr>
      </p:sp>
      <p:sp>
        <p:nvSpPr>
          <p:cNvPr id="27" name="Text 25"/>
          <p:cNvSpPr/>
          <p:nvPr/>
        </p:nvSpPr>
        <p:spPr>
          <a:xfrm>
            <a:off x="4370884" y="1587500"/>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Physical Displacement</a:t>
            </a:r>
            <a:endParaRPr lang="en-US" sz="1600" dirty="0"/>
          </a:p>
        </p:txBody>
      </p:sp>
      <p:sp>
        <p:nvSpPr>
          <p:cNvPr id="28" name="Text 26"/>
          <p:cNvSpPr/>
          <p:nvPr/>
        </p:nvSpPr>
        <p:spPr>
          <a:xfrm>
            <a:off x="4370884" y="1778000"/>
            <a:ext cx="3500438" cy="254000"/>
          </a:xfrm>
          <a:prstGeom prst="rect">
            <a:avLst/>
          </a:prstGeom>
          <a:noFill/>
          <a:ln/>
        </p:spPr>
        <p:txBody>
          <a:bodyPr wrap="square" lIns="0" tIns="0" rIns="0" bIns="0" rtlCol="0" anchor="ctr"/>
          <a:lstStyle/>
          <a:p>
            <a:pPr>
              <a:lnSpc>
                <a:spcPct val="110000"/>
              </a:lnSpc>
            </a:pPr>
            <a:r>
              <a:rPr lang="en-US" sz="750" b="1" dirty="0">
                <a:solidFill>
                  <a:srgbClr val="D77A61"/>
                </a:solidFill>
                <a:latin typeface="Quattrocento Sans" pitchFamily="34" charset="0"/>
                <a:ea typeface="Quattrocento Sans" pitchFamily="34" charset="-122"/>
                <a:cs typeface="Quattrocento Sans" pitchFamily="34" charset="-120"/>
              </a:rPr>
              <a:t>8,640 people from 720 households</a:t>
            </a:r>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 directly affected, at risk of losing houses. Also affected by diseases and flooding.</a:t>
            </a:r>
            <a:endParaRPr lang="en-US" sz="1600" dirty="0"/>
          </a:p>
        </p:txBody>
      </p:sp>
      <p:sp>
        <p:nvSpPr>
          <p:cNvPr id="29" name="Shape 27"/>
          <p:cNvSpPr/>
          <p:nvPr/>
        </p:nvSpPr>
        <p:spPr>
          <a:xfrm>
            <a:off x="4307384" y="2158798"/>
            <a:ext cx="3579813" cy="571500"/>
          </a:xfrm>
          <a:prstGeom prst="roundRect">
            <a:avLst>
              <a:gd name="adj" fmla="val 5556"/>
            </a:avLst>
          </a:prstGeom>
          <a:solidFill>
            <a:srgbClr val="F7F5F2"/>
          </a:solidFill>
          <a:ln/>
        </p:spPr>
      </p:sp>
      <p:sp>
        <p:nvSpPr>
          <p:cNvPr id="30" name="Text 28"/>
          <p:cNvSpPr/>
          <p:nvPr/>
        </p:nvSpPr>
        <p:spPr>
          <a:xfrm>
            <a:off x="4370884" y="2222298"/>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Health Crises</a:t>
            </a:r>
            <a:endParaRPr lang="en-US" sz="1600" dirty="0"/>
          </a:p>
        </p:txBody>
      </p:sp>
      <p:sp>
        <p:nvSpPr>
          <p:cNvPr id="31" name="Text 29"/>
          <p:cNvSpPr/>
          <p:nvPr/>
        </p:nvSpPr>
        <p:spPr>
          <a:xfrm>
            <a:off x="4370884" y="2412798"/>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Gullies became "sites for open defecation and dumping wastes." Waterborne diseases, malnutrition, mental health distress from drownings in 2022 and 2023.</a:t>
            </a:r>
            <a:endParaRPr lang="en-US" sz="1600" dirty="0"/>
          </a:p>
        </p:txBody>
      </p:sp>
      <p:sp>
        <p:nvSpPr>
          <p:cNvPr id="32" name="Shape 30"/>
          <p:cNvSpPr/>
          <p:nvPr/>
        </p:nvSpPr>
        <p:spPr>
          <a:xfrm>
            <a:off x="4307384" y="2793612"/>
            <a:ext cx="3579813" cy="571500"/>
          </a:xfrm>
          <a:prstGeom prst="roundRect">
            <a:avLst>
              <a:gd name="adj" fmla="val 5556"/>
            </a:avLst>
          </a:prstGeom>
          <a:solidFill>
            <a:srgbClr val="F7F5F2"/>
          </a:solidFill>
          <a:ln/>
        </p:spPr>
      </p:sp>
      <p:sp>
        <p:nvSpPr>
          <p:cNvPr id="33" name="Text 31"/>
          <p:cNvSpPr/>
          <p:nvPr/>
        </p:nvSpPr>
        <p:spPr>
          <a:xfrm>
            <a:off x="4370884" y="2857112"/>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Physical Injuries</a:t>
            </a:r>
            <a:endParaRPr lang="en-US" sz="1600" dirty="0"/>
          </a:p>
        </p:txBody>
      </p:sp>
      <p:sp>
        <p:nvSpPr>
          <p:cNvPr id="34" name="Text 32"/>
          <p:cNvSpPr/>
          <p:nvPr/>
        </p:nvSpPr>
        <p:spPr>
          <a:xfrm>
            <a:off x="4370884" y="3047612"/>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Community leader: "In 2023, more than 10 people could not get home... In 2022, 5 people drowned trying to cross a makeshift bridge."</a:t>
            </a:r>
            <a:endParaRPr lang="en-US" sz="1600" dirty="0"/>
          </a:p>
        </p:txBody>
      </p:sp>
      <p:sp>
        <p:nvSpPr>
          <p:cNvPr id="35" name="Shape 33"/>
          <p:cNvSpPr/>
          <p:nvPr/>
        </p:nvSpPr>
        <p:spPr>
          <a:xfrm>
            <a:off x="4307384" y="3428411"/>
            <a:ext cx="3579813" cy="698500"/>
          </a:xfrm>
          <a:prstGeom prst="roundRect">
            <a:avLst>
              <a:gd name="adj" fmla="val 4545"/>
            </a:avLst>
          </a:prstGeom>
          <a:solidFill>
            <a:srgbClr val="F7F5F2"/>
          </a:solidFill>
          <a:ln/>
        </p:spPr>
      </p:sp>
      <p:sp>
        <p:nvSpPr>
          <p:cNvPr id="36" name="Text 34"/>
          <p:cNvSpPr/>
          <p:nvPr/>
        </p:nvSpPr>
        <p:spPr>
          <a:xfrm>
            <a:off x="4370884" y="3491911"/>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Healthcare Access</a:t>
            </a:r>
            <a:endParaRPr lang="en-US" sz="1600" dirty="0"/>
          </a:p>
        </p:txBody>
      </p:sp>
      <p:sp>
        <p:nvSpPr>
          <p:cNvPr id="37" name="Text 35"/>
          <p:cNvSpPr/>
          <p:nvPr/>
        </p:nvSpPr>
        <p:spPr>
          <a:xfrm>
            <a:off x="4370884" y="3682411"/>
            <a:ext cx="3500438" cy="381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Transporting pregnant women to health facilities extremely difficult. Community leader: "If you want to take a pregnant woman to a health facility, it is a very hard process."</a:t>
            </a:r>
            <a:endParaRPr lang="en-US" sz="1600" dirty="0"/>
          </a:p>
        </p:txBody>
      </p:sp>
      <p:sp>
        <p:nvSpPr>
          <p:cNvPr id="38" name="Shape 36"/>
          <p:cNvSpPr/>
          <p:nvPr/>
        </p:nvSpPr>
        <p:spPr>
          <a:xfrm>
            <a:off x="4307384" y="4190116"/>
            <a:ext cx="3579813" cy="571500"/>
          </a:xfrm>
          <a:prstGeom prst="roundRect">
            <a:avLst>
              <a:gd name="adj" fmla="val 5556"/>
            </a:avLst>
          </a:prstGeom>
          <a:solidFill>
            <a:srgbClr val="F7F5F2"/>
          </a:solidFill>
          <a:ln/>
        </p:spPr>
      </p:sp>
      <p:sp>
        <p:nvSpPr>
          <p:cNvPr id="39" name="Text 37"/>
          <p:cNvSpPr/>
          <p:nvPr/>
        </p:nvSpPr>
        <p:spPr>
          <a:xfrm>
            <a:off x="4370884" y="4253616"/>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Crime &amp; GBV</a:t>
            </a:r>
            <a:endParaRPr lang="en-US" sz="1600" dirty="0"/>
          </a:p>
        </p:txBody>
      </p:sp>
      <p:sp>
        <p:nvSpPr>
          <p:cNvPr id="40" name="Text 38"/>
          <p:cNvSpPr/>
          <p:nvPr/>
        </p:nvSpPr>
        <p:spPr>
          <a:xfrm>
            <a:off x="4370884" y="4444116"/>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Thieves use gullies as hideouts, emerging to "rob, rape, and harass" residents. Displacement increases vulnerability in overcrowded shelters.</a:t>
            </a:r>
            <a:endParaRPr lang="en-US" sz="1600" dirty="0"/>
          </a:p>
        </p:txBody>
      </p:sp>
      <p:sp>
        <p:nvSpPr>
          <p:cNvPr id="41" name="Shape 39"/>
          <p:cNvSpPr/>
          <p:nvPr/>
        </p:nvSpPr>
        <p:spPr>
          <a:xfrm>
            <a:off x="4212134" y="4951915"/>
            <a:ext cx="3770313" cy="912813"/>
          </a:xfrm>
          <a:prstGeom prst="roundRect">
            <a:avLst>
              <a:gd name="adj" fmla="val 6957"/>
            </a:avLst>
          </a:prstGeom>
          <a:solidFill>
            <a:srgbClr val="2A4B43"/>
          </a:solidFill>
          <a:ln/>
        </p:spPr>
      </p:sp>
      <p:sp>
        <p:nvSpPr>
          <p:cNvPr id="42" name="Text 40"/>
          <p:cNvSpPr/>
          <p:nvPr/>
        </p:nvSpPr>
        <p:spPr>
          <a:xfrm>
            <a:off x="4307384" y="5047165"/>
            <a:ext cx="3643313" cy="190500"/>
          </a:xfrm>
          <a:prstGeom prst="rect">
            <a:avLst/>
          </a:prstGeom>
          <a:noFill/>
          <a:ln/>
        </p:spPr>
        <p:txBody>
          <a:bodyPr wrap="square" lIns="0" tIns="0" rIns="0" bIns="0" rtlCol="0" anchor="ctr"/>
          <a:lstStyle/>
          <a:p>
            <a:pPr>
              <a:lnSpc>
                <a:spcPct val="130000"/>
              </a:lnSpc>
            </a:pPr>
            <a:r>
              <a:rPr lang="en-US" sz="1000" b="1" dirty="0">
                <a:solidFill>
                  <a:srgbClr val="F7F5F2"/>
                </a:solidFill>
                <a:latin typeface="Liter" pitchFamily="34" charset="0"/>
                <a:ea typeface="Liter" pitchFamily="34" charset="-122"/>
                <a:cs typeface="Liter" pitchFamily="34" charset="-120"/>
              </a:rPr>
              <a:t>Vulnerable Groups</a:t>
            </a:r>
            <a:endParaRPr lang="en-US" sz="1600" dirty="0"/>
          </a:p>
        </p:txBody>
      </p:sp>
      <p:sp>
        <p:nvSpPr>
          <p:cNvPr id="43" name="Text 41"/>
          <p:cNvSpPr/>
          <p:nvPr/>
        </p:nvSpPr>
        <p:spPr>
          <a:xfrm>
            <a:off x="4307384" y="5301165"/>
            <a:ext cx="3627438" cy="468313"/>
          </a:xfrm>
          <a:prstGeom prst="rect">
            <a:avLst/>
          </a:prstGeom>
          <a:noFill/>
          <a:ln/>
        </p:spPr>
        <p:txBody>
          <a:bodyPr wrap="square" lIns="0" tIns="0" rIns="0" bIns="0" rtlCol="0" anchor="ctr"/>
          <a:lstStyle/>
          <a:p>
            <a:pPr>
              <a:lnSpc>
                <a:spcPct val="140000"/>
              </a:lnSpc>
            </a:pPr>
            <a:r>
              <a:rPr lang="en-US" sz="750" dirty="0">
                <a:solidFill>
                  <a:srgbClr val="F7F5F2"/>
                </a:solidFill>
                <a:latin typeface="Quattrocento Sans" pitchFamily="34" charset="0"/>
                <a:ea typeface="Quattrocento Sans" pitchFamily="34" charset="-122"/>
                <a:cs typeface="Quattrocento Sans" pitchFamily="34" charset="-120"/>
              </a:rPr>
              <a:t>Elderly, persons with disabilities, female-headed households, and the poor suffer disproportionately. Cumulative death toll of </a:t>
            </a:r>
            <a:pPr>
              <a:lnSpc>
                <a:spcPct val="140000"/>
              </a:lnSpc>
            </a:pPr>
            <a:r>
              <a:rPr lang="en-US" sz="750" b="1" dirty="0">
                <a:solidFill>
                  <a:srgbClr val="D77A61"/>
                </a:solidFill>
                <a:latin typeface="Quattrocento Sans" pitchFamily="34" charset="0"/>
                <a:ea typeface="Quattrocento Sans" pitchFamily="34" charset="-122"/>
                <a:cs typeface="Quattrocento Sans" pitchFamily="34" charset="-120"/>
              </a:rPr>
              <a:t>297 since 1996</a:t>
            </a:r>
            <a:pPr>
              <a:lnSpc>
                <a:spcPct val="140000"/>
              </a:lnSpc>
            </a:pPr>
            <a:r>
              <a:rPr lang="en-US" sz="750" dirty="0">
                <a:solidFill>
                  <a:srgbClr val="F7F5F2"/>
                </a:solidFill>
                <a:latin typeface="Quattrocento Sans" pitchFamily="34" charset="0"/>
                <a:ea typeface="Quattrocento Sans" pitchFamily="34" charset="-122"/>
                <a:cs typeface="Quattrocento Sans" pitchFamily="34" charset="-120"/>
              </a:rPr>
              <a:t> includes many unable to escape floodwaters.</a:t>
            </a:r>
            <a:endParaRPr lang="en-US" sz="1600" dirty="0"/>
          </a:p>
        </p:txBody>
      </p:sp>
      <p:sp>
        <p:nvSpPr>
          <p:cNvPr id="44" name="Shape 42"/>
          <p:cNvSpPr/>
          <p:nvPr/>
        </p:nvSpPr>
        <p:spPr>
          <a:xfrm>
            <a:off x="8106767" y="1143000"/>
            <a:ext cx="3770313" cy="3587750"/>
          </a:xfrm>
          <a:prstGeom prst="roundRect">
            <a:avLst>
              <a:gd name="adj" fmla="val 1770"/>
            </a:avLst>
          </a:prstGeom>
          <a:solidFill>
            <a:srgbClr val="FFFFFF"/>
          </a:solidFill>
          <a:ln/>
          <a:effectLst>
            <a:outerShdw sx="100000" sy="100000" kx="0" ky="0" algn="bl" rotWithShape="0" blurRad="23813" dist="7938" dir="5400000">
              <a:srgbClr val="000000">
                <a:alpha val="10196"/>
              </a:srgbClr>
            </a:outerShdw>
          </a:effectLst>
        </p:spPr>
      </p:sp>
      <p:sp>
        <p:nvSpPr>
          <p:cNvPr id="45" name="Shape 43"/>
          <p:cNvSpPr/>
          <p:nvPr/>
        </p:nvSpPr>
        <p:spPr>
          <a:xfrm>
            <a:off x="8221862" y="1277938"/>
            <a:ext cx="142875" cy="142875"/>
          </a:xfrm>
          <a:custGeom>
            <a:avLst/>
            <a:gdLst/>
            <a:ahLst/>
            <a:cxnLst/>
            <a:rect l="l" t="t" r="r" b="b"/>
            <a:pathLst>
              <a:path w="142875" h="142875">
                <a:moveTo>
                  <a:pt x="55811" y="13395"/>
                </a:moveTo>
                <a:lnTo>
                  <a:pt x="87064" y="13395"/>
                </a:lnTo>
                <a:cubicBezTo>
                  <a:pt x="88292" y="13395"/>
                  <a:pt x="89297" y="14399"/>
                  <a:pt x="89297" y="15627"/>
                </a:cubicBezTo>
                <a:lnTo>
                  <a:pt x="89297" y="26789"/>
                </a:lnTo>
                <a:lnTo>
                  <a:pt x="53578" y="26789"/>
                </a:lnTo>
                <a:lnTo>
                  <a:pt x="53578" y="15627"/>
                </a:lnTo>
                <a:cubicBezTo>
                  <a:pt x="53578" y="14399"/>
                  <a:pt x="54583" y="13395"/>
                  <a:pt x="55811" y="13395"/>
                </a:cubicBezTo>
                <a:close/>
                <a:moveTo>
                  <a:pt x="40184" y="15627"/>
                </a:moveTo>
                <a:lnTo>
                  <a:pt x="40184" y="26789"/>
                </a:lnTo>
                <a:lnTo>
                  <a:pt x="17859" y="26789"/>
                </a:lnTo>
                <a:cubicBezTo>
                  <a:pt x="8009" y="26789"/>
                  <a:pt x="0" y="34798"/>
                  <a:pt x="0" y="44648"/>
                </a:cubicBezTo>
                <a:lnTo>
                  <a:pt x="0" y="71438"/>
                </a:lnTo>
                <a:lnTo>
                  <a:pt x="142875" y="71438"/>
                </a:lnTo>
                <a:lnTo>
                  <a:pt x="142875" y="44648"/>
                </a:lnTo>
                <a:cubicBezTo>
                  <a:pt x="142875" y="34798"/>
                  <a:pt x="134866" y="26789"/>
                  <a:pt x="125016" y="26789"/>
                </a:cubicBezTo>
                <a:lnTo>
                  <a:pt x="102691" y="26789"/>
                </a:lnTo>
                <a:lnTo>
                  <a:pt x="102691" y="15627"/>
                </a:lnTo>
                <a:cubicBezTo>
                  <a:pt x="102691" y="7004"/>
                  <a:pt x="95687" y="0"/>
                  <a:pt x="87064" y="0"/>
                </a:cubicBezTo>
                <a:lnTo>
                  <a:pt x="55811" y="0"/>
                </a:lnTo>
                <a:cubicBezTo>
                  <a:pt x="47188" y="0"/>
                  <a:pt x="40184" y="7004"/>
                  <a:pt x="40184" y="15627"/>
                </a:cubicBezTo>
                <a:close/>
                <a:moveTo>
                  <a:pt x="142875" y="84832"/>
                </a:moveTo>
                <a:lnTo>
                  <a:pt x="89297" y="84832"/>
                </a:lnTo>
                <a:lnTo>
                  <a:pt x="89297" y="89297"/>
                </a:lnTo>
                <a:cubicBezTo>
                  <a:pt x="89297" y="94236"/>
                  <a:pt x="85306" y="98227"/>
                  <a:pt x="80367" y="98227"/>
                </a:cubicBezTo>
                <a:lnTo>
                  <a:pt x="62508" y="98227"/>
                </a:lnTo>
                <a:cubicBezTo>
                  <a:pt x="57569" y="98227"/>
                  <a:pt x="53578" y="94236"/>
                  <a:pt x="53578" y="89297"/>
                </a:cubicBezTo>
                <a:lnTo>
                  <a:pt x="53578" y="84832"/>
                </a:lnTo>
                <a:lnTo>
                  <a:pt x="0" y="84832"/>
                </a:lnTo>
                <a:lnTo>
                  <a:pt x="0" y="116086"/>
                </a:lnTo>
                <a:cubicBezTo>
                  <a:pt x="0" y="125936"/>
                  <a:pt x="8009" y="133945"/>
                  <a:pt x="17859" y="133945"/>
                </a:cubicBezTo>
                <a:lnTo>
                  <a:pt x="125016" y="133945"/>
                </a:lnTo>
                <a:cubicBezTo>
                  <a:pt x="134866" y="133945"/>
                  <a:pt x="142875" y="125936"/>
                  <a:pt x="142875" y="116086"/>
                </a:cubicBezTo>
                <a:lnTo>
                  <a:pt x="142875" y="84832"/>
                </a:lnTo>
                <a:close/>
              </a:path>
            </a:pathLst>
          </a:custGeom>
          <a:solidFill>
            <a:srgbClr val="D77A61"/>
          </a:solidFill>
          <a:ln/>
        </p:spPr>
      </p:sp>
      <p:sp>
        <p:nvSpPr>
          <p:cNvPr id="46" name="Text 44"/>
          <p:cNvSpPr/>
          <p:nvPr/>
        </p:nvSpPr>
        <p:spPr>
          <a:xfrm>
            <a:off x="8384580" y="1238250"/>
            <a:ext cx="3468688"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Livelihood Impacts</a:t>
            </a:r>
            <a:endParaRPr lang="en-US" sz="1600" dirty="0"/>
          </a:p>
        </p:txBody>
      </p:sp>
      <p:sp>
        <p:nvSpPr>
          <p:cNvPr id="47" name="Shape 45"/>
          <p:cNvSpPr/>
          <p:nvPr/>
        </p:nvSpPr>
        <p:spPr>
          <a:xfrm>
            <a:off x="8202018" y="1524000"/>
            <a:ext cx="3579813" cy="571500"/>
          </a:xfrm>
          <a:prstGeom prst="roundRect">
            <a:avLst>
              <a:gd name="adj" fmla="val 5556"/>
            </a:avLst>
          </a:prstGeom>
          <a:solidFill>
            <a:srgbClr val="F7F5F2"/>
          </a:solidFill>
          <a:ln/>
        </p:spPr>
      </p:sp>
      <p:sp>
        <p:nvSpPr>
          <p:cNvPr id="48" name="Text 46"/>
          <p:cNvSpPr/>
          <p:nvPr/>
        </p:nvSpPr>
        <p:spPr>
          <a:xfrm>
            <a:off x="8265518" y="1587500"/>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Agricultural Loss</a:t>
            </a:r>
            <a:endParaRPr lang="en-US" sz="1600" dirty="0"/>
          </a:p>
        </p:txBody>
      </p:sp>
      <p:sp>
        <p:nvSpPr>
          <p:cNvPr id="49" name="Text 47"/>
          <p:cNvSpPr/>
          <p:nvPr/>
        </p:nvSpPr>
        <p:spPr>
          <a:xfrm>
            <a:off x="8265518" y="1778000"/>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Advancing gullies "consuming entire farms." EIB identified Poshiya, Gada Uku, and COE Billiri as prone areas. Gullies widen several kilometers each rainy season.</a:t>
            </a:r>
            <a:endParaRPr lang="en-US" sz="1600" dirty="0"/>
          </a:p>
        </p:txBody>
      </p:sp>
      <p:sp>
        <p:nvSpPr>
          <p:cNvPr id="50" name="Shape 48"/>
          <p:cNvSpPr/>
          <p:nvPr/>
        </p:nvSpPr>
        <p:spPr>
          <a:xfrm>
            <a:off x="8202018" y="2158798"/>
            <a:ext cx="3579813" cy="571500"/>
          </a:xfrm>
          <a:prstGeom prst="roundRect">
            <a:avLst>
              <a:gd name="adj" fmla="val 5556"/>
            </a:avLst>
          </a:prstGeom>
          <a:solidFill>
            <a:srgbClr val="F7F5F2"/>
          </a:solidFill>
          <a:ln/>
        </p:spPr>
      </p:sp>
      <p:sp>
        <p:nvSpPr>
          <p:cNvPr id="51" name="Text 49"/>
          <p:cNvSpPr/>
          <p:nvPr/>
        </p:nvSpPr>
        <p:spPr>
          <a:xfrm>
            <a:off x="8265518" y="2222298"/>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Business Destruction</a:t>
            </a:r>
            <a:endParaRPr lang="en-US" sz="1600" dirty="0"/>
          </a:p>
        </p:txBody>
      </p:sp>
      <p:sp>
        <p:nvSpPr>
          <p:cNvPr id="52" name="Text 50"/>
          <p:cNvSpPr/>
          <p:nvPr/>
        </p:nvSpPr>
        <p:spPr>
          <a:xfrm>
            <a:off x="8265518" y="2412798"/>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Roadside kiosks, grain grinding, tailoring, auto repair devastated. Difficulties "affect all socio-economic activities in the area."</a:t>
            </a:r>
            <a:endParaRPr lang="en-US" sz="1600" dirty="0"/>
          </a:p>
        </p:txBody>
      </p:sp>
      <p:sp>
        <p:nvSpPr>
          <p:cNvPr id="53" name="Shape 51"/>
          <p:cNvSpPr/>
          <p:nvPr/>
        </p:nvSpPr>
        <p:spPr>
          <a:xfrm>
            <a:off x="8202018" y="2793612"/>
            <a:ext cx="3579813" cy="571500"/>
          </a:xfrm>
          <a:prstGeom prst="roundRect">
            <a:avLst>
              <a:gd name="adj" fmla="val 5556"/>
            </a:avLst>
          </a:prstGeom>
          <a:solidFill>
            <a:srgbClr val="F7F5F2"/>
          </a:solidFill>
          <a:ln/>
        </p:spPr>
      </p:sp>
      <p:sp>
        <p:nvSpPr>
          <p:cNvPr id="54" name="Text 52"/>
          <p:cNvSpPr/>
          <p:nvPr/>
        </p:nvSpPr>
        <p:spPr>
          <a:xfrm>
            <a:off x="8265518" y="2857112"/>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Common Resources</a:t>
            </a:r>
            <a:endParaRPr lang="en-US" sz="1600" dirty="0"/>
          </a:p>
        </p:txBody>
      </p:sp>
      <p:sp>
        <p:nvSpPr>
          <p:cNvPr id="55" name="Text 53"/>
          <p:cNvSpPr/>
          <p:nvPr/>
        </p:nvSpPr>
        <p:spPr>
          <a:xfrm>
            <a:off x="8265518" y="3047612"/>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Seasonal streams, shallow wells, woodland, pasture destroyed. Poorest households who own no land depend heavily on these resources.</a:t>
            </a:r>
            <a:endParaRPr lang="en-US" sz="1600" dirty="0"/>
          </a:p>
        </p:txBody>
      </p:sp>
      <p:sp>
        <p:nvSpPr>
          <p:cNvPr id="56" name="Shape 54"/>
          <p:cNvSpPr/>
          <p:nvPr/>
        </p:nvSpPr>
        <p:spPr>
          <a:xfrm>
            <a:off x="8202018" y="3428411"/>
            <a:ext cx="3579813" cy="571500"/>
          </a:xfrm>
          <a:prstGeom prst="roundRect">
            <a:avLst>
              <a:gd name="adj" fmla="val 5556"/>
            </a:avLst>
          </a:prstGeom>
          <a:solidFill>
            <a:srgbClr val="F7F5F2"/>
          </a:solidFill>
          <a:ln/>
        </p:spPr>
      </p:sp>
      <p:sp>
        <p:nvSpPr>
          <p:cNvPr id="57" name="Text 55"/>
          <p:cNvSpPr/>
          <p:nvPr/>
        </p:nvSpPr>
        <p:spPr>
          <a:xfrm>
            <a:off x="8265518" y="3491911"/>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Wage Labor Disruption</a:t>
            </a:r>
            <a:endParaRPr lang="en-US" sz="1600" dirty="0"/>
          </a:p>
        </p:txBody>
      </p:sp>
      <p:sp>
        <p:nvSpPr>
          <p:cNvPr id="58" name="Text 56"/>
          <p:cNvSpPr/>
          <p:nvPr/>
        </p:nvSpPr>
        <p:spPr>
          <a:xfrm>
            <a:off x="8265518" y="3682411"/>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Daily laborers, farmhands, transport workers lose income. No formal contracts or severance benefits.</a:t>
            </a:r>
            <a:endParaRPr lang="en-US" sz="1600" dirty="0"/>
          </a:p>
        </p:txBody>
      </p:sp>
      <p:sp>
        <p:nvSpPr>
          <p:cNvPr id="59" name="Shape 57"/>
          <p:cNvSpPr/>
          <p:nvPr/>
        </p:nvSpPr>
        <p:spPr>
          <a:xfrm>
            <a:off x="8202018" y="4063209"/>
            <a:ext cx="3579813" cy="571500"/>
          </a:xfrm>
          <a:prstGeom prst="roundRect">
            <a:avLst>
              <a:gd name="adj" fmla="val 5556"/>
            </a:avLst>
          </a:prstGeom>
          <a:solidFill>
            <a:srgbClr val="F7F5F2"/>
          </a:solidFill>
          <a:ln/>
        </p:spPr>
      </p:sp>
      <p:sp>
        <p:nvSpPr>
          <p:cNvPr id="60" name="Text 58"/>
          <p:cNvSpPr/>
          <p:nvPr/>
        </p:nvSpPr>
        <p:spPr>
          <a:xfrm>
            <a:off x="8265518" y="4126709"/>
            <a:ext cx="3508375" cy="158750"/>
          </a:xfrm>
          <a:prstGeom prst="rect">
            <a:avLst/>
          </a:prstGeom>
          <a:noFill/>
          <a:ln/>
        </p:spPr>
        <p:txBody>
          <a:bodyPr wrap="square" lIns="0" tIns="0" rIns="0" bIns="0" rtlCol="0" anchor="ctr"/>
          <a:lstStyle/>
          <a:p>
            <a:pPr>
              <a:lnSpc>
                <a:spcPct val="120000"/>
              </a:lnSpc>
            </a:pPr>
            <a:r>
              <a:rPr lang="en-US" sz="875" b="1" dirty="0">
                <a:solidFill>
                  <a:srgbClr val="2A4B43"/>
                </a:solidFill>
                <a:latin typeface="Quattrocento Sans" pitchFamily="34" charset="0"/>
                <a:ea typeface="Quattrocento Sans" pitchFamily="34" charset="-122"/>
                <a:cs typeface="Quattrocento Sans" pitchFamily="34" charset="-120"/>
              </a:rPr>
              <a:t>Educational Threat</a:t>
            </a:r>
            <a:endParaRPr lang="en-US" sz="1600" dirty="0"/>
          </a:p>
        </p:txBody>
      </p:sp>
      <p:sp>
        <p:nvSpPr>
          <p:cNvPr id="61" name="Text 59"/>
          <p:cNvSpPr/>
          <p:nvPr/>
        </p:nvSpPr>
        <p:spPr>
          <a:xfrm>
            <a:off x="8265518" y="4317209"/>
            <a:ext cx="3500438" cy="254000"/>
          </a:xfrm>
          <a:prstGeom prst="rect">
            <a:avLst/>
          </a:prstGeom>
          <a:noFill/>
          <a:ln/>
        </p:spPr>
        <p:txBody>
          <a:bodyPr wrap="square" lIns="0" tIns="0" rIns="0" bIns="0" rtlCol="0" anchor="ctr"/>
          <a:lstStyle/>
          <a:p>
            <a:pPr>
              <a:lnSpc>
                <a:spcPct val="110000"/>
              </a:lnSpc>
            </a:pPr>
            <a:r>
              <a:rPr lang="en-US" sz="750" dirty="0">
                <a:solidFill>
                  <a:srgbClr val="2C3033"/>
                </a:solidFill>
                <a:latin typeface="Quattrocento Sans" pitchFamily="34" charset="0"/>
                <a:ea typeface="Quattrocento Sans" pitchFamily="34" charset="-122"/>
                <a:cs typeface="Quattrocento Sans" pitchFamily="34" charset="-120"/>
              </a:rPr>
              <a:t>COE Billiri under direct threat from south. Potential loss would deprive entire region of critical teacher training resource.</a:t>
            </a:r>
            <a:endParaRPr lang="en-US" sz="1600" dirty="0"/>
          </a:p>
        </p:txBody>
      </p:sp>
      <p:sp>
        <p:nvSpPr>
          <p:cNvPr id="62" name="Shape 60"/>
          <p:cNvSpPr/>
          <p:nvPr/>
        </p:nvSpPr>
        <p:spPr>
          <a:xfrm>
            <a:off x="8106767" y="4825008"/>
            <a:ext cx="3770313" cy="1270000"/>
          </a:xfrm>
          <a:prstGeom prst="roundRect">
            <a:avLst>
              <a:gd name="adj" fmla="val 5000"/>
            </a:avLst>
          </a:prstGeom>
          <a:solidFill>
            <a:srgbClr val="FFFFFF"/>
          </a:solidFill>
          <a:ln/>
          <a:effectLst>
            <a:outerShdw sx="100000" sy="100000" kx="0" ky="0" algn="bl" rotWithShape="0" blurRad="23813" dist="7938" dir="5400000">
              <a:srgbClr val="000000">
                <a:alpha val="10196"/>
              </a:srgbClr>
            </a:outerShdw>
          </a:effectLst>
        </p:spPr>
      </p:sp>
      <p:sp>
        <p:nvSpPr>
          <p:cNvPr id="63" name="Text 61"/>
          <p:cNvSpPr/>
          <p:nvPr/>
        </p:nvSpPr>
        <p:spPr>
          <a:xfrm>
            <a:off x="8202018" y="4920258"/>
            <a:ext cx="3643313"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Liter" pitchFamily="34" charset="0"/>
                <a:ea typeface="Liter" pitchFamily="34" charset="-122"/>
                <a:cs typeface="Liter" pitchFamily="34" charset="-120"/>
              </a:rPr>
              <a:t>Institutional Response</a:t>
            </a:r>
            <a:endParaRPr lang="en-US" sz="1600" dirty="0"/>
          </a:p>
        </p:txBody>
      </p:sp>
      <p:sp>
        <p:nvSpPr>
          <p:cNvPr id="64" name="Text 62"/>
          <p:cNvSpPr/>
          <p:nvPr/>
        </p:nvSpPr>
        <p:spPr>
          <a:xfrm>
            <a:off x="8202018" y="5174258"/>
            <a:ext cx="3635375"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EIB pledged support with delegation visiting prone areas</a:t>
            </a:r>
            <a:endParaRPr lang="en-US" sz="1600" dirty="0"/>
          </a:p>
        </p:txBody>
      </p:sp>
      <p:sp>
        <p:nvSpPr>
          <p:cNvPr id="65" name="Text 63"/>
          <p:cNvSpPr/>
          <p:nvPr/>
        </p:nvSpPr>
        <p:spPr>
          <a:xfrm>
            <a:off x="8202018" y="5396508"/>
            <a:ext cx="3635375"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State released </a:t>
            </a:r>
            <a:pPr>
              <a:lnSpc>
                <a:spcPct val="120000"/>
              </a:lnSpc>
            </a:pPr>
            <a:r>
              <a:rPr lang="en-US" sz="875" b="1" dirty="0">
                <a:solidFill>
                  <a:srgbClr val="D77A61"/>
                </a:solidFill>
                <a:latin typeface="Quattrocento Sans" pitchFamily="34" charset="0"/>
                <a:ea typeface="Quattrocento Sans" pitchFamily="34" charset="-122"/>
                <a:cs typeface="Quattrocento Sans" pitchFamily="34" charset="-120"/>
              </a:rPr>
              <a:t>N2.2 billion</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for Resettlement Action Plan</a:t>
            </a:r>
            <a:endParaRPr lang="en-US" sz="1600" dirty="0"/>
          </a:p>
        </p:txBody>
      </p:sp>
      <p:sp>
        <p:nvSpPr>
          <p:cNvPr id="66" name="Text 64"/>
          <p:cNvSpPr/>
          <p:nvPr/>
        </p:nvSpPr>
        <p:spPr>
          <a:xfrm>
            <a:off x="8202018" y="5618758"/>
            <a:ext cx="3635375"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Nearly </a:t>
            </a:r>
            <a:pPr>
              <a:lnSpc>
                <a:spcPct val="120000"/>
              </a:lnSpc>
            </a:pPr>
            <a:r>
              <a:rPr lang="en-US" sz="875" b="1" dirty="0">
                <a:solidFill>
                  <a:srgbClr val="D77A61"/>
                </a:solidFill>
                <a:latin typeface="Quattrocento Sans" pitchFamily="34" charset="0"/>
                <a:ea typeface="Quattrocento Sans" pitchFamily="34" charset="-122"/>
                <a:cs typeface="Quattrocento Sans" pitchFamily="34" charset="-120"/>
              </a:rPr>
              <a:t>700 persons compensated</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so far</a:t>
            </a:r>
            <a:endParaRPr lang="en-US" sz="1600" dirty="0"/>
          </a:p>
        </p:txBody>
      </p:sp>
      <p:sp>
        <p:nvSpPr>
          <p:cNvPr id="67" name="Text 65"/>
          <p:cNvSpPr/>
          <p:nvPr/>
        </p:nvSpPr>
        <p:spPr>
          <a:xfrm>
            <a:off x="8202018" y="5841008"/>
            <a:ext cx="3635375"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a:t>
            </a:r>
            <a:pPr>
              <a:lnSpc>
                <a:spcPct val="120000"/>
              </a:lnSpc>
            </a:pPr>
            <a:r>
              <a:rPr lang="en-US" sz="875" b="1" dirty="0">
                <a:solidFill>
                  <a:srgbClr val="D77A61"/>
                </a:solidFill>
                <a:latin typeface="Quattrocento Sans" pitchFamily="34" charset="0"/>
                <a:ea typeface="Quattrocento Sans" pitchFamily="34" charset="-122"/>
                <a:cs typeface="Quattrocento Sans" pitchFamily="34" charset="-120"/>
              </a:rPr>
              <a:t>Gombe Goes Green (3G)</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Tree Planting Campaign flagged off at COE Billiri</a:t>
            </a:r>
            <a:endParaRPr lang="en-US" sz="1600" dirty="0"/>
          </a:p>
        </p:txBody>
      </p:sp>
      <p:sp>
        <p:nvSpPr>
          <p:cNvPr id="68" name="Shape 66"/>
          <p:cNvSpPr/>
          <p:nvPr/>
        </p:nvSpPr>
        <p:spPr>
          <a:xfrm>
            <a:off x="8122642" y="6190258"/>
            <a:ext cx="3754438" cy="508000"/>
          </a:xfrm>
          <a:custGeom>
            <a:avLst/>
            <a:gdLst/>
            <a:ahLst/>
            <a:cxnLst/>
            <a:rect l="l" t="t" r="r" b="b"/>
            <a:pathLst>
              <a:path w="3754438" h="508000">
                <a:moveTo>
                  <a:pt x="31750" y="0"/>
                </a:moveTo>
                <a:lnTo>
                  <a:pt x="3691001" y="0"/>
                </a:lnTo>
                <a:cubicBezTo>
                  <a:pt x="3726048" y="0"/>
                  <a:pt x="3754501" y="28453"/>
                  <a:pt x="3754501" y="63500"/>
                </a:cubicBezTo>
                <a:lnTo>
                  <a:pt x="3754501" y="444500"/>
                </a:lnTo>
                <a:cubicBezTo>
                  <a:pt x="3754501" y="479547"/>
                  <a:pt x="3726048" y="508000"/>
                  <a:pt x="3691001" y="508000"/>
                </a:cubicBezTo>
                <a:lnTo>
                  <a:pt x="31750" y="508000"/>
                </a:lnTo>
                <a:cubicBezTo>
                  <a:pt x="14227" y="508000"/>
                  <a:pt x="0" y="493773"/>
                  <a:pt x="0" y="476250"/>
                </a:cubicBezTo>
                <a:lnTo>
                  <a:pt x="0" y="31750"/>
                </a:lnTo>
                <a:cubicBezTo>
                  <a:pt x="0" y="14227"/>
                  <a:pt x="14227" y="0"/>
                  <a:pt x="31750" y="0"/>
                </a:cubicBezTo>
                <a:close/>
              </a:path>
            </a:pathLst>
          </a:custGeom>
          <a:solidFill>
            <a:srgbClr val="D77A61">
              <a:alpha val="10196"/>
            </a:srgbClr>
          </a:solidFill>
          <a:ln/>
        </p:spPr>
      </p:sp>
      <p:sp>
        <p:nvSpPr>
          <p:cNvPr id="69" name="Shape 67"/>
          <p:cNvSpPr/>
          <p:nvPr/>
        </p:nvSpPr>
        <p:spPr>
          <a:xfrm>
            <a:off x="8122642" y="6190258"/>
            <a:ext cx="31750" cy="508000"/>
          </a:xfrm>
          <a:custGeom>
            <a:avLst/>
            <a:gdLst/>
            <a:ahLst/>
            <a:cxnLst/>
            <a:rect l="l" t="t" r="r" b="b"/>
            <a:pathLst>
              <a:path w="31750" h="508000">
                <a:moveTo>
                  <a:pt x="31750" y="0"/>
                </a:moveTo>
                <a:lnTo>
                  <a:pt x="31750" y="0"/>
                </a:lnTo>
                <a:lnTo>
                  <a:pt x="31750" y="508000"/>
                </a:lnTo>
                <a:lnTo>
                  <a:pt x="31750" y="508000"/>
                </a:lnTo>
                <a:cubicBezTo>
                  <a:pt x="14227" y="508000"/>
                  <a:pt x="0" y="493773"/>
                  <a:pt x="0" y="476250"/>
                </a:cubicBezTo>
                <a:lnTo>
                  <a:pt x="0" y="31750"/>
                </a:lnTo>
                <a:cubicBezTo>
                  <a:pt x="0" y="14227"/>
                  <a:pt x="14227" y="0"/>
                  <a:pt x="31750" y="0"/>
                </a:cubicBezTo>
                <a:close/>
              </a:path>
            </a:pathLst>
          </a:custGeom>
          <a:solidFill>
            <a:srgbClr val="D77A61"/>
          </a:solidFill>
          <a:ln/>
        </p:spPr>
      </p:sp>
      <p:sp>
        <p:nvSpPr>
          <p:cNvPr id="70" name="Text 68"/>
          <p:cNvSpPr/>
          <p:nvPr/>
        </p:nvSpPr>
        <p:spPr>
          <a:xfrm>
            <a:off x="8233768" y="6285508"/>
            <a:ext cx="3603625" cy="317500"/>
          </a:xfrm>
          <a:prstGeom prst="rect">
            <a:avLst/>
          </a:prstGeom>
          <a:noFill/>
          <a:ln/>
        </p:spPr>
        <p:txBody>
          <a:bodyPr wrap="square" lIns="0" tIns="0" rIns="0" bIns="0" rtlCol="0" anchor="ctr"/>
          <a:lstStyle/>
          <a:p>
            <a:pPr>
              <a:lnSpc>
                <a:spcPct val="120000"/>
              </a:lnSpc>
            </a:pPr>
            <a:r>
              <a:rPr lang="en-US" sz="875" b="1" dirty="0">
                <a:solidFill>
                  <a:srgbClr val="2C3033"/>
                </a:solidFill>
                <a:latin typeface="Quattrocento Sans" pitchFamily="34" charset="0"/>
                <a:ea typeface="Quattrocento Sans" pitchFamily="34" charset="-122"/>
                <a:cs typeface="Quattrocento Sans" pitchFamily="34" charset="-120"/>
              </a:rPr>
              <a:t>Key Principle:</a:t>
            </a:r>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 EIB's ESS5 standard requires sharecroppers and tenants be compensated directly—a gap with Nigerian law that RAP must bridge.</a:t>
            </a:r>
            <a:endParaRPr lang="en-US" sz="1600" dirty="0"/>
          </a:p>
        </p:txBody>
      </p:sp>
    </p:spTree>
  </p:cSld>
  <p:clrMapOvr>
    <a:masterClrMapping/>
  </p:clrMapOvr>
  <p:transition>
    <p:fade/>
    <p:spd val="med"/>
  </p:transition>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2A4B43"/>
        </a:solidFill>
      </p:bgPr>
    </p:bg>
    <p:spTree>
      <p:nvGrpSpPr>
        <p:cNvPr id="1" name=""/>
        <p:cNvGrpSpPr/>
        <p:nvPr/>
      </p:nvGrpSpPr>
      <p:grpSpPr>
        <a:xfrm>
          <a:off x="0" y="0"/>
          <a:ext cx="0" cy="0"/>
          <a:chOff x="0" y="0"/>
          <a:chExt cx="0" cy="0"/>
        </a:xfrm>
      </p:grpSpPr>
      <p:pic>
        <p:nvPicPr>
          <p:cNvPr id="2" name="Image 0" descr="https://kimi-web-img.moonshot.cn/img/cdn.thenationonlineng.net/33aee38222ac90348ae8313866d0e16cb64e2f61.jpg">    </p:cNvPr>
          <p:cNvPicPr>
            <a:picLocks noChangeAspect="1"/>
          </p:cNvPicPr>
          <p:nvPr/>
        </p:nvPicPr>
        <p:blipFill>
          <a:blip r:embed="rId1">
            <a:alphaModFix amt="20000"/>
          </a:blip>
          <a:srcRect l="0" r="0" t="8888" b="8888"/>
          <a:stretch/>
        </p:blipFill>
        <p:spPr>
          <a:xfrm>
            <a:off x="0" y="0"/>
            <a:ext cx="12192000" cy="6856999"/>
          </a:xfrm>
          <a:prstGeom prst="roundRect">
            <a:avLst>
              <a:gd name="adj" fmla="val 0"/>
            </a:avLst>
          </a:prstGeom>
        </p:spPr>
      </p:pic>
      <p:sp>
        <p:nvSpPr>
          <p:cNvPr id="3" name="Shape 0"/>
          <p:cNvSpPr/>
          <p:nvPr/>
        </p:nvSpPr>
        <p:spPr>
          <a:xfrm>
            <a:off x="0" y="0"/>
            <a:ext cx="12192000" cy="6856999"/>
          </a:xfrm>
          <a:prstGeom prst="roundRect">
            <a:avLst>
              <a:gd name="adj" fmla="val 0"/>
            </a:avLst>
          </a:prstGeom>
          <a:gradFill rotWithShape="1" flip="none">
            <a:gsLst>
              <a:gs pos="0">
                <a:srgbClr val="2A4B43">
                  <a:alpha val="95000"/>
                </a:srgbClr>
              </a:gs>
              <a:gs pos="50000">
                <a:srgbClr val="2A4B43">
                  <a:alpha val="90000"/>
                </a:srgbClr>
              </a:gs>
              <a:gs pos="100000">
                <a:srgbClr val="2A4B43">
                  <a:alpha val="85000"/>
                </a:srgbClr>
              </a:gs>
            </a:gsLst>
            <a:lin ang="2700000" scaled="1"/>
          </a:gradFill>
          <a:ln/>
        </p:spPr>
      </p:sp>
      <p:sp>
        <p:nvSpPr>
          <p:cNvPr id="4" name="Text 1"/>
          <p:cNvSpPr/>
          <p:nvPr/>
        </p:nvSpPr>
        <p:spPr>
          <a:xfrm>
            <a:off x="320420" y="320420"/>
            <a:ext cx="11615243" cy="192252"/>
          </a:xfrm>
          <a:prstGeom prst="rect">
            <a:avLst/>
          </a:prstGeom>
          <a:noFill/>
          <a:ln/>
        </p:spPr>
        <p:txBody>
          <a:bodyPr wrap="square" lIns="0" tIns="0" rIns="0" bIns="0" rtlCol="0" anchor="ctr"/>
          <a:lstStyle/>
          <a:p>
            <a:pPr>
              <a:lnSpc>
                <a:spcPct val="130000"/>
              </a:lnSpc>
            </a:pPr>
            <a:r>
              <a:rPr lang="en-US" sz="1009" b="1" spc="101" kern="0" dirty="0">
                <a:solidFill>
                  <a:srgbClr val="D77A61"/>
                </a:solidFill>
                <a:latin typeface="Coda" pitchFamily="34" charset="0"/>
                <a:ea typeface="Coda" pitchFamily="34" charset="-122"/>
                <a:cs typeface="Coda" pitchFamily="34" charset="-120"/>
              </a:rPr>
              <a:t>CONCLUSION</a:t>
            </a:r>
            <a:endParaRPr lang="en-US" sz="1600" dirty="0"/>
          </a:p>
        </p:txBody>
      </p:sp>
      <p:sp>
        <p:nvSpPr>
          <p:cNvPr id="5" name="Text 2"/>
          <p:cNvSpPr/>
          <p:nvPr/>
        </p:nvSpPr>
        <p:spPr>
          <a:xfrm>
            <a:off x="320420" y="576757"/>
            <a:ext cx="11695348" cy="320420"/>
          </a:xfrm>
          <a:prstGeom prst="rect">
            <a:avLst/>
          </a:prstGeom>
          <a:noFill/>
          <a:ln/>
        </p:spPr>
        <p:txBody>
          <a:bodyPr wrap="square" lIns="0" tIns="0" rIns="0" bIns="0" rtlCol="0" anchor="ctr"/>
          <a:lstStyle/>
          <a:p>
            <a:pPr>
              <a:lnSpc>
                <a:spcPct val="90000"/>
              </a:lnSpc>
            </a:pPr>
            <a:r>
              <a:rPr lang="en-US" sz="2271" b="1" dirty="0">
                <a:solidFill>
                  <a:srgbClr val="F7F5F2"/>
                </a:solidFill>
                <a:latin typeface="Oranienbaum" pitchFamily="34" charset="0"/>
                <a:ea typeface="Oranienbaum" pitchFamily="34" charset="-122"/>
                <a:cs typeface="Oranienbaum" pitchFamily="34" charset="-120"/>
              </a:rPr>
              <a:t>Synthesis &amp; Institutional Response</a:t>
            </a:r>
            <a:endParaRPr lang="en-US" sz="1600" dirty="0"/>
          </a:p>
        </p:txBody>
      </p:sp>
      <p:sp>
        <p:nvSpPr>
          <p:cNvPr id="6" name="Shape 3"/>
          <p:cNvSpPr/>
          <p:nvPr/>
        </p:nvSpPr>
        <p:spPr>
          <a:xfrm>
            <a:off x="320420" y="993304"/>
            <a:ext cx="640841" cy="32042"/>
          </a:xfrm>
          <a:prstGeom prst="roundRect">
            <a:avLst>
              <a:gd name="adj" fmla="val 0"/>
            </a:avLst>
          </a:prstGeom>
          <a:solidFill>
            <a:srgbClr val="D77A61"/>
          </a:solidFill>
          <a:ln/>
        </p:spPr>
      </p:sp>
      <p:sp>
        <p:nvSpPr>
          <p:cNvPr id="7" name="Shape 4"/>
          <p:cNvSpPr/>
          <p:nvPr/>
        </p:nvSpPr>
        <p:spPr>
          <a:xfrm>
            <a:off x="320420" y="1153514"/>
            <a:ext cx="5711495" cy="1954565"/>
          </a:xfrm>
          <a:prstGeom prst="roundRect">
            <a:avLst>
              <a:gd name="adj" fmla="val 3279"/>
            </a:avLst>
          </a:prstGeom>
          <a:solidFill>
            <a:srgbClr val="F7F5F2">
              <a:alpha val="10196"/>
            </a:srgbClr>
          </a:solidFill>
          <a:ln/>
        </p:spPr>
      </p:sp>
      <p:sp>
        <p:nvSpPr>
          <p:cNvPr id="8" name="Text 5"/>
          <p:cNvSpPr/>
          <p:nvPr/>
        </p:nvSpPr>
        <p:spPr>
          <a:xfrm>
            <a:off x="448589" y="1281682"/>
            <a:ext cx="5535264" cy="224294"/>
          </a:xfrm>
          <a:prstGeom prst="rect">
            <a:avLst/>
          </a:prstGeom>
          <a:noFill/>
          <a:ln/>
        </p:spPr>
        <p:txBody>
          <a:bodyPr wrap="square" lIns="0" tIns="0" rIns="0" bIns="0" rtlCol="0" anchor="ctr"/>
          <a:lstStyle/>
          <a:p>
            <a:pPr>
              <a:lnSpc>
                <a:spcPct val="120000"/>
              </a:lnSpc>
            </a:pPr>
            <a:r>
              <a:rPr lang="en-US" sz="1262" b="1" dirty="0">
                <a:solidFill>
                  <a:srgbClr val="F7F5F2"/>
                </a:solidFill>
                <a:latin typeface="Liter" pitchFamily="34" charset="0"/>
                <a:ea typeface="Liter" pitchFamily="34" charset="-122"/>
                <a:cs typeface="Liter" pitchFamily="34" charset="-120"/>
              </a:rPr>
              <a:t>Catastrophic Scale Across All Sites</a:t>
            </a:r>
            <a:endParaRPr lang="en-US" sz="1600" dirty="0"/>
          </a:p>
        </p:txBody>
      </p:sp>
      <p:sp>
        <p:nvSpPr>
          <p:cNvPr id="9" name="Shape 6"/>
          <p:cNvSpPr/>
          <p:nvPr/>
        </p:nvSpPr>
        <p:spPr>
          <a:xfrm>
            <a:off x="448589" y="1602102"/>
            <a:ext cx="2675511" cy="640841"/>
          </a:xfrm>
          <a:prstGeom prst="roundRect">
            <a:avLst>
              <a:gd name="adj" fmla="val 5000"/>
            </a:avLst>
          </a:prstGeom>
          <a:solidFill>
            <a:srgbClr val="F7F5F2">
              <a:alpha val="10196"/>
            </a:srgbClr>
          </a:solidFill>
          <a:ln/>
        </p:spPr>
      </p:sp>
      <p:sp>
        <p:nvSpPr>
          <p:cNvPr id="10" name="Text 7"/>
          <p:cNvSpPr/>
          <p:nvPr/>
        </p:nvSpPr>
        <p:spPr>
          <a:xfrm>
            <a:off x="484636" y="1698229"/>
            <a:ext cx="2603417" cy="288378"/>
          </a:xfrm>
          <a:prstGeom prst="rect">
            <a:avLst/>
          </a:prstGeom>
          <a:noFill/>
          <a:ln/>
        </p:spPr>
        <p:txBody>
          <a:bodyPr wrap="square" lIns="0" tIns="0" rIns="0" bIns="0" rtlCol="0" anchor="ctr"/>
          <a:lstStyle/>
          <a:p>
            <a:pPr algn="ctr">
              <a:lnSpc>
                <a:spcPct val="100000"/>
              </a:lnSpc>
            </a:pPr>
            <a:r>
              <a:rPr lang="en-US" sz="1892" b="1" dirty="0">
                <a:solidFill>
                  <a:srgbClr val="D77A61"/>
                </a:solidFill>
                <a:latin typeface="Oranienbaum" pitchFamily="34" charset="0"/>
                <a:ea typeface="Oranienbaum" pitchFamily="34" charset="-122"/>
                <a:cs typeface="Oranienbaum" pitchFamily="34" charset="-120"/>
              </a:rPr>
              <a:t>200+</a:t>
            </a:r>
            <a:endParaRPr lang="en-US" sz="1600" dirty="0"/>
          </a:p>
        </p:txBody>
      </p:sp>
      <p:sp>
        <p:nvSpPr>
          <p:cNvPr id="11" name="Text 8"/>
          <p:cNvSpPr/>
          <p:nvPr/>
        </p:nvSpPr>
        <p:spPr>
          <a:xfrm>
            <a:off x="516678" y="1986607"/>
            <a:ext cx="2539332" cy="160210"/>
          </a:xfrm>
          <a:prstGeom prst="rect">
            <a:avLst/>
          </a:prstGeom>
          <a:noFill/>
          <a:ln/>
        </p:spPr>
        <p:txBody>
          <a:bodyPr wrap="square" lIns="0" tIns="0" rIns="0" bIns="0" rtlCol="0" anchor="ctr"/>
          <a:lstStyle/>
          <a:p>
            <a:pPr algn="ctr">
              <a:lnSpc>
                <a:spcPct val="120000"/>
              </a:lnSpc>
            </a:pPr>
            <a:r>
              <a:rPr lang="en-US" sz="883" dirty="0">
                <a:solidFill>
                  <a:srgbClr val="F7F5F2"/>
                </a:solidFill>
                <a:latin typeface="Quattrocento Sans" pitchFamily="34" charset="0"/>
                <a:ea typeface="Quattrocento Sans" pitchFamily="34" charset="-122"/>
                <a:cs typeface="Quattrocento Sans" pitchFamily="34" charset="-120"/>
              </a:rPr>
              <a:t>Active gullies</a:t>
            </a:r>
            <a:endParaRPr lang="en-US" sz="1600" dirty="0"/>
          </a:p>
        </p:txBody>
      </p:sp>
      <p:sp>
        <p:nvSpPr>
          <p:cNvPr id="12" name="Shape 9"/>
          <p:cNvSpPr/>
          <p:nvPr/>
        </p:nvSpPr>
        <p:spPr>
          <a:xfrm>
            <a:off x="3223731" y="1602102"/>
            <a:ext cx="2675511" cy="640841"/>
          </a:xfrm>
          <a:prstGeom prst="roundRect">
            <a:avLst>
              <a:gd name="adj" fmla="val 5000"/>
            </a:avLst>
          </a:prstGeom>
          <a:solidFill>
            <a:srgbClr val="F7F5F2">
              <a:alpha val="10196"/>
            </a:srgbClr>
          </a:solidFill>
          <a:ln/>
        </p:spPr>
      </p:sp>
      <p:sp>
        <p:nvSpPr>
          <p:cNvPr id="13" name="Text 10"/>
          <p:cNvSpPr/>
          <p:nvPr/>
        </p:nvSpPr>
        <p:spPr>
          <a:xfrm>
            <a:off x="3259778" y="1698229"/>
            <a:ext cx="2603417" cy="288378"/>
          </a:xfrm>
          <a:prstGeom prst="rect">
            <a:avLst/>
          </a:prstGeom>
          <a:noFill/>
          <a:ln/>
        </p:spPr>
        <p:txBody>
          <a:bodyPr wrap="square" lIns="0" tIns="0" rIns="0" bIns="0" rtlCol="0" anchor="ctr"/>
          <a:lstStyle/>
          <a:p>
            <a:pPr algn="ctr">
              <a:lnSpc>
                <a:spcPct val="100000"/>
              </a:lnSpc>
            </a:pPr>
            <a:r>
              <a:rPr lang="en-US" sz="1892" b="1" dirty="0">
                <a:solidFill>
                  <a:srgbClr val="D77A61"/>
                </a:solidFill>
                <a:latin typeface="Oranienbaum" pitchFamily="34" charset="0"/>
                <a:ea typeface="Oranienbaum" pitchFamily="34" charset="-122"/>
                <a:cs typeface="Oranienbaum" pitchFamily="34" charset="-120"/>
              </a:rPr>
              <a:t>297</a:t>
            </a:r>
            <a:endParaRPr lang="en-US" sz="1600" dirty="0"/>
          </a:p>
        </p:txBody>
      </p:sp>
      <p:sp>
        <p:nvSpPr>
          <p:cNvPr id="14" name="Text 11"/>
          <p:cNvSpPr/>
          <p:nvPr/>
        </p:nvSpPr>
        <p:spPr>
          <a:xfrm>
            <a:off x="3291820" y="1986607"/>
            <a:ext cx="2539332" cy="160210"/>
          </a:xfrm>
          <a:prstGeom prst="rect">
            <a:avLst/>
          </a:prstGeom>
          <a:noFill/>
          <a:ln/>
        </p:spPr>
        <p:txBody>
          <a:bodyPr wrap="square" lIns="0" tIns="0" rIns="0" bIns="0" rtlCol="0" anchor="ctr"/>
          <a:lstStyle/>
          <a:p>
            <a:pPr algn="ctr">
              <a:lnSpc>
                <a:spcPct val="120000"/>
              </a:lnSpc>
            </a:pPr>
            <a:r>
              <a:rPr lang="en-US" sz="883" dirty="0">
                <a:solidFill>
                  <a:srgbClr val="F7F5F2"/>
                </a:solidFill>
                <a:latin typeface="Quattrocento Sans" pitchFamily="34" charset="0"/>
                <a:ea typeface="Quattrocento Sans" pitchFamily="34" charset="-122"/>
                <a:cs typeface="Quattrocento Sans" pitchFamily="34" charset="-120"/>
              </a:rPr>
              <a:t>Deaths since 1996</a:t>
            </a:r>
            <a:endParaRPr lang="en-US" sz="1600" dirty="0"/>
          </a:p>
        </p:txBody>
      </p:sp>
      <p:sp>
        <p:nvSpPr>
          <p:cNvPr id="15" name="Shape 12"/>
          <p:cNvSpPr/>
          <p:nvPr/>
        </p:nvSpPr>
        <p:spPr>
          <a:xfrm>
            <a:off x="448589" y="2339070"/>
            <a:ext cx="2675511" cy="640841"/>
          </a:xfrm>
          <a:prstGeom prst="roundRect">
            <a:avLst>
              <a:gd name="adj" fmla="val 5000"/>
            </a:avLst>
          </a:prstGeom>
          <a:solidFill>
            <a:srgbClr val="F7F5F2">
              <a:alpha val="10196"/>
            </a:srgbClr>
          </a:solidFill>
          <a:ln/>
        </p:spPr>
      </p:sp>
      <p:sp>
        <p:nvSpPr>
          <p:cNvPr id="16" name="Text 13"/>
          <p:cNvSpPr/>
          <p:nvPr/>
        </p:nvSpPr>
        <p:spPr>
          <a:xfrm>
            <a:off x="484636" y="2435196"/>
            <a:ext cx="2603417" cy="288378"/>
          </a:xfrm>
          <a:prstGeom prst="rect">
            <a:avLst/>
          </a:prstGeom>
          <a:noFill/>
          <a:ln/>
        </p:spPr>
        <p:txBody>
          <a:bodyPr wrap="square" lIns="0" tIns="0" rIns="0" bIns="0" rtlCol="0" anchor="ctr"/>
          <a:lstStyle/>
          <a:p>
            <a:pPr algn="ctr">
              <a:lnSpc>
                <a:spcPct val="100000"/>
              </a:lnSpc>
            </a:pPr>
            <a:r>
              <a:rPr lang="en-US" sz="1892" b="1" dirty="0">
                <a:solidFill>
                  <a:srgbClr val="D77A61"/>
                </a:solidFill>
                <a:latin typeface="Oranienbaum" pitchFamily="34" charset="0"/>
                <a:ea typeface="Oranienbaum" pitchFamily="34" charset="-122"/>
                <a:cs typeface="Oranienbaum" pitchFamily="34" charset="-120"/>
              </a:rPr>
              <a:t>1000s</a:t>
            </a:r>
            <a:endParaRPr lang="en-US" sz="1600" dirty="0"/>
          </a:p>
        </p:txBody>
      </p:sp>
      <p:sp>
        <p:nvSpPr>
          <p:cNvPr id="17" name="Text 14"/>
          <p:cNvSpPr/>
          <p:nvPr/>
        </p:nvSpPr>
        <p:spPr>
          <a:xfrm>
            <a:off x="516678" y="2723574"/>
            <a:ext cx="2539332" cy="160210"/>
          </a:xfrm>
          <a:prstGeom prst="rect">
            <a:avLst/>
          </a:prstGeom>
          <a:noFill/>
          <a:ln/>
        </p:spPr>
        <p:txBody>
          <a:bodyPr wrap="square" lIns="0" tIns="0" rIns="0" bIns="0" rtlCol="0" anchor="ctr"/>
          <a:lstStyle/>
          <a:p>
            <a:pPr algn="ctr">
              <a:lnSpc>
                <a:spcPct val="120000"/>
              </a:lnSpc>
            </a:pPr>
            <a:r>
              <a:rPr lang="en-US" sz="883" dirty="0">
                <a:solidFill>
                  <a:srgbClr val="F7F5F2"/>
                </a:solidFill>
                <a:latin typeface="Quattrocento Sans" pitchFamily="34" charset="0"/>
                <a:ea typeface="Quattrocento Sans" pitchFamily="34" charset="-122"/>
                <a:cs typeface="Quattrocento Sans" pitchFamily="34" charset="-120"/>
              </a:rPr>
              <a:t>Hectares consumed</a:t>
            </a:r>
            <a:endParaRPr lang="en-US" sz="1600" dirty="0"/>
          </a:p>
        </p:txBody>
      </p:sp>
      <p:sp>
        <p:nvSpPr>
          <p:cNvPr id="18" name="Shape 15"/>
          <p:cNvSpPr/>
          <p:nvPr/>
        </p:nvSpPr>
        <p:spPr>
          <a:xfrm>
            <a:off x="3223731" y="2339070"/>
            <a:ext cx="2675511" cy="640841"/>
          </a:xfrm>
          <a:prstGeom prst="roundRect">
            <a:avLst>
              <a:gd name="adj" fmla="val 5000"/>
            </a:avLst>
          </a:prstGeom>
          <a:solidFill>
            <a:srgbClr val="F7F5F2">
              <a:alpha val="10196"/>
            </a:srgbClr>
          </a:solidFill>
          <a:ln/>
        </p:spPr>
      </p:sp>
      <p:sp>
        <p:nvSpPr>
          <p:cNvPr id="19" name="Text 16"/>
          <p:cNvSpPr/>
          <p:nvPr/>
        </p:nvSpPr>
        <p:spPr>
          <a:xfrm>
            <a:off x="3259778" y="2435196"/>
            <a:ext cx="2603417" cy="288378"/>
          </a:xfrm>
          <a:prstGeom prst="rect">
            <a:avLst/>
          </a:prstGeom>
          <a:noFill/>
          <a:ln/>
        </p:spPr>
        <p:txBody>
          <a:bodyPr wrap="square" lIns="0" tIns="0" rIns="0" bIns="0" rtlCol="0" anchor="ctr"/>
          <a:lstStyle/>
          <a:p>
            <a:pPr algn="ctr">
              <a:lnSpc>
                <a:spcPct val="100000"/>
              </a:lnSpc>
            </a:pPr>
            <a:r>
              <a:rPr lang="en-US" sz="1892" b="1" dirty="0">
                <a:solidFill>
                  <a:srgbClr val="D77A61"/>
                </a:solidFill>
                <a:latin typeface="Oranienbaum" pitchFamily="34" charset="0"/>
                <a:ea typeface="Oranienbaum" pitchFamily="34" charset="-122"/>
                <a:cs typeface="Oranienbaum" pitchFamily="34" charset="-120"/>
              </a:rPr>
              <a:t>100,000s</a:t>
            </a:r>
            <a:endParaRPr lang="en-US" sz="1600" dirty="0"/>
          </a:p>
        </p:txBody>
      </p:sp>
      <p:sp>
        <p:nvSpPr>
          <p:cNvPr id="20" name="Text 17"/>
          <p:cNvSpPr/>
          <p:nvPr/>
        </p:nvSpPr>
        <p:spPr>
          <a:xfrm>
            <a:off x="3291820" y="2723574"/>
            <a:ext cx="2539332" cy="160210"/>
          </a:xfrm>
          <a:prstGeom prst="rect">
            <a:avLst/>
          </a:prstGeom>
          <a:noFill/>
          <a:ln/>
        </p:spPr>
        <p:txBody>
          <a:bodyPr wrap="square" lIns="0" tIns="0" rIns="0" bIns="0" rtlCol="0" anchor="ctr"/>
          <a:lstStyle/>
          <a:p>
            <a:pPr algn="ctr">
              <a:lnSpc>
                <a:spcPct val="120000"/>
              </a:lnSpc>
            </a:pPr>
            <a:r>
              <a:rPr lang="en-US" sz="883" dirty="0">
                <a:solidFill>
                  <a:srgbClr val="F7F5F2"/>
                </a:solidFill>
                <a:latin typeface="Quattrocento Sans" pitchFamily="34" charset="0"/>
                <a:ea typeface="Quattrocento Sans" pitchFamily="34" charset="-122"/>
                <a:cs typeface="Quattrocento Sans" pitchFamily="34" charset="-120"/>
              </a:rPr>
              <a:t>People displaced</a:t>
            </a:r>
            <a:endParaRPr lang="en-US" sz="1600" dirty="0"/>
          </a:p>
        </p:txBody>
      </p:sp>
      <p:sp>
        <p:nvSpPr>
          <p:cNvPr id="21" name="Shape 18"/>
          <p:cNvSpPr/>
          <p:nvPr/>
        </p:nvSpPr>
        <p:spPr>
          <a:xfrm>
            <a:off x="320420" y="3204205"/>
            <a:ext cx="5711495" cy="2114775"/>
          </a:xfrm>
          <a:prstGeom prst="roundRect">
            <a:avLst>
              <a:gd name="adj" fmla="val 3030"/>
            </a:avLst>
          </a:prstGeom>
          <a:solidFill>
            <a:srgbClr val="F7F5F2">
              <a:alpha val="10196"/>
            </a:srgbClr>
          </a:solidFill>
          <a:ln/>
        </p:spPr>
      </p:sp>
      <p:sp>
        <p:nvSpPr>
          <p:cNvPr id="22" name="Text 19"/>
          <p:cNvSpPr/>
          <p:nvPr/>
        </p:nvSpPr>
        <p:spPr>
          <a:xfrm>
            <a:off x="448589" y="3332373"/>
            <a:ext cx="5535264" cy="224294"/>
          </a:xfrm>
          <a:prstGeom prst="rect">
            <a:avLst/>
          </a:prstGeom>
          <a:noFill/>
          <a:ln/>
        </p:spPr>
        <p:txBody>
          <a:bodyPr wrap="square" lIns="0" tIns="0" rIns="0" bIns="0" rtlCol="0" anchor="ctr"/>
          <a:lstStyle/>
          <a:p>
            <a:pPr>
              <a:lnSpc>
                <a:spcPct val="120000"/>
              </a:lnSpc>
            </a:pPr>
            <a:r>
              <a:rPr lang="en-US" sz="1262" b="1" dirty="0">
                <a:solidFill>
                  <a:srgbClr val="F7F5F2"/>
                </a:solidFill>
                <a:latin typeface="Liter" pitchFamily="34" charset="0"/>
                <a:ea typeface="Liter" pitchFamily="34" charset="-122"/>
                <a:cs typeface="Liter" pitchFamily="34" charset="-120"/>
              </a:rPr>
              <a:t>Integrated Institutional Response</a:t>
            </a:r>
            <a:endParaRPr lang="en-US" sz="1600" dirty="0"/>
          </a:p>
        </p:txBody>
      </p:sp>
      <p:sp>
        <p:nvSpPr>
          <p:cNvPr id="23" name="Shape 20"/>
          <p:cNvSpPr/>
          <p:nvPr/>
        </p:nvSpPr>
        <p:spPr>
          <a:xfrm>
            <a:off x="460604" y="3684836"/>
            <a:ext cx="128168" cy="128168"/>
          </a:xfrm>
          <a:custGeom>
            <a:avLst/>
            <a:gdLst/>
            <a:ahLst/>
            <a:cxnLst/>
            <a:rect l="l" t="t" r="r" b="b"/>
            <a:pathLst>
              <a:path w="128168" h="128168">
                <a:moveTo>
                  <a:pt x="64084" y="128168"/>
                </a:moveTo>
                <a:cubicBezTo>
                  <a:pt x="99453" y="128168"/>
                  <a:pt x="128168" y="99453"/>
                  <a:pt x="128168" y="64084"/>
                </a:cubicBezTo>
                <a:cubicBezTo>
                  <a:pt x="128168" y="28715"/>
                  <a:pt x="99453" y="0"/>
                  <a:pt x="64084" y="0"/>
                </a:cubicBezTo>
                <a:cubicBezTo>
                  <a:pt x="28715" y="0"/>
                  <a:pt x="0" y="28715"/>
                  <a:pt x="0" y="64084"/>
                </a:cubicBezTo>
                <a:cubicBezTo>
                  <a:pt x="0" y="99453"/>
                  <a:pt x="28715" y="128168"/>
                  <a:pt x="64084" y="128168"/>
                </a:cubicBezTo>
                <a:close/>
                <a:moveTo>
                  <a:pt x="85212" y="53245"/>
                </a:moveTo>
                <a:lnTo>
                  <a:pt x="65186" y="85287"/>
                </a:lnTo>
                <a:cubicBezTo>
                  <a:pt x="64134" y="86964"/>
                  <a:pt x="62332" y="88016"/>
                  <a:pt x="60354" y="88116"/>
                </a:cubicBezTo>
                <a:cubicBezTo>
                  <a:pt x="58377" y="88216"/>
                  <a:pt x="56474" y="87315"/>
                  <a:pt x="55298" y="85712"/>
                </a:cubicBezTo>
                <a:lnTo>
                  <a:pt x="43282" y="69691"/>
                </a:lnTo>
                <a:cubicBezTo>
                  <a:pt x="41279" y="67038"/>
                  <a:pt x="41830" y="63283"/>
                  <a:pt x="44483" y="61280"/>
                </a:cubicBezTo>
                <a:cubicBezTo>
                  <a:pt x="47137" y="59278"/>
                  <a:pt x="50892" y="59829"/>
                  <a:pt x="52894" y="62482"/>
                </a:cubicBezTo>
                <a:lnTo>
                  <a:pt x="59653" y="71494"/>
                </a:lnTo>
                <a:lnTo>
                  <a:pt x="75023" y="46887"/>
                </a:lnTo>
                <a:cubicBezTo>
                  <a:pt x="76776" y="44083"/>
                  <a:pt x="80481" y="43207"/>
                  <a:pt x="83309" y="44984"/>
                </a:cubicBezTo>
                <a:cubicBezTo>
                  <a:pt x="86138" y="46761"/>
                  <a:pt x="86989" y="50441"/>
                  <a:pt x="85212" y="53270"/>
                </a:cubicBezTo>
                <a:close/>
              </a:path>
            </a:pathLst>
          </a:custGeom>
          <a:solidFill>
            <a:srgbClr val="D77A61"/>
          </a:solidFill>
          <a:ln/>
        </p:spPr>
      </p:sp>
      <p:sp>
        <p:nvSpPr>
          <p:cNvPr id="24" name="Text 21"/>
          <p:cNvSpPr/>
          <p:nvPr/>
        </p:nvSpPr>
        <p:spPr>
          <a:xfrm>
            <a:off x="696514" y="3652794"/>
            <a:ext cx="5262907" cy="320420"/>
          </a:xfrm>
          <a:prstGeom prst="rect">
            <a:avLst/>
          </a:prstGeom>
          <a:noFill/>
          <a:ln/>
        </p:spPr>
        <p:txBody>
          <a:bodyPr wrap="square" lIns="0" tIns="0" rIns="0" bIns="0" rtlCol="0" anchor="ctr"/>
          <a:lstStyle/>
          <a:p>
            <a:pPr>
              <a:lnSpc>
                <a:spcPct val="120000"/>
              </a:lnSpc>
            </a:pPr>
            <a:r>
              <a:rPr lang="en-US" sz="883" b="1" dirty="0">
                <a:solidFill>
                  <a:srgbClr val="F7F5F2"/>
                </a:solidFill>
                <a:latin typeface="Quattrocento Sans" pitchFamily="34" charset="0"/>
                <a:ea typeface="Quattrocento Sans" pitchFamily="34" charset="-122"/>
                <a:cs typeface="Quattrocento Sans" pitchFamily="34" charset="-120"/>
              </a:rPr>
              <a:t>EIB Pledge:</a:t>
            </a:r>
            <a:pPr>
              <a:lnSpc>
                <a:spcPct val="120000"/>
              </a:lnSpc>
            </a:pPr>
            <a:r>
              <a:rPr lang="en-US" sz="883" dirty="0">
                <a:solidFill>
                  <a:srgbClr val="F7F5F2"/>
                </a:solidFill>
                <a:latin typeface="Quattrocento Sans" pitchFamily="34" charset="0"/>
                <a:ea typeface="Quattrocento Sans" pitchFamily="34" charset="-122"/>
                <a:cs typeface="Quattrocento Sans" pitchFamily="34" charset="-120"/>
              </a:rPr>
              <a:t> Delegation led by NPC coordinator Anda Ayuba Yalaks visited all five LGAs, pledged quick intervention</a:t>
            </a:r>
            <a:endParaRPr lang="en-US" sz="1600" dirty="0"/>
          </a:p>
        </p:txBody>
      </p:sp>
      <p:sp>
        <p:nvSpPr>
          <p:cNvPr id="25" name="Shape 22"/>
          <p:cNvSpPr/>
          <p:nvPr/>
        </p:nvSpPr>
        <p:spPr>
          <a:xfrm>
            <a:off x="464610" y="4069340"/>
            <a:ext cx="128168" cy="128168"/>
          </a:xfrm>
          <a:custGeom>
            <a:avLst/>
            <a:gdLst/>
            <a:ahLst/>
            <a:cxnLst/>
            <a:rect l="l" t="t" r="r" b="b"/>
            <a:pathLst>
              <a:path w="128168" h="128168">
                <a:moveTo>
                  <a:pt x="64084" y="128168"/>
                </a:moveTo>
                <a:cubicBezTo>
                  <a:pt x="99453" y="128168"/>
                  <a:pt x="128168" y="99453"/>
                  <a:pt x="128168" y="64084"/>
                </a:cubicBezTo>
                <a:cubicBezTo>
                  <a:pt x="128168" y="28715"/>
                  <a:pt x="99453" y="0"/>
                  <a:pt x="64084" y="0"/>
                </a:cubicBezTo>
                <a:cubicBezTo>
                  <a:pt x="28715" y="0"/>
                  <a:pt x="0" y="28715"/>
                  <a:pt x="0" y="64084"/>
                </a:cubicBezTo>
                <a:cubicBezTo>
                  <a:pt x="0" y="99453"/>
                  <a:pt x="28715" y="128168"/>
                  <a:pt x="64084" y="128168"/>
                </a:cubicBezTo>
                <a:close/>
                <a:moveTo>
                  <a:pt x="85212" y="53245"/>
                </a:moveTo>
                <a:lnTo>
                  <a:pt x="65186" y="85287"/>
                </a:lnTo>
                <a:cubicBezTo>
                  <a:pt x="64134" y="86964"/>
                  <a:pt x="62332" y="88016"/>
                  <a:pt x="60354" y="88116"/>
                </a:cubicBezTo>
                <a:cubicBezTo>
                  <a:pt x="58377" y="88216"/>
                  <a:pt x="56474" y="87315"/>
                  <a:pt x="55298" y="85712"/>
                </a:cubicBezTo>
                <a:lnTo>
                  <a:pt x="43282" y="69691"/>
                </a:lnTo>
                <a:cubicBezTo>
                  <a:pt x="41279" y="67038"/>
                  <a:pt x="41830" y="63283"/>
                  <a:pt x="44483" y="61280"/>
                </a:cubicBezTo>
                <a:cubicBezTo>
                  <a:pt x="47137" y="59278"/>
                  <a:pt x="50892" y="59829"/>
                  <a:pt x="52894" y="62482"/>
                </a:cubicBezTo>
                <a:lnTo>
                  <a:pt x="59653" y="71494"/>
                </a:lnTo>
                <a:lnTo>
                  <a:pt x="75023" y="46887"/>
                </a:lnTo>
                <a:cubicBezTo>
                  <a:pt x="76776" y="44083"/>
                  <a:pt x="80481" y="43207"/>
                  <a:pt x="83309" y="44984"/>
                </a:cubicBezTo>
                <a:cubicBezTo>
                  <a:pt x="86138" y="46761"/>
                  <a:pt x="86989" y="50441"/>
                  <a:pt x="85212" y="53270"/>
                </a:cubicBezTo>
                <a:close/>
              </a:path>
            </a:pathLst>
          </a:custGeom>
          <a:solidFill>
            <a:srgbClr val="D77A61"/>
          </a:solidFill>
          <a:ln/>
        </p:spPr>
      </p:sp>
      <p:sp>
        <p:nvSpPr>
          <p:cNvPr id="26" name="Text 23"/>
          <p:cNvSpPr/>
          <p:nvPr/>
        </p:nvSpPr>
        <p:spPr>
          <a:xfrm>
            <a:off x="701220" y="4037298"/>
            <a:ext cx="5254896" cy="320420"/>
          </a:xfrm>
          <a:prstGeom prst="rect">
            <a:avLst/>
          </a:prstGeom>
          <a:noFill/>
          <a:ln/>
        </p:spPr>
        <p:txBody>
          <a:bodyPr wrap="square" lIns="0" tIns="0" rIns="0" bIns="0" rtlCol="0" anchor="ctr"/>
          <a:lstStyle/>
          <a:p>
            <a:pPr>
              <a:lnSpc>
                <a:spcPct val="120000"/>
              </a:lnSpc>
            </a:pPr>
            <a:r>
              <a:rPr lang="en-US" sz="883" b="1" dirty="0">
                <a:solidFill>
                  <a:srgbClr val="F7F5F2"/>
                </a:solidFill>
                <a:latin typeface="Quattrocento Sans" pitchFamily="34" charset="0"/>
                <a:ea typeface="Quattrocento Sans" pitchFamily="34" charset="-122"/>
                <a:cs typeface="Quattrocento Sans" pitchFamily="34" charset="-120"/>
              </a:rPr>
              <a:t>State Investment:</a:t>
            </a:r>
            <a:pPr>
              <a:lnSpc>
                <a:spcPct val="120000"/>
              </a:lnSpc>
            </a:pPr>
            <a:r>
              <a:rPr lang="en-US" sz="883" dirty="0">
                <a:solidFill>
                  <a:srgbClr val="F7F5F2"/>
                </a:solidFill>
                <a:latin typeface="Quattrocento Sans" pitchFamily="34" charset="0"/>
                <a:ea typeface="Quattrocento Sans" pitchFamily="34" charset="-122"/>
                <a:cs typeface="Quattrocento Sans" pitchFamily="34" charset="-120"/>
              </a:rPr>
              <a:t> N500 million counterpart funding for NEWMAP-EIB; multi-billion Naira 18km control project</a:t>
            </a:r>
            <a:endParaRPr lang="en-US" sz="1600" dirty="0"/>
          </a:p>
        </p:txBody>
      </p:sp>
      <p:sp>
        <p:nvSpPr>
          <p:cNvPr id="27" name="Shape 24"/>
          <p:cNvSpPr/>
          <p:nvPr/>
        </p:nvSpPr>
        <p:spPr>
          <a:xfrm>
            <a:off x="460604" y="4453845"/>
            <a:ext cx="128168" cy="128168"/>
          </a:xfrm>
          <a:custGeom>
            <a:avLst/>
            <a:gdLst/>
            <a:ahLst/>
            <a:cxnLst/>
            <a:rect l="l" t="t" r="r" b="b"/>
            <a:pathLst>
              <a:path w="128168" h="128168">
                <a:moveTo>
                  <a:pt x="64084" y="128168"/>
                </a:moveTo>
                <a:cubicBezTo>
                  <a:pt x="99453" y="128168"/>
                  <a:pt x="128168" y="99453"/>
                  <a:pt x="128168" y="64084"/>
                </a:cubicBezTo>
                <a:cubicBezTo>
                  <a:pt x="128168" y="28715"/>
                  <a:pt x="99453" y="0"/>
                  <a:pt x="64084" y="0"/>
                </a:cubicBezTo>
                <a:cubicBezTo>
                  <a:pt x="28715" y="0"/>
                  <a:pt x="0" y="28715"/>
                  <a:pt x="0" y="64084"/>
                </a:cubicBezTo>
                <a:cubicBezTo>
                  <a:pt x="0" y="99453"/>
                  <a:pt x="28715" y="128168"/>
                  <a:pt x="64084" y="128168"/>
                </a:cubicBezTo>
                <a:close/>
                <a:moveTo>
                  <a:pt x="85212" y="53245"/>
                </a:moveTo>
                <a:lnTo>
                  <a:pt x="65186" y="85287"/>
                </a:lnTo>
                <a:cubicBezTo>
                  <a:pt x="64134" y="86964"/>
                  <a:pt x="62332" y="88016"/>
                  <a:pt x="60354" y="88116"/>
                </a:cubicBezTo>
                <a:cubicBezTo>
                  <a:pt x="58377" y="88216"/>
                  <a:pt x="56474" y="87315"/>
                  <a:pt x="55298" y="85712"/>
                </a:cubicBezTo>
                <a:lnTo>
                  <a:pt x="43282" y="69691"/>
                </a:lnTo>
                <a:cubicBezTo>
                  <a:pt x="41279" y="67038"/>
                  <a:pt x="41830" y="63283"/>
                  <a:pt x="44483" y="61280"/>
                </a:cubicBezTo>
                <a:cubicBezTo>
                  <a:pt x="47137" y="59278"/>
                  <a:pt x="50892" y="59829"/>
                  <a:pt x="52894" y="62482"/>
                </a:cubicBezTo>
                <a:lnTo>
                  <a:pt x="59653" y="71494"/>
                </a:lnTo>
                <a:lnTo>
                  <a:pt x="75023" y="46887"/>
                </a:lnTo>
                <a:cubicBezTo>
                  <a:pt x="76776" y="44083"/>
                  <a:pt x="80481" y="43207"/>
                  <a:pt x="83309" y="44984"/>
                </a:cubicBezTo>
                <a:cubicBezTo>
                  <a:pt x="86138" y="46761"/>
                  <a:pt x="86989" y="50441"/>
                  <a:pt x="85212" y="53270"/>
                </a:cubicBezTo>
                <a:close/>
              </a:path>
            </a:pathLst>
          </a:custGeom>
          <a:solidFill>
            <a:srgbClr val="D77A61"/>
          </a:solidFill>
          <a:ln/>
        </p:spPr>
      </p:sp>
      <p:sp>
        <p:nvSpPr>
          <p:cNvPr id="28" name="Text 25"/>
          <p:cNvSpPr/>
          <p:nvPr/>
        </p:nvSpPr>
        <p:spPr>
          <a:xfrm>
            <a:off x="695112" y="4421803"/>
            <a:ext cx="5262907" cy="320420"/>
          </a:xfrm>
          <a:prstGeom prst="rect">
            <a:avLst/>
          </a:prstGeom>
          <a:noFill/>
          <a:ln/>
        </p:spPr>
        <p:txBody>
          <a:bodyPr wrap="square" lIns="0" tIns="0" rIns="0" bIns="0" rtlCol="0" anchor="ctr"/>
          <a:lstStyle/>
          <a:p>
            <a:pPr>
              <a:lnSpc>
                <a:spcPct val="120000"/>
              </a:lnSpc>
            </a:pPr>
            <a:r>
              <a:rPr lang="en-US" sz="883" b="1" dirty="0">
                <a:solidFill>
                  <a:srgbClr val="F7F5F2"/>
                </a:solidFill>
                <a:latin typeface="Quattrocento Sans" pitchFamily="34" charset="0"/>
                <a:ea typeface="Quattrocento Sans" pitchFamily="34" charset="-122"/>
                <a:cs typeface="Quattrocento Sans" pitchFamily="34" charset="-120"/>
              </a:rPr>
              <a:t>Compensation:</a:t>
            </a:r>
            <a:pPr>
              <a:lnSpc>
                <a:spcPct val="120000"/>
              </a:lnSpc>
            </a:pPr>
            <a:r>
              <a:rPr lang="en-US" sz="883" dirty="0">
                <a:solidFill>
                  <a:srgbClr val="F7F5F2"/>
                </a:solidFill>
                <a:latin typeface="Quattrocento Sans" pitchFamily="34" charset="0"/>
                <a:ea typeface="Quattrocento Sans" pitchFamily="34" charset="-122"/>
                <a:cs typeface="Quattrocento Sans" pitchFamily="34" charset="-120"/>
              </a:rPr>
              <a:t> Over N50 billion total allocation; N2.1 billion for 10-meter buffer zones; ~700 persons compensated</a:t>
            </a:r>
            <a:endParaRPr lang="en-US" sz="1600" dirty="0"/>
          </a:p>
        </p:txBody>
      </p:sp>
      <p:sp>
        <p:nvSpPr>
          <p:cNvPr id="29" name="Shape 26"/>
          <p:cNvSpPr/>
          <p:nvPr/>
        </p:nvSpPr>
        <p:spPr>
          <a:xfrm>
            <a:off x="464610" y="4838350"/>
            <a:ext cx="128168" cy="128168"/>
          </a:xfrm>
          <a:custGeom>
            <a:avLst/>
            <a:gdLst/>
            <a:ahLst/>
            <a:cxnLst/>
            <a:rect l="l" t="t" r="r" b="b"/>
            <a:pathLst>
              <a:path w="128168" h="128168">
                <a:moveTo>
                  <a:pt x="64084" y="128168"/>
                </a:moveTo>
                <a:cubicBezTo>
                  <a:pt x="99453" y="128168"/>
                  <a:pt x="128168" y="99453"/>
                  <a:pt x="128168" y="64084"/>
                </a:cubicBezTo>
                <a:cubicBezTo>
                  <a:pt x="128168" y="28715"/>
                  <a:pt x="99453" y="0"/>
                  <a:pt x="64084" y="0"/>
                </a:cubicBezTo>
                <a:cubicBezTo>
                  <a:pt x="28715" y="0"/>
                  <a:pt x="0" y="28715"/>
                  <a:pt x="0" y="64084"/>
                </a:cubicBezTo>
                <a:cubicBezTo>
                  <a:pt x="0" y="99453"/>
                  <a:pt x="28715" y="128168"/>
                  <a:pt x="64084" y="128168"/>
                </a:cubicBezTo>
                <a:close/>
                <a:moveTo>
                  <a:pt x="85212" y="53245"/>
                </a:moveTo>
                <a:lnTo>
                  <a:pt x="65186" y="85287"/>
                </a:lnTo>
                <a:cubicBezTo>
                  <a:pt x="64134" y="86964"/>
                  <a:pt x="62332" y="88016"/>
                  <a:pt x="60354" y="88116"/>
                </a:cubicBezTo>
                <a:cubicBezTo>
                  <a:pt x="58377" y="88216"/>
                  <a:pt x="56474" y="87315"/>
                  <a:pt x="55298" y="85712"/>
                </a:cubicBezTo>
                <a:lnTo>
                  <a:pt x="43282" y="69691"/>
                </a:lnTo>
                <a:cubicBezTo>
                  <a:pt x="41279" y="67038"/>
                  <a:pt x="41830" y="63283"/>
                  <a:pt x="44483" y="61280"/>
                </a:cubicBezTo>
                <a:cubicBezTo>
                  <a:pt x="47137" y="59278"/>
                  <a:pt x="50892" y="59829"/>
                  <a:pt x="52894" y="62482"/>
                </a:cubicBezTo>
                <a:lnTo>
                  <a:pt x="59653" y="71494"/>
                </a:lnTo>
                <a:lnTo>
                  <a:pt x="75023" y="46887"/>
                </a:lnTo>
                <a:cubicBezTo>
                  <a:pt x="76776" y="44083"/>
                  <a:pt x="80481" y="43207"/>
                  <a:pt x="83309" y="44984"/>
                </a:cubicBezTo>
                <a:cubicBezTo>
                  <a:pt x="86138" y="46761"/>
                  <a:pt x="86989" y="50441"/>
                  <a:pt x="85212" y="53270"/>
                </a:cubicBezTo>
                <a:close/>
              </a:path>
            </a:pathLst>
          </a:custGeom>
          <a:solidFill>
            <a:srgbClr val="D77A61"/>
          </a:solidFill>
          <a:ln/>
        </p:spPr>
      </p:sp>
      <p:sp>
        <p:nvSpPr>
          <p:cNvPr id="30" name="Text 27"/>
          <p:cNvSpPr/>
          <p:nvPr/>
        </p:nvSpPr>
        <p:spPr>
          <a:xfrm>
            <a:off x="704925" y="4806307"/>
            <a:ext cx="5070654" cy="160210"/>
          </a:xfrm>
          <a:prstGeom prst="rect">
            <a:avLst/>
          </a:prstGeom>
          <a:noFill/>
          <a:ln/>
        </p:spPr>
        <p:txBody>
          <a:bodyPr wrap="square" lIns="0" tIns="0" rIns="0" bIns="0" rtlCol="0" anchor="ctr"/>
          <a:lstStyle/>
          <a:p>
            <a:pPr>
              <a:lnSpc>
                <a:spcPct val="120000"/>
              </a:lnSpc>
            </a:pPr>
            <a:r>
              <a:rPr lang="en-US" sz="883" b="1" dirty="0">
                <a:solidFill>
                  <a:srgbClr val="F7F5F2"/>
                </a:solidFill>
                <a:latin typeface="Quattrocento Sans" pitchFamily="34" charset="0"/>
                <a:ea typeface="Quattrocento Sans" pitchFamily="34" charset="-122"/>
                <a:cs typeface="Quattrocento Sans" pitchFamily="34" charset="-120"/>
              </a:rPr>
              <a:t>Recovery:</a:t>
            </a:r>
            <a:pPr>
              <a:lnSpc>
                <a:spcPct val="120000"/>
              </a:lnSpc>
            </a:pPr>
            <a:r>
              <a:rPr lang="en-US" sz="883" dirty="0">
                <a:solidFill>
                  <a:srgbClr val="F7F5F2"/>
                </a:solidFill>
                <a:latin typeface="Quattrocento Sans" pitchFamily="34" charset="0"/>
                <a:ea typeface="Quattrocento Sans" pitchFamily="34" charset="-122"/>
                <a:cs typeface="Quattrocento Sans" pitchFamily="34" charset="-120"/>
              </a:rPr>
              <a:t> 65 hectares recovered through concrete work; 1.6 million people benefited from usable roads</a:t>
            </a:r>
            <a:endParaRPr lang="en-US" sz="1600" dirty="0"/>
          </a:p>
        </p:txBody>
      </p:sp>
      <p:sp>
        <p:nvSpPr>
          <p:cNvPr id="31" name="Shape 28"/>
          <p:cNvSpPr/>
          <p:nvPr/>
        </p:nvSpPr>
        <p:spPr>
          <a:xfrm>
            <a:off x="464610" y="5062644"/>
            <a:ext cx="128168" cy="128168"/>
          </a:xfrm>
          <a:custGeom>
            <a:avLst/>
            <a:gdLst/>
            <a:ahLst/>
            <a:cxnLst/>
            <a:rect l="l" t="t" r="r" b="b"/>
            <a:pathLst>
              <a:path w="128168" h="128168">
                <a:moveTo>
                  <a:pt x="64084" y="128168"/>
                </a:moveTo>
                <a:cubicBezTo>
                  <a:pt x="99453" y="128168"/>
                  <a:pt x="128168" y="99453"/>
                  <a:pt x="128168" y="64084"/>
                </a:cubicBezTo>
                <a:cubicBezTo>
                  <a:pt x="128168" y="28715"/>
                  <a:pt x="99453" y="0"/>
                  <a:pt x="64084" y="0"/>
                </a:cubicBezTo>
                <a:cubicBezTo>
                  <a:pt x="28715" y="0"/>
                  <a:pt x="0" y="28715"/>
                  <a:pt x="0" y="64084"/>
                </a:cubicBezTo>
                <a:cubicBezTo>
                  <a:pt x="0" y="99453"/>
                  <a:pt x="28715" y="128168"/>
                  <a:pt x="64084" y="128168"/>
                </a:cubicBezTo>
                <a:close/>
                <a:moveTo>
                  <a:pt x="85212" y="53245"/>
                </a:moveTo>
                <a:lnTo>
                  <a:pt x="65186" y="85287"/>
                </a:lnTo>
                <a:cubicBezTo>
                  <a:pt x="64134" y="86964"/>
                  <a:pt x="62332" y="88016"/>
                  <a:pt x="60354" y="88116"/>
                </a:cubicBezTo>
                <a:cubicBezTo>
                  <a:pt x="58377" y="88216"/>
                  <a:pt x="56474" y="87315"/>
                  <a:pt x="55298" y="85712"/>
                </a:cubicBezTo>
                <a:lnTo>
                  <a:pt x="43282" y="69691"/>
                </a:lnTo>
                <a:cubicBezTo>
                  <a:pt x="41279" y="67038"/>
                  <a:pt x="41830" y="63283"/>
                  <a:pt x="44483" y="61280"/>
                </a:cubicBezTo>
                <a:cubicBezTo>
                  <a:pt x="47137" y="59278"/>
                  <a:pt x="50892" y="59829"/>
                  <a:pt x="52894" y="62482"/>
                </a:cubicBezTo>
                <a:lnTo>
                  <a:pt x="59653" y="71494"/>
                </a:lnTo>
                <a:lnTo>
                  <a:pt x="75023" y="46887"/>
                </a:lnTo>
                <a:cubicBezTo>
                  <a:pt x="76776" y="44083"/>
                  <a:pt x="80481" y="43207"/>
                  <a:pt x="83309" y="44984"/>
                </a:cubicBezTo>
                <a:cubicBezTo>
                  <a:pt x="86138" y="46761"/>
                  <a:pt x="86989" y="50441"/>
                  <a:pt x="85212" y="53270"/>
                </a:cubicBezTo>
                <a:close/>
              </a:path>
            </a:pathLst>
          </a:custGeom>
          <a:solidFill>
            <a:srgbClr val="D77A61"/>
          </a:solidFill>
          <a:ln/>
        </p:spPr>
      </p:sp>
      <p:sp>
        <p:nvSpPr>
          <p:cNvPr id="32" name="Text 29"/>
          <p:cNvSpPr/>
          <p:nvPr/>
        </p:nvSpPr>
        <p:spPr>
          <a:xfrm>
            <a:off x="704925" y="5030602"/>
            <a:ext cx="4381750" cy="160210"/>
          </a:xfrm>
          <a:prstGeom prst="rect">
            <a:avLst/>
          </a:prstGeom>
          <a:noFill/>
          <a:ln/>
        </p:spPr>
        <p:txBody>
          <a:bodyPr wrap="square" lIns="0" tIns="0" rIns="0" bIns="0" rtlCol="0" anchor="ctr"/>
          <a:lstStyle/>
          <a:p>
            <a:pPr>
              <a:lnSpc>
                <a:spcPct val="120000"/>
              </a:lnSpc>
            </a:pPr>
            <a:r>
              <a:rPr lang="en-US" sz="883" b="1" dirty="0">
                <a:solidFill>
                  <a:srgbClr val="F7F5F2"/>
                </a:solidFill>
                <a:latin typeface="Quattrocento Sans" pitchFamily="34" charset="0"/>
                <a:ea typeface="Quattrocento Sans" pitchFamily="34" charset="-122"/>
                <a:cs typeface="Quattrocento Sans" pitchFamily="34" charset="-120"/>
              </a:rPr>
              <a:t>FOYAE-UNDP:</a:t>
            </a:r>
            <a:pPr>
              <a:lnSpc>
                <a:spcPct val="120000"/>
              </a:lnSpc>
            </a:pPr>
            <a:r>
              <a:rPr lang="en-US" sz="883" dirty="0">
                <a:solidFill>
                  <a:srgbClr val="F7F5F2"/>
                </a:solidFill>
                <a:latin typeface="Quattrocento Sans" pitchFamily="34" charset="0"/>
                <a:ea typeface="Quattrocento Sans" pitchFamily="34" charset="-122"/>
                <a:cs typeface="Quattrocento Sans" pitchFamily="34" charset="-120"/>
              </a:rPr>
              <a:t> 1,500 trees planted, stone walls built, water boreholes drilled in Kundulum</a:t>
            </a:r>
            <a:endParaRPr lang="en-US" sz="1600" dirty="0"/>
          </a:p>
        </p:txBody>
      </p:sp>
      <p:sp>
        <p:nvSpPr>
          <p:cNvPr id="33" name="Shape 30"/>
          <p:cNvSpPr/>
          <p:nvPr/>
        </p:nvSpPr>
        <p:spPr>
          <a:xfrm>
            <a:off x="6159183" y="1153514"/>
            <a:ext cx="5711495" cy="1594092"/>
          </a:xfrm>
          <a:prstGeom prst="roundRect">
            <a:avLst>
              <a:gd name="adj" fmla="val 4020"/>
            </a:avLst>
          </a:prstGeom>
          <a:solidFill>
            <a:srgbClr val="F7F5F2">
              <a:alpha val="10196"/>
            </a:srgbClr>
          </a:solidFill>
          <a:ln/>
        </p:spPr>
      </p:sp>
      <p:sp>
        <p:nvSpPr>
          <p:cNvPr id="34" name="Text 31"/>
          <p:cNvSpPr/>
          <p:nvPr/>
        </p:nvSpPr>
        <p:spPr>
          <a:xfrm>
            <a:off x="6287351" y="1281682"/>
            <a:ext cx="5535264" cy="224294"/>
          </a:xfrm>
          <a:prstGeom prst="rect">
            <a:avLst/>
          </a:prstGeom>
          <a:noFill/>
          <a:ln/>
        </p:spPr>
        <p:txBody>
          <a:bodyPr wrap="square" lIns="0" tIns="0" rIns="0" bIns="0" rtlCol="0" anchor="ctr"/>
          <a:lstStyle/>
          <a:p>
            <a:pPr>
              <a:lnSpc>
                <a:spcPct val="120000"/>
              </a:lnSpc>
            </a:pPr>
            <a:r>
              <a:rPr lang="en-US" sz="1262" b="1" dirty="0">
                <a:solidFill>
                  <a:srgbClr val="F7F5F2"/>
                </a:solidFill>
                <a:latin typeface="Liter" pitchFamily="34" charset="0"/>
                <a:ea typeface="Liter" pitchFamily="34" charset="-122"/>
                <a:cs typeface="Liter" pitchFamily="34" charset="-120"/>
              </a:rPr>
              <a:t>Governor's Vision</a:t>
            </a:r>
            <a:endParaRPr lang="en-US" sz="1600" dirty="0"/>
          </a:p>
        </p:txBody>
      </p:sp>
      <p:sp>
        <p:nvSpPr>
          <p:cNvPr id="35" name="Shape 32"/>
          <p:cNvSpPr/>
          <p:nvPr/>
        </p:nvSpPr>
        <p:spPr>
          <a:xfrm>
            <a:off x="6303372" y="1602102"/>
            <a:ext cx="5439138" cy="1017335"/>
          </a:xfrm>
          <a:custGeom>
            <a:avLst/>
            <a:gdLst/>
            <a:ahLst/>
            <a:cxnLst/>
            <a:rect l="l" t="t" r="r" b="b"/>
            <a:pathLst>
              <a:path w="5439138" h="1017335">
                <a:moveTo>
                  <a:pt x="32004" y="0"/>
                </a:moveTo>
                <a:lnTo>
                  <a:pt x="5375021" y="0"/>
                </a:lnTo>
                <a:cubicBezTo>
                  <a:pt x="5410442" y="0"/>
                  <a:pt x="5439156" y="28714"/>
                  <a:pt x="5439156" y="64135"/>
                </a:cubicBezTo>
                <a:lnTo>
                  <a:pt x="5439156" y="953262"/>
                </a:lnTo>
                <a:cubicBezTo>
                  <a:pt x="5439156" y="988683"/>
                  <a:pt x="5410442" y="1017397"/>
                  <a:pt x="5375021" y="1017397"/>
                </a:cubicBezTo>
                <a:lnTo>
                  <a:pt x="32004" y="1017397"/>
                </a:lnTo>
                <a:cubicBezTo>
                  <a:pt x="23494" y="1017397"/>
                  <a:pt x="15334" y="1014008"/>
                  <a:pt x="9329" y="1007978"/>
                </a:cubicBezTo>
                <a:cubicBezTo>
                  <a:pt x="3323" y="1001949"/>
                  <a:pt x="-34" y="993776"/>
                  <a:pt x="0" y="985266"/>
                </a:cubicBezTo>
                <a:lnTo>
                  <a:pt x="0" y="32004"/>
                </a:lnTo>
                <a:cubicBezTo>
                  <a:pt x="0" y="14341"/>
                  <a:pt x="14341" y="0"/>
                  <a:pt x="32004" y="0"/>
                </a:cubicBezTo>
                <a:close/>
              </a:path>
            </a:pathLst>
          </a:custGeom>
          <a:solidFill>
            <a:srgbClr val="D77A61">
              <a:alpha val="20000"/>
            </a:srgbClr>
          </a:solidFill>
          <a:ln/>
        </p:spPr>
      </p:sp>
      <p:sp>
        <p:nvSpPr>
          <p:cNvPr id="36" name="Shape 33"/>
          <p:cNvSpPr/>
          <p:nvPr/>
        </p:nvSpPr>
        <p:spPr>
          <a:xfrm>
            <a:off x="6303372" y="1602102"/>
            <a:ext cx="32042" cy="1017335"/>
          </a:xfrm>
          <a:custGeom>
            <a:avLst/>
            <a:gdLst/>
            <a:ahLst/>
            <a:cxnLst/>
            <a:rect l="l" t="t" r="r" b="b"/>
            <a:pathLst>
              <a:path w="32042" h="1017335">
                <a:moveTo>
                  <a:pt x="32004" y="0"/>
                </a:moveTo>
                <a:lnTo>
                  <a:pt x="32004" y="0"/>
                </a:lnTo>
                <a:lnTo>
                  <a:pt x="32004" y="1017397"/>
                </a:lnTo>
                <a:lnTo>
                  <a:pt x="32004" y="1017397"/>
                </a:lnTo>
                <a:cubicBezTo>
                  <a:pt x="23494" y="1017397"/>
                  <a:pt x="15334" y="1014008"/>
                  <a:pt x="9329" y="1007978"/>
                </a:cubicBezTo>
                <a:cubicBezTo>
                  <a:pt x="3323" y="1001949"/>
                  <a:pt x="-34" y="993776"/>
                  <a:pt x="0" y="985266"/>
                </a:cubicBezTo>
                <a:lnTo>
                  <a:pt x="0" y="32004"/>
                </a:lnTo>
                <a:cubicBezTo>
                  <a:pt x="0" y="14341"/>
                  <a:pt x="14341" y="0"/>
                  <a:pt x="32004" y="0"/>
                </a:cubicBezTo>
                <a:close/>
              </a:path>
            </a:pathLst>
          </a:custGeom>
          <a:solidFill>
            <a:srgbClr val="D77A61"/>
          </a:solidFill>
          <a:ln/>
        </p:spPr>
      </p:sp>
      <p:sp>
        <p:nvSpPr>
          <p:cNvPr id="37" name="Text 34"/>
          <p:cNvSpPr/>
          <p:nvPr/>
        </p:nvSpPr>
        <p:spPr>
          <a:xfrm>
            <a:off x="6447561" y="1730271"/>
            <a:ext cx="5238875" cy="472620"/>
          </a:xfrm>
          <a:prstGeom prst="rect">
            <a:avLst/>
          </a:prstGeom>
          <a:noFill/>
          <a:ln/>
        </p:spPr>
        <p:txBody>
          <a:bodyPr wrap="square" lIns="0" tIns="0" rIns="0" bIns="0" rtlCol="0" anchor="ctr"/>
          <a:lstStyle/>
          <a:p>
            <a:pPr>
              <a:lnSpc>
                <a:spcPct val="140000"/>
              </a:lnSpc>
            </a:pPr>
            <a:r>
              <a:rPr lang="en-US" sz="1135" dirty="0">
                <a:solidFill>
                  <a:srgbClr val="F7F5F2"/>
                </a:solidFill>
                <a:latin typeface="Quattrocento Sans" pitchFamily="34" charset="0"/>
                <a:ea typeface="Quattrocento Sans" pitchFamily="34" charset="-122"/>
                <a:cs typeface="Quattrocento Sans" pitchFamily="34" charset="-120"/>
              </a:rPr>
              <a:t>"These gully erosion control projects transcend civil engineering. They are life-saving, economy-boosting, and future-securing investments."</a:t>
            </a:r>
            <a:endParaRPr lang="en-US" sz="1600" dirty="0"/>
          </a:p>
        </p:txBody>
      </p:sp>
      <p:sp>
        <p:nvSpPr>
          <p:cNvPr id="38" name="Text 35"/>
          <p:cNvSpPr/>
          <p:nvPr/>
        </p:nvSpPr>
        <p:spPr>
          <a:xfrm>
            <a:off x="6447561" y="2295012"/>
            <a:ext cx="5230865" cy="192252"/>
          </a:xfrm>
          <a:prstGeom prst="rect">
            <a:avLst/>
          </a:prstGeom>
          <a:noFill/>
          <a:ln/>
        </p:spPr>
        <p:txBody>
          <a:bodyPr wrap="square" lIns="0" tIns="0" rIns="0" bIns="0" rtlCol="0" anchor="ctr"/>
          <a:lstStyle/>
          <a:p>
            <a:pPr>
              <a:lnSpc>
                <a:spcPct val="130000"/>
              </a:lnSpc>
            </a:pPr>
            <a:r>
              <a:rPr lang="en-US" sz="1009" b="1" dirty="0">
                <a:solidFill>
                  <a:srgbClr val="F7F5F2"/>
                </a:solidFill>
                <a:latin typeface="Quattrocento Sans" pitchFamily="34" charset="0"/>
                <a:ea typeface="Quattrocento Sans" pitchFamily="34" charset="-122"/>
                <a:cs typeface="Quattrocento Sans" pitchFamily="34" charset="-120"/>
              </a:rPr>
              <a:t>— Governor Inuwa Yahaya</a:t>
            </a:r>
            <a:endParaRPr lang="en-US" sz="1600" dirty="0"/>
          </a:p>
        </p:txBody>
      </p:sp>
      <p:sp>
        <p:nvSpPr>
          <p:cNvPr id="39" name="Shape 36"/>
          <p:cNvSpPr/>
          <p:nvPr/>
        </p:nvSpPr>
        <p:spPr>
          <a:xfrm>
            <a:off x="6159183" y="2839727"/>
            <a:ext cx="5711495" cy="3076037"/>
          </a:xfrm>
          <a:prstGeom prst="roundRect">
            <a:avLst>
              <a:gd name="adj" fmla="val 2083"/>
            </a:avLst>
          </a:prstGeom>
          <a:solidFill>
            <a:srgbClr val="F7F5F2">
              <a:alpha val="10196"/>
            </a:srgbClr>
          </a:solidFill>
          <a:ln/>
        </p:spPr>
      </p:sp>
      <p:sp>
        <p:nvSpPr>
          <p:cNvPr id="40" name="Text 37"/>
          <p:cNvSpPr/>
          <p:nvPr/>
        </p:nvSpPr>
        <p:spPr>
          <a:xfrm>
            <a:off x="6287351" y="2967895"/>
            <a:ext cx="5535264" cy="224294"/>
          </a:xfrm>
          <a:prstGeom prst="rect">
            <a:avLst/>
          </a:prstGeom>
          <a:noFill/>
          <a:ln/>
        </p:spPr>
        <p:txBody>
          <a:bodyPr wrap="square" lIns="0" tIns="0" rIns="0" bIns="0" rtlCol="0" anchor="ctr"/>
          <a:lstStyle/>
          <a:p>
            <a:pPr>
              <a:lnSpc>
                <a:spcPct val="120000"/>
              </a:lnSpc>
            </a:pPr>
            <a:r>
              <a:rPr lang="en-US" sz="1262" b="1" dirty="0">
                <a:solidFill>
                  <a:srgbClr val="F7F5F2"/>
                </a:solidFill>
                <a:latin typeface="Liter" pitchFamily="34" charset="0"/>
                <a:ea typeface="Liter" pitchFamily="34" charset="-122"/>
                <a:cs typeface="Liter" pitchFamily="34" charset="-120"/>
              </a:rPr>
              <a:t>Comprehensive Action Requirements</a:t>
            </a:r>
            <a:endParaRPr lang="en-US" sz="1600" dirty="0"/>
          </a:p>
        </p:txBody>
      </p:sp>
      <p:sp>
        <p:nvSpPr>
          <p:cNvPr id="41" name="Shape 38"/>
          <p:cNvSpPr/>
          <p:nvPr/>
        </p:nvSpPr>
        <p:spPr>
          <a:xfrm>
            <a:off x="6287351" y="3288315"/>
            <a:ext cx="5455159" cy="448589"/>
          </a:xfrm>
          <a:prstGeom prst="roundRect">
            <a:avLst>
              <a:gd name="adj" fmla="val 7143"/>
            </a:avLst>
          </a:prstGeom>
          <a:solidFill>
            <a:srgbClr val="F7F5F2">
              <a:alpha val="10196"/>
            </a:srgbClr>
          </a:solidFill>
          <a:ln/>
        </p:spPr>
      </p:sp>
      <p:sp>
        <p:nvSpPr>
          <p:cNvPr id="42" name="Text 39"/>
          <p:cNvSpPr/>
          <p:nvPr/>
        </p:nvSpPr>
        <p:spPr>
          <a:xfrm>
            <a:off x="6351435" y="3352399"/>
            <a:ext cx="5383064" cy="160210"/>
          </a:xfrm>
          <a:prstGeom prst="rect">
            <a:avLst/>
          </a:prstGeom>
          <a:noFill/>
          <a:ln/>
        </p:spPr>
        <p:txBody>
          <a:bodyPr wrap="square" lIns="0" tIns="0" rIns="0" bIns="0" rtlCol="0" anchor="ctr"/>
          <a:lstStyle/>
          <a:p>
            <a:pPr>
              <a:lnSpc>
                <a:spcPct val="120000"/>
              </a:lnSpc>
            </a:pPr>
            <a:r>
              <a:rPr lang="en-US" sz="883" b="1" dirty="0">
                <a:solidFill>
                  <a:srgbClr val="D77A61"/>
                </a:solidFill>
                <a:latin typeface="Quattrocento Sans" pitchFamily="34" charset="0"/>
                <a:ea typeface="Quattrocento Sans" pitchFamily="34" charset="-122"/>
                <a:cs typeface="Quattrocento Sans" pitchFamily="34" charset="-120"/>
              </a:rPr>
              <a:t>Beyond Engineering</a:t>
            </a:r>
            <a:endParaRPr lang="en-US" sz="1600" dirty="0"/>
          </a:p>
        </p:txBody>
      </p:sp>
      <p:sp>
        <p:nvSpPr>
          <p:cNvPr id="43" name="Text 40"/>
          <p:cNvSpPr/>
          <p:nvPr/>
        </p:nvSpPr>
        <p:spPr>
          <a:xfrm>
            <a:off x="6351435" y="3544652"/>
            <a:ext cx="5375054" cy="128168"/>
          </a:xfrm>
          <a:prstGeom prst="rect">
            <a:avLst/>
          </a:prstGeom>
          <a:noFill/>
          <a:ln/>
        </p:spPr>
        <p:txBody>
          <a:bodyPr wrap="square" lIns="0" tIns="0" rIns="0" bIns="0" rtlCol="0" anchor="ctr"/>
          <a:lstStyle/>
          <a:p>
            <a:pPr>
              <a:lnSpc>
                <a:spcPct val="110000"/>
              </a:lnSpc>
            </a:pPr>
            <a:r>
              <a:rPr lang="en-US" sz="757" dirty="0">
                <a:solidFill>
                  <a:srgbClr val="F7F5F2"/>
                </a:solidFill>
                <a:latin typeface="Quattrocento Sans" pitchFamily="34" charset="0"/>
                <a:ea typeface="Quattrocento Sans" pitchFamily="34" charset="-122"/>
                <a:cs typeface="Quattrocento Sans" pitchFamily="34" charset="-120"/>
              </a:rPr>
              <a:t>Not just cash compensation and physical infrastructure, but carefully designed livelihood restoration programs</a:t>
            </a:r>
            <a:endParaRPr lang="en-US" sz="1600" dirty="0"/>
          </a:p>
        </p:txBody>
      </p:sp>
      <p:sp>
        <p:nvSpPr>
          <p:cNvPr id="44" name="Shape 41"/>
          <p:cNvSpPr/>
          <p:nvPr/>
        </p:nvSpPr>
        <p:spPr>
          <a:xfrm>
            <a:off x="6287351" y="3800894"/>
            <a:ext cx="5455159" cy="448589"/>
          </a:xfrm>
          <a:prstGeom prst="roundRect">
            <a:avLst>
              <a:gd name="adj" fmla="val 7143"/>
            </a:avLst>
          </a:prstGeom>
          <a:solidFill>
            <a:srgbClr val="F7F5F2">
              <a:alpha val="10196"/>
            </a:srgbClr>
          </a:solidFill>
          <a:ln/>
        </p:spPr>
      </p:sp>
      <p:sp>
        <p:nvSpPr>
          <p:cNvPr id="45" name="Text 42"/>
          <p:cNvSpPr/>
          <p:nvPr/>
        </p:nvSpPr>
        <p:spPr>
          <a:xfrm>
            <a:off x="6351435" y="3864978"/>
            <a:ext cx="5383064" cy="160210"/>
          </a:xfrm>
          <a:prstGeom prst="rect">
            <a:avLst/>
          </a:prstGeom>
          <a:noFill/>
          <a:ln/>
        </p:spPr>
        <p:txBody>
          <a:bodyPr wrap="square" lIns="0" tIns="0" rIns="0" bIns="0" rtlCol="0" anchor="ctr"/>
          <a:lstStyle/>
          <a:p>
            <a:pPr>
              <a:lnSpc>
                <a:spcPct val="120000"/>
              </a:lnSpc>
            </a:pPr>
            <a:r>
              <a:rPr lang="en-US" sz="883" b="1" dirty="0">
                <a:solidFill>
                  <a:srgbClr val="D77A61"/>
                </a:solidFill>
                <a:latin typeface="Quattrocento Sans" pitchFamily="34" charset="0"/>
                <a:ea typeface="Quattrocento Sans" pitchFamily="34" charset="-122"/>
                <a:cs typeface="Quattrocento Sans" pitchFamily="34" charset="-120"/>
              </a:rPr>
              <a:t>Gender-Sensitive Support</a:t>
            </a:r>
            <a:endParaRPr lang="en-US" sz="1600" dirty="0"/>
          </a:p>
        </p:txBody>
      </p:sp>
      <p:sp>
        <p:nvSpPr>
          <p:cNvPr id="46" name="Text 43"/>
          <p:cNvSpPr/>
          <p:nvPr/>
        </p:nvSpPr>
        <p:spPr>
          <a:xfrm>
            <a:off x="6351435" y="4057231"/>
            <a:ext cx="5375054" cy="128168"/>
          </a:xfrm>
          <a:prstGeom prst="rect">
            <a:avLst/>
          </a:prstGeom>
          <a:noFill/>
          <a:ln/>
        </p:spPr>
        <p:txBody>
          <a:bodyPr wrap="square" lIns="0" tIns="0" rIns="0" bIns="0" rtlCol="0" anchor="ctr"/>
          <a:lstStyle/>
          <a:p>
            <a:pPr>
              <a:lnSpc>
                <a:spcPct val="110000"/>
              </a:lnSpc>
            </a:pPr>
            <a:r>
              <a:rPr lang="en-US" sz="757" dirty="0">
                <a:solidFill>
                  <a:srgbClr val="F7F5F2"/>
                </a:solidFill>
                <a:latin typeface="Quattrocento Sans" pitchFamily="34" charset="0"/>
                <a:ea typeface="Quattrocento Sans" pitchFamily="34" charset="-122"/>
                <a:cs typeface="Quattrocento Sans" pitchFamily="34" charset="-120"/>
              </a:rPr>
              <a:t>Separate consultations with women, targeted measures for water access, grinding mills, fuel-efficient stoves</a:t>
            </a:r>
            <a:endParaRPr lang="en-US" sz="1600" dirty="0"/>
          </a:p>
        </p:txBody>
      </p:sp>
      <p:sp>
        <p:nvSpPr>
          <p:cNvPr id="47" name="Shape 44"/>
          <p:cNvSpPr/>
          <p:nvPr/>
        </p:nvSpPr>
        <p:spPr>
          <a:xfrm>
            <a:off x="6287351" y="4313458"/>
            <a:ext cx="5455159" cy="448589"/>
          </a:xfrm>
          <a:prstGeom prst="roundRect">
            <a:avLst>
              <a:gd name="adj" fmla="val 7143"/>
            </a:avLst>
          </a:prstGeom>
          <a:solidFill>
            <a:srgbClr val="F7F5F2">
              <a:alpha val="10196"/>
            </a:srgbClr>
          </a:solidFill>
          <a:ln/>
        </p:spPr>
      </p:sp>
      <p:sp>
        <p:nvSpPr>
          <p:cNvPr id="48" name="Text 45"/>
          <p:cNvSpPr/>
          <p:nvPr/>
        </p:nvSpPr>
        <p:spPr>
          <a:xfrm>
            <a:off x="6351435" y="4377542"/>
            <a:ext cx="5383064" cy="160210"/>
          </a:xfrm>
          <a:prstGeom prst="rect">
            <a:avLst/>
          </a:prstGeom>
          <a:noFill/>
          <a:ln/>
        </p:spPr>
        <p:txBody>
          <a:bodyPr wrap="square" lIns="0" tIns="0" rIns="0" bIns="0" rtlCol="0" anchor="ctr"/>
          <a:lstStyle/>
          <a:p>
            <a:pPr>
              <a:lnSpc>
                <a:spcPct val="120000"/>
              </a:lnSpc>
            </a:pPr>
            <a:r>
              <a:rPr lang="en-US" sz="883" b="1" dirty="0">
                <a:solidFill>
                  <a:srgbClr val="D77A61"/>
                </a:solidFill>
                <a:latin typeface="Quattrocento Sans" pitchFamily="34" charset="0"/>
                <a:ea typeface="Quattrocento Sans" pitchFamily="34" charset="-122"/>
                <a:cs typeface="Quattrocento Sans" pitchFamily="34" charset="-120"/>
              </a:rPr>
              <a:t>Grievance Mechanisms</a:t>
            </a:r>
            <a:endParaRPr lang="en-US" sz="1600" dirty="0"/>
          </a:p>
        </p:txBody>
      </p:sp>
      <p:sp>
        <p:nvSpPr>
          <p:cNvPr id="49" name="Text 46"/>
          <p:cNvSpPr/>
          <p:nvPr/>
        </p:nvSpPr>
        <p:spPr>
          <a:xfrm>
            <a:off x="6351435" y="4569794"/>
            <a:ext cx="5375054" cy="128168"/>
          </a:xfrm>
          <a:prstGeom prst="rect">
            <a:avLst/>
          </a:prstGeom>
          <a:noFill/>
          <a:ln/>
        </p:spPr>
        <p:txBody>
          <a:bodyPr wrap="square" lIns="0" tIns="0" rIns="0" bIns="0" rtlCol="0" anchor="ctr"/>
          <a:lstStyle/>
          <a:p>
            <a:pPr>
              <a:lnSpc>
                <a:spcPct val="110000"/>
              </a:lnSpc>
            </a:pPr>
            <a:r>
              <a:rPr lang="en-US" sz="757" dirty="0">
                <a:solidFill>
                  <a:srgbClr val="F7F5F2"/>
                </a:solidFill>
                <a:latin typeface="Quattrocento Sans" pitchFamily="34" charset="0"/>
                <a:ea typeface="Quattrocento Sans" pitchFamily="34" charset="-122"/>
                <a:cs typeface="Quattrocento Sans" pitchFamily="34" charset="-120"/>
              </a:rPr>
              <a:t>Functioning redress systems with transparent procedures. 80-90% of grievances resolved through dialogue</a:t>
            </a:r>
            <a:endParaRPr lang="en-US" sz="1600" dirty="0"/>
          </a:p>
        </p:txBody>
      </p:sp>
      <p:sp>
        <p:nvSpPr>
          <p:cNvPr id="50" name="Shape 47"/>
          <p:cNvSpPr/>
          <p:nvPr/>
        </p:nvSpPr>
        <p:spPr>
          <a:xfrm>
            <a:off x="6287351" y="4826037"/>
            <a:ext cx="5455159" cy="448589"/>
          </a:xfrm>
          <a:prstGeom prst="roundRect">
            <a:avLst>
              <a:gd name="adj" fmla="val 7143"/>
            </a:avLst>
          </a:prstGeom>
          <a:solidFill>
            <a:srgbClr val="F7F5F2">
              <a:alpha val="10196"/>
            </a:srgbClr>
          </a:solidFill>
          <a:ln/>
        </p:spPr>
      </p:sp>
      <p:sp>
        <p:nvSpPr>
          <p:cNvPr id="51" name="Text 48"/>
          <p:cNvSpPr/>
          <p:nvPr/>
        </p:nvSpPr>
        <p:spPr>
          <a:xfrm>
            <a:off x="6351435" y="4890121"/>
            <a:ext cx="5383064" cy="160210"/>
          </a:xfrm>
          <a:prstGeom prst="rect">
            <a:avLst/>
          </a:prstGeom>
          <a:noFill/>
          <a:ln/>
        </p:spPr>
        <p:txBody>
          <a:bodyPr wrap="square" lIns="0" tIns="0" rIns="0" bIns="0" rtlCol="0" anchor="ctr"/>
          <a:lstStyle/>
          <a:p>
            <a:pPr>
              <a:lnSpc>
                <a:spcPct val="120000"/>
              </a:lnSpc>
            </a:pPr>
            <a:r>
              <a:rPr lang="en-US" sz="883" b="1" dirty="0">
                <a:solidFill>
                  <a:srgbClr val="D77A61"/>
                </a:solidFill>
                <a:latin typeface="Quattrocento Sans" pitchFamily="34" charset="0"/>
                <a:ea typeface="Quattrocento Sans" pitchFamily="34" charset="-122"/>
                <a:cs typeface="Quattrocento Sans" pitchFamily="34" charset="-120"/>
              </a:rPr>
              <a:t>Psychosocial Support</a:t>
            </a:r>
            <a:endParaRPr lang="en-US" sz="1600" dirty="0"/>
          </a:p>
        </p:txBody>
      </p:sp>
      <p:sp>
        <p:nvSpPr>
          <p:cNvPr id="52" name="Text 49"/>
          <p:cNvSpPr/>
          <p:nvPr/>
        </p:nvSpPr>
        <p:spPr>
          <a:xfrm>
            <a:off x="6351435" y="5082373"/>
            <a:ext cx="5375054" cy="128168"/>
          </a:xfrm>
          <a:prstGeom prst="rect">
            <a:avLst/>
          </a:prstGeom>
          <a:noFill/>
          <a:ln/>
        </p:spPr>
        <p:txBody>
          <a:bodyPr wrap="square" lIns="0" tIns="0" rIns="0" bIns="0" rtlCol="0" anchor="ctr"/>
          <a:lstStyle/>
          <a:p>
            <a:pPr>
              <a:lnSpc>
                <a:spcPct val="110000"/>
              </a:lnSpc>
            </a:pPr>
            <a:r>
              <a:rPr lang="en-US" sz="757" dirty="0">
                <a:solidFill>
                  <a:srgbClr val="F7F5F2"/>
                </a:solidFill>
                <a:latin typeface="Quattrocento Sans" pitchFamily="34" charset="0"/>
                <a:ea typeface="Quattrocento Sans" pitchFamily="34" charset="-122"/>
                <a:cs typeface="Quattrocento Sans" pitchFamily="34" charset="-120"/>
              </a:rPr>
              <a:t>Trauma-informed interventions addressing chronic anxiety, depression, and post-traumatic stress</a:t>
            </a:r>
            <a:endParaRPr lang="en-US" sz="1600" dirty="0"/>
          </a:p>
        </p:txBody>
      </p:sp>
      <p:sp>
        <p:nvSpPr>
          <p:cNvPr id="53" name="Shape 50"/>
          <p:cNvSpPr/>
          <p:nvPr/>
        </p:nvSpPr>
        <p:spPr>
          <a:xfrm>
            <a:off x="6287351" y="5338615"/>
            <a:ext cx="5455159" cy="448589"/>
          </a:xfrm>
          <a:prstGeom prst="roundRect">
            <a:avLst>
              <a:gd name="adj" fmla="val 7143"/>
            </a:avLst>
          </a:prstGeom>
          <a:solidFill>
            <a:srgbClr val="F7F5F2">
              <a:alpha val="10196"/>
            </a:srgbClr>
          </a:solidFill>
          <a:ln/>
        </p:spPr>
      </p:sp>
      <p:sp>
        <p:nvSpPr>
          <p:cNvPr id="54" name="Text 51"/>
          <p:cNvSpPr/>
          <p:nvPr/>
        </p:nvSpPr>
        <p:spPr>
          <a:xfrm>
            <a:off x="6351435" y="5402700"/>
            <a:ext cx="5383064" cy="160210"/>
          </a:xfrm>
          <a:prstGeom prst="rect">
            <a:avLst/>
          </a:prstGeom>
          <a:noFill/>
          <a:ln/>
        </p:spPr>
        <p:txBody>
          <a:bodyPr wrap="square" lIns="0" tIns="0" rIns="0" bIns="0" rtlCol="0" anchor="ctr"/>
          <a:lstStyle/>
          <a:p>
            <a:pPr>
              <a:lnSpc>
                <a:spcPct val="120000"/>
              </a:lnSpc>
            </a:pPr>
            <a:r>
              <a:rPr lang="en-US" sz="883" b="1" dirty="0">
                <a:solidFill>
                  <a:srgbClr val="D77A61"/>
                </a:solidFill>
                <a:latin typeface="Quattrocento Sans" pitchFamily="34" charset="0"/>
                <a:ea typeface="Quattrocento Sans" pitchFamily="34" charset="-122"/>
                <a:cs typeface="Quattrocento Sans" pitchFamily="34" charset="-120"/>
              </a:rPr>
              <a:t>Long-Term Monitoring</a:t>
            </a:r>
            <a:endParaRPr lang="en-US" sz="1600" dirty="0"/>
          </a:p>
        </p:txBody>
      </p:sp>
      <p:sp>
        <p:nvSpPr>
          <p:cNvPr id="55" name="Text 52"/>
          <p:cNvSpPr/>
          <p:nvPr/>
        </p:nvSpPr>
        <p:spPr>
          <a:xfrm>
            <a:off x="6351435" y="5594952"/>
            <a:ext cx="5375054" cy="128168"/>
          </a:xfrm>
          <a:prstGeom prst="rect">
            <a:avLst/>
          </a:prstGeom>
          <a:noFill/>
          <a:ln/>
        </p:spPr>
        <p:txBody>
          <a:bodyPr wrap="square" lIns="0" tIns="0" rIns="0" bIns="0" rtlCol="0" anchor="ctr"/>
          <a:lstStyle/>
          <a:p>
            <a:pPr>
              <a:lnSpc>
                <a:spcPct val="110000"/>
              </a:lnSpc>
            </a:pPr>
            <a:r>
              <a:rPr lang="en-US" sz="757" dirty="0">
                <a:solidFill>
                  <a:srgbClr val="F7F5F2"/>
                </a:solidFill>
                <a:latin typeface="Quattrocento Sans" pitchFamily="34" charset="0"/>
                <a:ea typeface="Quattrocento Sans" pitchFamily="34" charset="-122"/>
                <a:cs typeface="Quattrocento Sans" pitchFamily="34" charset="-120"/>
              </a:rPr>
              <a:t>Active, participatory livelihood restoration monitored over time to ensure improved living standards</a:t>
            </a:r>
            <a:endParaRPr lang="en-US" sz="1600" dirty="0"/>
          </a:p>
        </p:txBody>
      </p:sp>
      <p:sp>
        <p:nvSpPr>
          <p:cNvPr id="56" name="Text 53"/>
          <p:cNvSpPr/>
          <p:nvPr/>
        </p:nvSpPr>
        <p:spPr>
          <a:xfrm>
            <a:off x="284373" y="6312284"/>
            <a:ext cx="11623254" cy="224294"/>
          </a:xfrm>
          <a:prstGeom prst="rect">
            <a:avLst/>
          </a:prstGeom>
          <a:noFill/>
          <a:ln/>
        </p:spPr>
        <p:txBody>
          <a:bodyPr wrap="square" lIns="0" tIns="0" rIns="0" bIns="0" rtlCol="0" anchor="ctr"/>
          <a:lstStyle/>
          <a:p>
            <a:pPr algn="ctr">
              <a:lnSpc>
                <a:spcPct val="130000"/>
              </a:lnSpc>
            </a:pPr>
            <a:r>
              <a:rPr lang="en-US" sz="1135" dirty="0">
                <a:solidFill>
                  <a:srgbClr val="F7F5F2"/>
                </a:solidFill>
                <a:latin typeface="Quattrocento Sans" pitchFamily="34" charset="0"/>
                <a:ea typeface="Quattrocento Sans" pitchFamily="34" charset="-122"/>
                <a:cs typeface="Quattrocento Sans" pitchFamily="34" charset="-120"/>
              </a:rPr>
              <a:t>For the people of Gombe State, the fight against gully erosion is, quite literally, a fight for survival.</a:t>
            </a:r>
            <a:endParaRPr lang="en-US" sz="1600" dirty="0"/>
          </a:p>
        </p:txBody>
      </p:sp>
    </p:spTree>
  </p:cSld>
  <p:clrMapOvr>
    <a:masterClrMapping/>
  </p:clrMapOvr>
  <p:transition>
    <p:fade/>
    <p:spd val="med"/>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2A4B43"/>
        </a:solidFill>
      </p:bgPr>
    </p:bg>
    <p:spTree>
      <p:nvGrpSpPr>
        <p:cNvPr id="1" name=""/>
        <p:cNvGrpSpPr/>
        <p:nvPr/>
      </p:nvGrpSpPr>
      <p:grpSpPr>
        <a:xfrm>
          <a:off x="0" y="0"/>
          <a:ext cx="0" cy="0"/>
          <a:chOff x="0" y="0"/>
          <a:chExt cx="0" cy="0"/>
        </a:xfrm>
      </p:grpSpPr>
      <p:pic>
        <p:nvPicPr>
          <p:cNvPr id="2" name="Image 0" descr="https://kimi-web-img.moonshot.cn/img/cdn.vanguardngr.com/8884771d8e1960232c9e804fe901f61053505bf2.jpg">    </p:cNvPr>
          <p:cNvPicPr>
            <a:picLocks noChangeAspect="1"/>
          </p:cNvPicPr>
          <p:nvPr/>
        </p:nvPicPr>
        <p:blipFill>
          <a:blip r:embed="rId1">
            <a:alphaModFix amt="25000"/>
          </a:blip>
          <a:srcRect l="0" r="0" t="52" b="52"/>
          <a:stretch/>
        </p:blipFill>
        <p:spPr>
          <a:xfrm>
            <a:off x="0" y="0"/>
            <a:ext cx="12192000" cy="6858000"/>
          </a:xfrm>
          <a:prstGeom prst="roundRect">
            <a:avLst>
              <a:gd name="adj" fmla="val 0"/>
            </a:avLst>
          </a:prstGeom>
        </p:spPr>
      </p:pic>
      <p:sp>
        <p:nvSpPr>
          <p:cNvPr id="3" name="Shape 0"/>
          <p:cNvSpPr/>
          <p:nvPr/>
        </p:nvSpPr>
        <p:spPr>
          <a:xfrm>
            <a:off x="0" y="0"/>
            <a:ext cx="12192000" cy="6858000"/>
          </a:xfrm>
          <a:prstGeom prst="roundRect">
            <a:avLst>
              <a:gd name="adj" fmla="val 0"/>
            </a:avLst>
          </a:prstGeom>
          <a:gradFill rotWithShape="1" flip="none">
            <a:gsLst>
              <a:gs pos="0">
                <a:srgbClr val="2A4B43">
                  <a:alpha val="95000"/>
                </a:srgbClr>
              </a:gs>
              <a:gs pos="100000">
                <a:srgbClr val="2A4B43">
                  <a:alpha val="70000"/>
                </a:srgbClr>
              </a:gs>
            </a:gsLst>
            <a:lin ang="0" scaled="1"/>
          </a:gradFill>
          <a:ln/>
        </p:spPr>
      </p:sp>
      <p:sp>
        <p:nvSpPr>
          <p:cNvPr id="4" name="Shape 1"/>
          <p:cNvSpPr/>
          <p:nvPr/>
        </p:nvSpPr>
        <p:spPr>
          <a:xfrm>
            <a:off x="381000" y="1647825"/>
            <a:ext cx="914400" cy="38100"/>
          </a:xfrm>
          <a:prstGeom prst="roundRect">
            <a:avLst>
              <a:gd name="adj" fmla="val 0"/>
            </a:avLst>
          </a:prstGeom>
          <a:solidFill>
            <a:srgbClr val="D77A61"/>
          </a:solidFill>
          <a:ln/>
        </p:spPr>
      </p:sp>
      <p:sp>
        <p:nvSpPr>
          <p:cNvPr id="5" name="Text 2"/>
          <p:cNvSpPr/>
          <p:nvPr/>
        </p:nvSpPr>
        <p:spPr>
          <a:xfrm>
            <a:off x="381000" y="1990725"/>
            <a:ext cx="11544300" cy="304800"/>
          </a:xfrm>
          <a:prstGeom prst="rect">
            <a:avLst/>
          </a:prstGeom>
          <a:noFill/>
          <a:ln/>
        </p:spPr>
        <p:txBody>
          <a:bodyPr wrap="square" lIns="0" tIns="0" rIns="0" bIns="0" rtlCol="0" anchor="ctr"/>
          <a:lstStyle/>
          <a:p>
            <a:pPr>
              <a:lnSpc>
                <a:spcPct val="110000"/>
              </a:lnSpc>
            </a:pPr>
            <a:r>
              <a:rPr lang="en-US" sz="1800" b="1" spc="180" kern="0" dirty="0">
                <a:solidFill>
                  <a:srgbClr val="A9927D"/>
                </a:solidFill>
                <a:latin typeface="Coda" pitchFamily="34" charset="0"/>
                <a:ea typeface="Coda" pitchFamily="34" charset="-122"/>
                <a:cs typeface="Coda" pitchFamily="34" charset="-120"/>
              </a:rPr>
              <a:t>CHAPTER 01</a:t>
            </a:r>
            <a:endParaRPr lang="en-US" sz="1600" dirty="0"/>
          </a:p>
        </p:txBody>
      </p:sp>
      <p:sp>
        <p:nvSpPr>
          <p:cNvPr id="6" name="Text 3"/>
          <p:cNvSpPr/>
          <p:nvPr/>
        </p:nvSpPr>
        <p:spPr>
          <a:xfrm>
            <a:off x="381000" y="2447806"/>
            <a:ext cx="11772900" cy="1714500"/>
          </a:xfrm>
          <a:prstGeom prst="rect">
            <a:avLst/>
          </a:prstGeom>
          <a:noFill/>
          <a:ln/>
        </p:spPr>
        <p:txBody>
          <a:bodyPr wrap="square" lIns="0" tIns="0" rIns="0" bIns="0" rtlCol="0" anchor="ctr"/>
          <a:lstStyle/>
          <a:p>
            <a:pPr>
              <a:lnSpc>
                <a:spcPct val="100000"/>
              </a:lnSpc>
            </a:pPr>
            <a:r>
              <a:rPr lang="en-US" sz="5400" b="1" dirty="0">
                <a:solidFill>
                  <a:srgbClr val="F7F5F2"/>
                </a:solidFill>
                <a:latin typeface="Oranienbaum" pitchFamily="34" charset="0"/>
                <a:ea typeface="Oranienbaum" pitchFamily="34" charset="-122"/>
                <a:cs typeface="Oranienbaum" pitchFamily="34" charset="-120"/>
              </a:rPr>
              <a:t>Introduction to</a:t>
            </a:r>
            <a:endParaRPr lang="en-US" sz="1600" dirty="0"/>
          </a:p>
          <a:p>
            <a:pPr>
              <a:lnSpc>
                <a:spcPct val="100000"/>
              </a:lnSpc>
            </a:pPr>
            <a:r>
              <a:rPr lang="en-US" sz="5400" b="1" dirty="0">
                <a:solidFill>
                  <a:srgbClr val="F7F5F2"/>
                </a:solidFill>
                <a:latin typeface="Oranienbaum" pitchFamily="34" charset="0"/>
                <a:ea typeface="Oranienbaum" pitchFamily="34" charset="-122"/>
                <a:cs typeface="Oranienbaum" pitchFamily="34" charset="-120"/>
              </a:rPr>
              <a:t>the Crisis</a:t>
            </a:r>
            <a:endParaRPr lang="en-US" sz="1600" dirty="0"/>
          </a:p>
        </p:txBody>
      </p:sp>
      <p:sp>
        <p:nvSpPr>
          <p:cNvPr id="7" name="Text 4"/>
          <p:cNvSpPr/>
          <p:nvPr/>
        </p:nvSpPr>
        <p:spPr>
          <a:xfrm>
            <a:off x="381000" y="4467106"/>
            <a:ext cx="6515100" cy="742950"/>
          </a:xfrm>
          <a:prstGeom prst="rect">
            <a:avLst/>
          </a:prstGeom>
          <a:noFill/>
          <a:ln/>
        </p:spPr>
        <p:txBody>
          <a:bodyPr wrap="square" lIns="0" tIns="0" rIns="0" bIns="0" rtlCol="0" anchor="ctr"/>
          <a:lstStyle/>
          <a:p>
            <a:pPr>
              <a:lnSpc>
                <a:spcPct val="140000"/>
              </a:lnSpc>
            </a:pPr>
            <a:r>
              <a:rPr lang="en-US" sz="1800" dirty="0">
                <a:solidFill>
                  <a:srgbClr val="F7F5F2"/>
                </a:solidFill>
                <a:latin typeface="Quattrocento Sans" pitchFamily="34" charset="0"/>
                <a:ea typeface="Quattrocento Sans" pitchFamily="34" charset="-122"/>
                <a:cs typeface="Quattrocento Sans" pitchFamily="34" charset="-120"/>
              </a:rPr>
              <a:t>Understanding the scale of gully erosion in Gombe State and the NEWMAP-EIB intervention framework</a:t>
            </a:r>
            <a:endParaRPr lang="en-US" sz="1600" dirty="0"/>
          </a:p>
        </p:txBody>
      </p:sp>
    </p:spTree>
  </p:cSld>
  <p:clrMapOvr>
    <a:masterClrMapping/>
  </p:clrMapOvr>
  <p:transition>
    <p:fade/>
    <p:spd val="med"/>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a:ln/>
        </p:spPr>
        <p:txBody>
          <a:bodyPr wrap="square" lIns="0" tIns="0" rIns="0" bIns="0" rtlCol="0" anchor="ctr"/>
          <a:lstStyle/>
          <a:p>
            <a:pPr>
              <a:lnSpc>
                <a:spcPct val="130000"/>
              </a:lnSpc>
            </a:pPr>
            <a:r>
              <a:rPr lang="en-US" sz="1200" b="1" spc="120" kern="0" dirty="0">
                <a:solidFill>
                  <a:srgbClr val="D77A61"/>
                </a:solidFill>
                <a:latin typeface="Coda" pitchFamily="34" charset="0"/>
                <a:ea typeface="Coda" pitchFamily="34" charset="-122"/>
                <a:cs typeface="Coda" pitchFamily="34" charset="-120"/>
              </a:rPr>
              <a:t>CHAPTER 01</a:t>
            </a:r>
            <a:endParaRPr lang="en-US" sz="1600" dirty="0"/>
          </a:p>
        </p:txBody>
      </p:sp>
      <p:sp>
        <p:nvSpPr>
          <p:cNvPr id="3" name="Text 1"/>
          <p:cNvSpPr/>
          <p:nvPr/>
        </p:nvSpPr>
        <p:spPr>
          <a:xfrm>
            <a:off x="381000" y="685800"/>
            <a:ext cx="11601450" cy="381000"/>
          </a:xfrm>
          <a:prstGeom prst="rect">
            <a:avLst/>
          </a:prstGeom>
          <a:noFill/>
          <a:ln/>
        </p:spPr>
        <p:txBody>
          <a:bodyPr wrap="square" lIns="0" tIns="0" rIns="0" bIns="0" rtlCol="0" anchor="ctr"/>
          <a:lstStyle/>
          <a:p>
            <a:pPr>
              <a:lnSpc>
                <a:spcPct val="90000"/>
              </a:lnSpc>
            </a:pPr>
            <a:r>
              <a:rPr lang="en-US" sz="2700" b="1" dirty="0">
                <a:solidFill>
                  <a:srgbClr val="2A4B43"/>
                </a:solidFill>
                <a:latin typeface="Oranienbaum" pitchFamily="34" charset="0"/>
                <a:ea typeface="Oranienbaum" pitchFamily="34" charset="-122"/>
                <a:cs typeface="Oranienbaum" pitchFamily="34" charset="-120"/>
              </a:rPr>
              <a:t>Gombe State: The Gully Erosion Capital of the North-East</a:t>
            </a:r>
            <a:endParaRPr lang="en-US" sz="1600" dirty="0"/>
          </a:p>
        </p:txBody>
      </p:sp>
      <p:sp>
        <p:nvSpPr>
          <p:cNvPr id="4" name="Shape 2"/>
          <p:cNvSpPr/>
          <p:nvPr/>
        </p:nvSpPr>
        <p:spPr>
          <a:xfrm>
            <a:off x="381000" y="1181100"/>
            <a:ext cx="762000" cy="38100"/>
          </a:xfrm>
          <a:prstGeom prst="roundRect">
            <a:avLst>
              <a:gd name="adj" fmla="val 0"/>
            </a:avLst>
          </a:prstGeom>
          <a:solidFill>
            <a:srgbClr val="D77A61"/>
          </a:solidFill>
          <a:ln/>
        </p:spPr>
      </p:sp>
      <p:sp>
        <p:nvSpPr>
          <p:cNvPr id="5" name="Shape 3"/>
          <p:cNvSpPr/>
          <p:nvPr/>
        </p:nvSpPr>
        <p:spPr>
          <a:xfrm>
            <a:off x="381000" y="1371600"/>
            <a:ext cx="6600825" cy="2533650"/>
          </a:xfrm>
          <a:prstGeom prst="roundRect">
            <a:avLst>
              <a:gd name="adj" fmla="val 3008"/>
            </a:avLst>
          </a:prstGeom>
          <a:solidFill>
            <a:srgbClr val="FFFFFF"/>
          </a:solidFill>
          <a:ln/>
          <a:effectLst>
            <a:outerShdw sx="100000" sy="100000" kx="0" ky="0" algn="bl" rotWithShape="0" blurRad="28575" dist="9525" dir="5400000">
              <a:srgbClr val="000000">
                <a:alpha val="10196"/>
              </a:srgbClr>
            </a:outerShdw>
          </a:effectLst>
        </p:spPr>
      </p:sp>
      <p:sp>
        <p:nvSpPr>
          <p:cNvPr id="6" name="Text 4"/>
          <p:cNvSpPr/>
          <p:nvPr/>
        </p:nvSpPr>
        <p:spPr>
          <a:xfrm>
            <a:off x="533400" y="1524000"/>
            <a:ext cx="6381750" cy="266700"/>
          </a:xfrm>
          <a:prstGeom prst="rect">
            <a:avLst/>
          </a:prstGeom>
          <a:noFill/>
          <a:ln/>
        </p:spPr>
        <p:txBody>
          <a:bodyPr wrap="square" lIns="0" tIns="0" rIns="0" bIns="0" rtlCol="0" anchor="ctr"/>
          <a:lstStyle/>
          <a:p>
            <a:pPr>
              <a:lnSpc>
                <a:spcPct val="130000"/>
              </a:lnSpc>
            </a:pPr>
            <a:r>
              <a:rPr lang="en-US" sz="1350" b="1" dirty="0">
                <a:solidFill>
                  <a:srgbClr val="2A4B43"/>
                </a:solidFill>
                <a:latin typeface="Liter" pitchFamily="34" charset="0"/>
                <a:ea typeface="Liter" pitchFamily="34" charset="-122"/>
                <a:cs typeface="Liter" pitchFamily="34" charset="-120"/>
              </a:rPr>
              <a:t>Catastrophic Scale of Environmental Degradation</a:t>
            </a:r>
            <a:endParaRPr lang="en-US" sz="1600" dirty="0"/>
          </a:p>
        </p:txBody>
      </p:sp>
      <p:sp>
        <p:nvSpPr>
          <p:cNvPr id="7" name="Text 5"/>
          <p:cNvSpPr/>
          <p:nvPr/>
        </p:nvSpPr>
        <p:spPr>
          <a:xfrm>
            <a:off x="533400" y="1905000"/>
            <a:ext cx="6372225" cy="990600"/>
          </a:xfrm>
          <a:prstGeom prst="rect">
            <a:avLst/>
          </a:prstGeom>
          <a:noFill/>
          <a:ln/>
        </p:spPr>
        <p:txBody>
          <a:bodyPr wrap="square" lIns="0" tIns="0" rIns="0" bIns="0" rtlCol="0" anchor="ctr"/>
          <a:lstStyle/>
          <a:p>
            <a:pPr>
              <a:lnSpc>
                <a:spcPct val="140000"/>
              </a:lnSpc>
            </a:pPr>
            <a:r>
              <a:rPr lang="en-US" sz="1200" dirty="0">
                <a:solidFill>
                  <a:srgbClr val="2C3033"/>
                </a:solidFill>
                <a:latin typeface="Quattrocento Sans" pitchFamily="34" charset="0"/>
                <a:ea typeface="Quattrocento Sans" pitchFamily="34" charset="-122"/>
                <a:cs typeface="Quattrocento Sans" pitchFamily="34" charset="-120"/>
              </a:rPr>
              <a:t>Gully erosion has transformed Gombe town, the state capital since 1996, into a zone of progressive environmental collapse. </a:t>
            </a:r>
            <a:pPr>
              <a:lnSpc>
                <a:spcPct val="140000"/>
              </a:lnSpc>
            </a:pPr>
            <a:r>
              <a:rPr lang="en-US" sz="1200" b="1" dirty="0">
                <a:solidFill>
                  <a:srgbClr val="D77A61"/>
                </a:solidFill>
                <a:latin typeface="Quattrocento Sans" pitchFamily="34" charset="0"/>
                <a:ea typeface="Quattrocento Sans" pitchFamily="34" charset="-122"/>
                <a:cs typeface="Quattrocento Sans" pitchFamily="34" charset="-120"/>
              </a:rPr>
              <a:t>Over 200 active gullies</a:t>
            </a:r>
            <a:pPr>
              <a:lnSpc>
                <a:spcPct val="140000"/>
              </a:lnSpc>
            </a:pPr>
            <a:r>
              <a:rPr lang="en-US" sz="1200" dirty="0">
                <a:solidFill>
                  <a:srgbClr val="2C3033"/>
                </a:solidFill>
                <a:latin typeface="Quattrocento Sans" pitchFamily="34" charset="0"/>
                <a:ea typeface="Quattrocento Sans" pitchFamily="34" charset="-122"/>
                <a:cs typeface="Quattrocento Sans" pitchFamily="34" charset="-120"/>
              </a:rPr>
              <a:t> now scar the landscape, with the crisis intensifying annually due to rapid urban expansion, demographic increase, and inadequate infrastructure.</a:t>
            </a:r>
            <a:endParaRPr lang="en-US" sz="1600" dirty="0"/>
          </a:p>
        </p:txBody>
      </p:sp>
      <p:sp>
        <p:nvSpPr>
          <p:cNvPr id="8" name="Text 6"/>
          <p:cNvSpPr/>
          <p:nvPr/>
        </p:nvSpPr>
        <p:spPr>
          <a:xfrm>
            <a:off x="533400" y="3009900"/>
            <a:ext cx="6372225" cy="742950"/>
          </a:xfrm>
          <a:prstGeom prst="rect">
            <a:avLst/>
          </a:prstGeom>
          <a:noFill/>
          <a:ln/>
        </p:spPr>
        <p:txBody>
          <a:bodyPr wrap="square" lIns="0" tIns="0" rIns="0" bIns="0" rtlCol="0" anchor="ctr"/>
          <a:lstStyle/>
          <a:p>
            <a:pPr>
              <a:lnSpc>
                <a:spcPct val="140000"/>
              </a:lnSpc>
            </a:pPr>
            <a:r>
              <a:rPr lang="en-US" sz="1200" dirty="0">
                <a:solidFill>
                  <a:srgbClr val="2C3033"/>
                </a:solidFill>
                <a:latin typeface="Quattrocento Sans" pitchFamily="34" charset="0"/>
                <a:ea typeface="Quattrocento Sans" pitchFamily="34" charset="-122"/>
                <a:cs typeface="Quattrocento Sans" pitchFamily="34" charset="-120"/>
              </a:rPr>
              <a:t>The social ramifications are devastating: advancing gully heads do not stop for property lines, swallowing foundations of homes, schools, and places of worship, creating a class of </a:t>
            </a:r>
            <a:pPr>
              <a:lnSpc>
                <a:spcPct val="140000"/>
              </a:lnSpc>
            </a:pPr>
            <a:r>
              <a:rPr lang="en-US" sz="1200" b="1" dirty="0">
                <a:solidFill>
                  <a:srgbClr val="D77A61"/>
                </a:solidFill>
                <a:latin typeface="Quattrocento Sans" pitchFamily="34" charset="0"/>
                <a:ea typeface="Quattrocento Sans" pitchFamily="34" charset="-122"/>
                <a:cs typeface="Quattrocento Sans" pitchFamily="34" charset="-120"/>
              </a:rPr>
              <a:t>"environmental refugees"</a:t>
            </a:r>
            <a:pPr>
              <a:lnSpc>
                <a:spcPct val="140000"/>
              </a:lnSpc>
            </a:pPr>
            <a:r>
              <a:rPr lang="en-US" sz="1200" dirty="0">
                <a:solidFill>
                  <a:srgbClr val="2C3033"/>
                </a:solidFill>
                <a:latin typeface="Quattrocento Sans" pitchFamily="34" charset="0"/>
                <a:ea typeface="Quattrocento Sans" pitchFamily="34" charset="-122"/>
                <a:cs typeface="Quattrocento Sans" pitchFamily="34" charset="-120"/>
              </a:rPr>
              <a:t> within the city.</a:t>
            </a:r>
            <a:endParaRPr lang="en-US" sz="1600" dirty="0"/>
          </a:p>
        </p:txBody>
      </p:sp>
      <p:sp>
        <p:nvSpPr>
          <p:cNvPr id="9" name="Shape 7"/>
          <p:cNvSpPr/>
          <p:nvPr/>
        </p:nvSpPr>
        <p:spPr>
          <a:xfrm>
            <a:off x="381000" y="4019550"/>
            <a:ext cx="6600825" cy="2324100"/>
          </a:xfrm>
          <a:prstGeom prst="roundRect">
            <a:avLst>
              <a:gd name="adj" fmla="val 3279"/>
            </a:avLst>
          </a:prstGeom>
          <a:solidFill>
            <a:srgbClr val="2A4B43"/>
          </a:solidFill>
          <a:ln/>
        </p:spPr>
      </p:sp>
      <p:sp>
        <p:nvSpPr>
          <p:cNvPr id="10" name="Text 8"/>
          <p:cNvSpPr/>
          <p:nvPr/>
        </p:nvSpPr>
        <p:spPr>
          <a:xfrm>
            <a:off x="533400" y="4171950"/>
            <a:ext cx="6381750" cy="266700"/>
          </a:xfrm>
          <a:prstGeom prst="rect">
            <a:avLst/>
          </a:prstGeom>
          <a:noFill/>
          <a:ln/>
        </p:spPr>
        <p:txBody>
          <a:bodyPr wrap="square" lIns="0" tIns="0" rIns="0" bIns="0" rtlCol="0" anchor="ctr"/>
          <a:lstStyle/>
          <a:p>
            <a:pPr>
              <a:lnSpc>
                <a:spcPct val="130000"/>
              </a:lnSpc>
            </a:pPr>
            <a:r>
              <a:rPr lang="en-US" sz="1350" b="1" dirty="0">
                <a:solidFill>
                  <a:srgbClr val="F7F5F2"/>
                </a:solidFill>
                <a:latin typeface="Liter" pitchFamily="34" charset="0"/>
                <a:ea typeface="Liter" pitchFamily="34" charset="-122"/>
                <a:cs typeface="Liter" pitchFamily="34" charset="-120"/>
              </a:rPr>
              <a:t>Key Impact Statistics</a:t>
            </a:r>
            <a:endParaRPr lang="en-US" sz="1600" dirty="0"/>
          </a:p>
        </p:txBody>
      </p:sp>
      <p:sp>
        <p:nvSpPr>
          <p:cNvPr id="11" name="Shape 9"/>
          <p:cNvSpPr/>
          <p:nvPr/>
        </p:nvSpPr>
        <p:spPr>
          <a:xfrm>
            <a:off x="533400" y="4552950"/>
            <a:ext cx="3095625" cy="762000"/>
          </a:xfrm>
          <a:prstGeom prst="roundRect">
            <a:avLst>
              <a:gd name="adj" fmla="val 5000"/>
            </a:avLst>
          </a:prstGeom>
          <a:solidFill>
            <a:srgbClr val="F7F5F2">
              <a:alpha val="10196"/>
            </a:srgbClr>
          </a:solidFill>
          <a:ln/>
        </p:spPr>
      </p:sp>
      <p:sp>
        <p:nvSpPr>
          <p:cNvPr id="12" name="Text 10"/>
          <p:cNvSpPr/>
          <p:nvPr/>
        </p:nvSpPr>
        <p:spPr>
          <a:xfrm>
            <a:off x="647700" y="4667250"/>
            <a:ext cx="3009900" cy="342900"/>
          </a:xfrm>
          <a:prstGeom prst="rect">
            <a:avLst/>
          </a:prstGeom>
          <a:noFill/>
          <a:ln/>
        </p:spPr>
        <p:txBody>
          <a:bodyPr wrap="square" lIns="0" tIns="0" rIns="0" bIns="0" rtlCol="0" anchor="ctr"/>
          <a:lstStyle/>
          <a:p>
            <a:pPr>
              <a:lnSpc>
                <a:spcPct val="100000"/>
              </a:lnSpc>
            </a:pPr>
            <a:r>
              <a:rPr lang="en-US" sz="2250" b="1" dirty="0">
                <a:solidFill>
                  <a:srgbClr val="D77A61"/>
                </a:solidFill>
                <a:latin typeface="Oranienbaum" pitchFamily="34" charset="0"/>
                <a:ea typeface="Oranienbaum" pitchFamily="34" charset="-122"/>
                <a:cs typeface="Oranienbaum" pitchFamily="34" charset="-120"/>
              </a:rPr>
              <a:t>297</a:t>
            </a:r>
            <a:endParaRPr lang="en-US" sz="1600" dirty="0"/>
          </a:p>
        </p:txBody>
      </p:sp>
      <p:sp>
        <p:nvSpPr>
          <p:cNvPr id="13" name="Text 11"/>
          <p:cNvSpPr/>
          <p:nvPr/>
        </p:nvSpPr>
        <p:spPr>
          <a:xfrm>
            <a:off x="647700" y="5010150"/>
            <a:ext cx="2933700" cy="190500"/>
          </a:xfrm>
          <a:prstGeom prst="rect">
            <a:avLst/>
          </a:prstGeom>
          <a:noFill/>
          <a:ln/>
        </p:spPr>
        <p:txBody>
          <a:bodyPr wrap="square" lIns="0" tIns="0" rIns="0" bIns="0" rtlCol="0" anchor="ctr"/>
          <a:lstStyle/>
          <a:p>
            <a:pPr>
              <a:lnSpc>
                <a:spcPct val="120000"/>
              </a:lnSpc>
            </a:pPr>
            <a:r>
              <a:rPr lang="en-US" sz="1050" dirty="0">
                <a:solidFill>
                  <a:srgbClr val="F7F5F2"/>
                </a:solidFill>
                <a:latin typeface="Quattrocento Sans" pitchFamily="34" charset="0"/>
                <a:ea typeface="Quattrocento Sans" pitchFamily="34" charset="-122"/>
                <a:cs typeface="Quattrocento Sans" pitchFamily="34" charset="-120"/>
              </a:rPr>
              <a:t>Cumulative deaths since 1996</a:t>
            </a:r>
            <a:endParaRPr lang="en-US" sz="1600" dirty="0"/>
          </a:p>
        </p:txBody>
      </p:sp>
      <p:sp>
        <p:nvSpPr>
          <p:cNvPr id="14" name="Shape 12"/>
          <p:cNvSpPr/>
          <p:nvPr/>
        </p:nvSpPr>
        <p:spPr>
          <a:xfrm>
            <a:off x="3740110" y="4552950"/>
            <a:ext cx="3095625" cy="762000"/>
          </a:xfrm>
          <a:prstGeom prst="roundRect">
            <a:avLst>
              <a:gd name="adj" fmla="val 5000"/>
            </a:avLst>
          </a:prstGeom>
          <a:solidFill>
            <a:srgbClr val="F7F5F2">
              <a:alpha val="10196"/>
            </a:srgbClr>
          </a:solidFill>
          <a:ln/>
        </p:spPr>
      </p:sp>
      <p:sp>
        <p:nvSpPr>
          <p:cNvPr id="15" name="Text 13"/>
          <p:cNvSpPr/>
          <p:nvPr/>
        </p:nvSpPr>
        <p:spPr>
          <a:xfrm>
            <a:off x="3854410" y="4667250"/>
            <a:ext cx="3009900" cy="342900"/>
          </a:xfrm>
          <a:prstGeom prst="rect">
            <a:avLst/>
          </a:prstGeom>
          <a:noFill/>
          <a:ln/>
        </p:spPr>
        <p:txBody>
          <a:bodyPr wrap="square" lIns="0" tIns="0" rIns="0" bIns="0" rtlCol="0" anchor="ctr"/>
          <a:lstStyle/>
          <a:p>
            <a:pPr>
              <a:lnSpc>
                <a:spcPct val="100000"/>
              </a:lnSpc>
            </a:pPr>
            <a:r>
              <a:rPr lang="en-US" sz="2250" b="1" dirty="0">
                <a:solidFill>
                  <a:srgbClr val="D77A61"/>
                </a:solidFill>
                <a:latin typeface="Oranienbaum" pitchFamily="34" charset="0"/>
                <a:ea typeface="Oranienbaum" pitchFamily="34" charset="-122"/>
                <a:cs typeface="Oranienbaum" pitchFamily="34" charset="-120"/>
              </a:rPr>
              <a:t>11+</a:t>
            </a:r>
            <a:endParaRPr lang="en-US" sz="1600" dirty="0"/>
          </a:p>
        </p:txBody>
      </p:sp>
      <p:sp>
        <p:nvSpPr>
          <p:cNvPr id="16" name="Text 14"/>
          <p:cNvSpPr/>
          <p:nvPr/>
        </p:nvSpPr>
        <p:spPr>
          <a:xfrm>
            <a:off x="3854410" y="5010150"/>
            <a:ext cx="2933700" cy="190500"/>
          </a:xfrm>
          <a:prstGeom prst="rect">
            <a:avLst/>
          </a:prstGeom>
          <a:noFill/>
          <a:ln/>
        </p:spPr>
        <p:txBody>
          <a:bodyPr wrap="square" lIns="0" tIns="0" rIns="0" bIns="0" rtlCol="0" anchor="ctr"/>
          <a:lstStyle/>
          <a:p>
            <a:pPr>
              <a:lnSpc>
                <a:spcPct val="120000"/>
              </a:lnSpc>
            </a:pPr>
            <a:r>
              <a:rPr lang="en-US" sz="1050" dirty="0">
                <a:solidFill>
                  <a:srgbClr val="F7F5F2"/>
                </a:solidFill>
                <a:latin typeface="Quattrocento Sans" pitchFamily="34" charset="0"/>
                <a:ea typeface="Quattrocento Sans" pitchFamily="34" charset="-122"/>
                <a:cs typeface="Quattrocento Sans" pitchFamily="34" charset="-120"/>
              </a:rPr>
              <a:t>People killed annually by flooding</a:t>
            </a:r>
            <a:endParaRPr lang="en-US" sz="1600" dirty="0"/>
          </a:p>
        </p:txBody>
      </p:sp>
      <p:sp>
        <p:nvSpPr>
          <p:cNvPr id="17" name="Shape 15"/>
          <p:cNvSpPr/>
          <p:nvPr/>
        </p:nvSpPr>
        <p:spPr>
          <a:xfrm>
            <a:off x="533400" y="5429250"/>
            <a:ext cx="3095625" cy="762000"/>
          </a:xfrm>
          <a:prstGeom prst="roundRect">
            <a:avLst>
              <a:gd name="adj" fmla="val 5000"/>
            </a:avLst>
          </a:prstGeom>
          <a:solidFill>
            <a:srgbClr val="F7F5F2">
              <a:alpha val="10196"/>
            </a:srgbClr>
          </a:solidFill>
          <a:ln/>
        </p:spPr>
      </p:sp>
      <p:sp>
        <p:nvSpPr>
          <p:cNvPr id="18" name="Text 16"/>
          <p:cNvSpPr/>
          <p:nvPr/>
        </p:nvSpPr>
        <p:spPr>
          <a:xfrm>
            <a:off x="647700" y="5543550"/>
            <a:ext cx="3009900" cy="342900"/>
          </a:xfrm>
          <a:prstGeom prst="rect">
            <a:avLst/>
          </a:prstGeom>
          <a:noFill/>
          <a:ln/>
        </p:spPr>
        <p:txBody>
          <a:bodyPr wrap="square" lIns="0" tIns="0" rIns="0" bIns="0" rtlCol="0" anchor="ctr"/>
          <a:lstStyle/>
          <a:p>
            <a:pPr>
              <a:lnSpc>
                <a:spcPct val="100000"/>
              </a:lnSpc>
            </a:pPr>
            <a:r>
              <a:rPr lang="en-US" sz="2250" b="1" dirty="0">
                <a:solidFill>
                  <a:srgbClr val="D77A61"/>
                </a:solidFill>
                <a:latin typeface="Oranienbaum" pitchFamily="34" charset="0"/>
                <a:ea typeface="Oranienbaum" pitchFamily="34" charset="-122"/>
                <a:cs typeface="Oranienbaum" pitchFamily="34" charset="-120"/>
              </a:rPr>
              <a:t>200+</a:t>
            </a:r>
            <a:endParaRPr lang="en-US" sz="1600" dirty="0"/>
          </a:p>
        </p:txBody>
      </p:sp>
      <p:sp>
        <p:nvSpPr>
          <p:cNvPr id="19" name="Text 17"/>
          <p:cNvSpPr/>
          <p:nvPr/>
        </p:nvSpPr>
        <p:spPr>
          <a:xfrm>
            <a:off x="647700" y="5886450"/>
            <a:ext cx="2933700" cy="190500"/>
          </a:xfrm>
          <a:prstGeom prst="rect">
            <a:avLst/>
          </a:prstGeom>
          <a:noFill/>
          <a:ln/>
        </p:spPr>
        <p:txBody>
          <a:bodyPr wrap="square" lIns="0" tIns="0" rIns="0" bIns="0" rtlCol="0" anchor="ctr"/>
          <a:lstStyle/>
          <a:p>
            <a:pPr>
              <a:lnSpc>
                <a:spcPct val="120000"/>
              </a:lnSpc>
            </a:pPr>
            <a:r>
              <a:rPr lang="en-US" sz="1050" dirty="0">
                <a:solidFill>
                  <a:srgbClr val="F7F5F2"/>
                </a:solidFill>
                <a:latin typeface="Quattrocento Sans" pitchFamily="34" charset="0"/>
                <a:ea typeface="Quattrocento Sans" pitchFamily="34" charset="-122"/>
                <a:cs typeface="Quattrocento Sans" pitchFamily="34" charset="-120"/>
              </a:rPr>
              <a:t>Active gullies in Gombe town</a:t>
            </a:r>
            <a:endParaRPr lang="en-US" sz="1600" dirty="0"/>
          </a:p>
        </p:txBody>
      </p:sp>
      <p:sp>
        <p:nvSpPr>
          <p:cNvPr id="20" name="Shape 18"/>
          <p:cNvSpPr/>
          <p:nvPr/>
        </p:nvSpPr>
        <p:spPr>
          <a:xfrm>
            <a:off x="3740110" y="5429250"/>
            <a:ext cx="3095625" cy="762000"/>
          </a:xfrm>
          <a:prstGeom prst="roundRect">
            <a:avLst>
              <a:gd name="adj" fmla="val 5000"/>
            </a:avLst>
          </a:prstGeom>
          <a:solidFill>
            <a:srgbClr val="F7F5F2">
              <a:alpha val="10196"/>
            </a:srgbClr>
          </a:solidFill>
          <a:ln/>
        </p:spPr>
      </p:sp>
      <p:sp>
        <p:nvSpPr>
          <p:cNvPr id="21" name="Text 19"/>
          <p:cNvSpPr/>
          <p:nvPr/>
        </p:nvSpPr>
        <p:spPr>
          <a:xfrm>
            <a:off x="3854410" y="5543550"/>
            <a:ext cx="3009900" cy="342900"/>
          </a:xfrm>
          <a:prstGeom prst="rect">
            <a:avLst/>
          </a:prstGeom>
          <a:noFill/>
          <a:ln/>
        </p:spPr>
        <p:txBody>
          <a:bodyPr wrap="square" lIns="0" tIns="0" rIns="0" bIns="0" rtlCol="0" anchor="ctr"/>
          <a:lstStyle/>
          <a:p>
            <a:pPr>
              <a:lnSpc>
                <a:spcPct val="100000"/>
              </a:lnSpc>
            </a:pPr>
            <a:r>
              <a:rPr lang="en-US" sz="2250" b="1" dirty="0">
                <a:solidFill>
                  <a:srgbClr val="D77A61"/>
                </a:solidFill>
                <a:latin typeface="Oranienbaum" pitchFamily="34" charset="0"/>
                <a:ea typeface="Oranienbaum" pitchFamily="34" charset="-122"/>
                <a:cs typeface="Oranienbaum" pitchFamily="34" charset="-120"/>
              </a:rPr>
              <a:t>200+</a:t>
            </a:r>
            <a:endParaRPr lang="en-US" sz="1600" dirty="0"/>
          </a:p>
        </p:txBody>
      </p:sp>
      <p:sp>
        <p:nvSpPr>
          <p:cNvPr id="22" name="Text 20"/>
          <p:cNvSpPr/>
          <p:nvPr/>
        </p:nvSpPr>
        <p:spPr>
          <a:xfrm>
            <a:off x="3854410" y="5886450"/>
            <a:ext cx="2933700" cy="190500"/>
          </a:xfrm>
          <a:prstGeom prst="rect">
            <a:avLst/>
          </a:prstGeom>
          <a:noFill/>
          <a:ln/>
        </p:spPr>
        <p:txBody>
          <a:bodyPr wrap="square" lIns="0" tIns="0" rIns="0" bIns="0" rtlCol="0" anchor="ctr"/>
          <a:lstStyle/>
          <a:p>
            <a:pPr>
              <a:lnSpc>
                <a:spcPct val="120000"/>
              </a:lnSpc>
            </a:pPr>
            <a:r>
              <a:rPr lang="en-US" sz="1050" dirty="0">
                <a:solidFill>
                  <a:srgbClr val="F7F5F2"/>
                </a:solidFill>
                <a:latin typeface="Quattrocento Sans" pitchFamily="34" charset="0"/>
                <a:ea typeface="Quattrocento Sans" pitchFamily="34" charset="-122"/>
                <a:cs typeface="Quattrocento Sans" pitchFamily="34" charset="-120"/>
              </a:rPr>
              <a:t>Communities ravaged</a:t>
            </a:r>
            <a:endParaRPr lang="en-US" sz="1600" dirty="0"/>
          </a:p>
        </p:txBody>
      </p:sp>
      <p:sp>
        <p:nvSpPr>
          <p:cNvPr id="23" name="Shape 21"/>
          <p:cNvSpPr/>
          <p:nvPr/>
        </p:nvSpPr>
        <p:spPr>
          <a:xfrm>
            <a:off x="7137321" y="1371600"/>
            <a:ext cx="4676775" cy="2590800"/>
          </a:xfrm>
          <a:prstGeom prst="roundRect">
            <a:avLst>
              <a:gd name="adj" fmla="val 2941"/>
            </a:avLst>
          </a:prstGeom>
          <a:solidFill>
            <a:srgbClr val="FFFFFF"/>
          </a:solidFill>
          <a:ln/>
          <a:effectLst>
            <a:outerShdw sx="100000" sy="100000" kx="0" ky="0" algn="bl" rotWithShape="0" blurRad="28575" dist="9525" dir="5400000">
              <a:srgbClr val="000000">
                <a:alpha val="10196"/>
              </a:srgbClr>
            </a:outerShdw>
          </a:effectLst>
        </p:spPr>
      </p:sp>
      <p:sp>
        <p:nvSpPr>
          <p:cNvPr id="24" name="Text 22"/>
          <p:cNvSpPr/>
          <p:nvPr/>
        </p:nvSpPr>
        <p:spPr>
          <a:xfrm>
            <a:off x="7289721" y="1524000"/>
            <a:ext cx="4457700" cy="266700"/>
          </a:xfrm>
          <a:prstGeom prst="rect">
            <a:avLst/>
          </a:prstGeom>
          <a:noFill/>
          <a:ln/>
        </p:spPr>
        <p:txBody>
          <a:bodyPr wrap="square" lIns="0" tIns="0" rIns="0" bIns="0" rtlCol="0" anchor="ctr"/>
          <a:lstStyle/>
          <a:p>
            <a:pPr>
              <a:lnSpc>
                <a:spcPct val="130000"/>
              </a:lnSpc>
            </a:pPr>
            <a:r>
              <a:rPr lang="en-US" sz="1350" b="1" dirty="0">
                <a:solidFill>
                  <a:srgbClr val="2A4B43"/>
                </a:solidFill>
                <a:latin typeface="Liter" pitchFamily="34" charset="0"/>
                <a:ea typeface="Liter" pitchFamily="34" charset="-122"/>
                <a:cs typeface="Liter" pitchFamily="34" charset="-120"/>
              </a:rPr>
              <a:t>Crisis Drivers</a:t>
            </a:r>
            <a:endParaRPr lang="en-US" sz="1600" dirty="0"/>
          </a:p>
        </p:txBody>
      </p:sp>
      <p:sp>
        <p:nvSpPr>
          <p:cNvPr id="25" name="Shape 23"/>
          <p:cNvSpPr/>
          <p:nvPr/>
        </p:nvSpPr>
        <p:spPr>
          <a:xfrm>
            <a:off x="7301627" y="1943100"/>
            <a:ext cx="214313" cy="190500"/>
          </a:xfrm>
          <a:custGeom>
            <a:avLst/>
            <a:gdLst/>
            <a:ahLst/>
            <a:cxnLst/>
            <a:rect l="l" t="t" r="r" b="b"/>
            <a:pathLst>
              <a:path w="214313" h="190500">
                <a:moveTo>
                  <a:pt x="119063" y="0"/>
                </a:moveTo>
                <a:cubicBezTo>
                  <a:pt x="105928" y="0"/>
                  <a:pt x="95250" y="10678"/>
                  <a:pt x="95250" y="23812"/>
                </a:cubicBezTo>
                <a:lnTo>
                  <a:pt x="95250" y="35719"/>
                </a:lnTo>
                <a:lnTo>
                  <a:pt x="77391" y="35719"/>
                </a:lnTo>
                <a:lnTo>
                  <a:pt x="77391" y="8930"/>
                </a:lnTo>
                <a:cubicBezTo>
                  <a:pt x="77391" y="3981"/>
                  <a:pt x="73409" y="0"/>
                  <a:pt x="68461" y="0"/>
                </a:cubicBezTo>
                <a:cubicBezTo>
                  <a:pt x="63512" y="0"/>
                  <a:pt x="59531" y="3981"/>
                  <a:pt x="59531" y="8930"/>
                </a:cubicBezTo>
                <a:lnTo>
                  <a:pt x="59531" y="35719"/>
                </a:lnTo>
                <a:lnTo>
                  <a:pt x="35719" y="35719"/>
                </a:lnTo>
                <a:lnTo>
                  <a:pt x="35719" y="8930"/>
                </a:lnTo>
                <a:cubicBezTo>
                  <a:pt x="35719" y="3981"/>
                  <a:pt x="31738" y="0"/>
                  <a:pt x="26789" y="0"/>
                </a:cubicBezTo>
                <a:cubicBezTo>
                  <a:pt x="21841" y="0"/>
                  <a:pt x="17859" y="3981"/>
                  <a:pt x="17859" y="8930"/>
                </a:cubicBezTo>
                <a:lnTo>
                  <a:pt x="17859" y="36463"/>
                </a:lnTo>
                <a:cubicBezTo>
                  <a:pt x="7590" y="39105"/>
                  <a:pt x="0" y="48444"/>
                  <a:pt x="0" y="59531"/>
                </a:cubicBezTo>
                <a:lnTo>
                  <a:pt x="0" y="166688"/>
                </a:lnTo>
                <a:cubicBezTo>
                  <a:pt x="0" y="179822"/>
                  <a:pt x="10678" y="190500"/>
                  <a:pt x="23812" y="190500"/>
                </a:cubicBezTo>
                <a:lnTo>
                  <a:pt x="190500" y="190500"/>
                </a:lnTo>
                <a:cubicBezTo>
                  <a:pt x="203634" y="190500"/>
                  <a:pt x="214313" y="179822"/>
                  <a:pt x="214313" y="166688"/>
                </a:cubicBezTo>
                <a:lnTo>
                  <a:pt x="214313" y="95250"/>
                </a:lnTo>
                <a:cubicBezTo>
                  <a:pt x="214313" y="82116"/>
                  <a:pt x="203634" y="71438"/>
                  <a:pt x="190500" y="71438"/>
                </a:cubicBezTo>
                <a:lnTo>
                  <a:pt x="166688" y="71438"/>
                </a:lnTo>
                <a:lnTo>
                  <a:pt x="166688" y="23812"/>
                </a:lnTo>
                <a:cubicBezTo>
                  <a:pt x="166688" y="10678"/>
                  <a:pt x="156009" y="0"/>
                  <a:pt x="142875" y="0"/>
                </a:cubicBezTo>
                <a:lnTo>
                  <a:pt x="119063" y="0"/>
                </a:lnTo>
                <a:close/>
                <a:moveTo>
                  <a:pt x="142875" y="41672"/>
                </a:moveTo>
                <a:lnTo>
                  <a:pt x="142875" y="53578"/>
                </a:lnTo>
                <a:cubicBezTo>
                  <a:pt x="142875" y="56852"/>
                  <a:pt x="140196" y="59531"/>
                  <a:pt x="136922" y="59531"/>
                </a:cubicBezTo>
                <a:lnTo>
                  <a:pt x="125016" y="59531"/>
                </a:lnTo>
                <a:cubicBezTo>
                  <a:pt x="121741" y="59531"/>
                  <a:pt x="119063" y="56852"/>
                  <a:pt x="119063" y="53578"/>
                </a:cubicBezTo>
                <a:lnTo>
                  <a:pt x="119063" y="41672"/>
                </a:lnTo>
                <a:cubicBezTo>
                  <a:pt x="119063" y="38398"/>
                  <a:pt x="121741" y="35719"/>
                  <a:pt x="125016" y="35719"/>
                </a:cubicBezTo>
                <a:lnTo>
                  <a:pt x="136922" y="35719"/>
                </a:lnTo>
                <a:cubicBezTo>
                  <a:pt x="140196" y="35719"/>
                  <a:pt x="142875" y="38398"/>
                  <a:pt x="142875" y="41672"/>
                </a:cubicBezTo>
                <a:close/>
                <a:moveTo>
                  <a:pt x="136922" y="71438"/>
                </a:moveTo>
                <a:cubicBezTo>
                  <a:pt x="140196" y="71438"/>
                  <a:pt x="142875" y="74116"/>
                  <a:pt x="142875" y="77391"/>
                </a:cubicBezTo>
                <a:lnTo>
                  <a:pt x="142875" y="89297"/>
                </a:lnTo>
                <a:cubicBezTo>
                  <a:pt x="142875" y="92571"/>
                  <a:pt x="140196" y="95250"/>
                  <a:pt x="136922" y="95250"/>
                </a:cubicBezTo>
                <a:lnTo>
                  <a:pt x="125016" y="95250"/>
                </a:lnTo>
                <a:cubicBezTo>
                  <a:pt x="121741" y="95250"/>
                  <a:pt x="119063" y="92571"/>
                  <a:pt x="119063" y="89297"/>
                </a:cubicBezTo>
                <a:lnTo>
                  <a:pt x="119063" y="77391"/>
                </a:lnTo>
                <a:cubicBezTo>
                  <a:pt x="119063" y="74116"/>
                  <a:pt x="121741" y="71438"/>
                  <a:pt x="125016" y="71438"/>
                </a:cubicBezTo>
                <a:lnTo>
                  <a:pt x="136922" y="71438"/>
                </a:lnTo>
                <a:close/>
                <a:moveTo>
                  <a:pt x="142875" y="113109"/>
                </a:moveTo>
                <a:lnTo>
                  <a:pt x="142875" y="125016"/>
                </a:lnTo>
                <a:cubicBezTo>
                  <a:pt x="142875" y="128290"/>
                  <a:pt x="140196" y="130969"/>
                  <a:pt x="136922" y="130969"/>
                </a:cubicBezTo>
                <a:lnTo>
                  <a:pt x="125016" y="130969"/>
                </a:lnTo>
                <a:cubicBezTo>
                  <a:pt x="121741" y="130969"/>
                  <a:pt x="119063" y="128290"/>
                  <a:pt x="119063" y="125016"/>
                </a:cubicBezTo>
                <a:lnTo>
                  <a:pt x="119063" y="113109"/>
                </a:lnTo>
                <a:cubicBezTo>
                  <a:pt x="119063" y="109835"/>
                  <a:pt x="121741" y="107156"/>
                  <a:pt x="125016" y="107156"/>
                </a:cubicBezTo>
                <a:lnTo>
                  <a:pt x="136922" y="107156"/>
                </a:lnTo>
                <a:cubicBezTo>
                  <a:pt x="140196" y="107156"/>
                  <a:pt x="142875" y="109835"/>
                  <a:pt x="142875" y="113109"/>
                </a:cubicBezTo>
                <a:close/>
                <a:moveTo>
                  <a:pt x="184547" y="107156"/>
                </a:moveTo>
                <a:cubicBezTo>
                  <a:pt x="187821" y="107156"/>
                  <a:pt x="190500" y="109835"/>
                  <a:pt x="190500" y="113109"/>
                </a:cubicBezTo>
                <a:lnTo>
                  <a:pt x="190500" y="125016"/>
                </a:lnTo>
                <a:cubicBezTo>
                  <a:pt x="190500" y="128290"/>
                  <a:pt x="187821" y="130969"/>
                  <a:pt x="184547" y="130969"/>
                </a:cubicBezTo>
                <a:lnTo>
                  <a:pt x="172641" y="130969"/>
                </a:lnTo>
                <a:cubicBezTo>
                  <a:pt x="169366" y="130969"/>
                  <a:pt x="166688" y="128290"/>
                  <a:pt x="166688" y="125016"/>
                </a:cubicBezTo>
                <a:lnTo>
                  <a:pt x="166688" y="113109"/>
                </a:lnTo>
                <a:cubicBezTo>
                  <a:pt x="166688" y="109835"/>
                  <a:pt x="169366" y="107156"/>
                  <a:pt x="172641" y="107156"/>
                </a:cubicBezTo>
                <a:lnTo>
                  <a:pt x="184547" y="107156"/>
                </a:lnTo>
                <a:close/>
                <a:moveTo>
                  <a:pt x="95250" y="113109"/>
                </a:moveTo>
                <a:lnTo>
                  <a:pt x="95250" y="125016"/>
                </a:lnTo>
                <a:cubicBezTo>
                  <a:pt x="95250" y="128290"/>
                  <a:pt x="92571" y="130969"/>
                  <a:pt x="89297" y="130969"/>
                </a:cubicBezTo>
                <a:lnTo>
                  <a:pt x="77391" y="130969"/>
                </a:lnTo>
                <a:cubicBezTo>
                  <a:pt x="74116" y="130969"/>
                  <a:pt x="71438" y="128290"/>
                  <a:pt x="71438" y="125016"/>
                </a:cubicBezTo>
                <a:lnTo>
                  <a:pt x="71438" y="113109"/>
                </a:lnTo>
                <a:cubicBezTo>
                  <a:pt x="71438" y="109835"/>
                  <a:pt x="74116" y="107156"/>
                  <a:pt x="77391" y="107156"/>
                </a:cubicBezTo>
                <a:lnTo>
                  <a:pt x="89297" y="107156"/>
                </a:lnTo>
                <a:cubicBezTo>
                  <a:pt x="92571" y="107156"/>
                  <a:pt x="95250" y="109835"/>
                  <a:pt x="95250" y="113109"/>
                </a:cubicBezTo>
                <a:close/>
                <a:moveTo>
                  <a:pt x="89297" y="71438"/>
                </a:moveTo>
                <a:cubicBezTo>
                  <a:pt x="92571" y="71438"/>
                  <a:pt x="95250" y="74116"/>
                  <a:pt x="95250" y="77391"/>
                </a:cubicBezTo>
                <a:lnTo>
                  <a:pt x="95250" y="89297"/>
                </a:lnTo>
                <a:cubicBezTo>
                  <a:pt x="95250" y="92571"/>
                  <a:pt x="92571" y="95250"/>
                  <a:pt x="89297" y="95250"/>
                </a:cubicBezTo>
                <a:lnTo>
                  <a:pt x="77391" y="95250"/>
                </a:lnTo>
                <a:cubicBezTo>
                  <a:pt x="74116" y="95250"/>
                  <a:pt x="71438" y="92571"/>
                  <a:pt x="71438" y="89297"/>
                </a:cubicBezTo>
                <a:lnTo>
                  <a:pt x="71438" y="77391"/>
                </a:lnTo>
                <a:cubicBezTo>
                  <a:pt x="71438" y="74116"/>
                  <a:pt x="74116" y="71438"/>
                  <a:pt x="77391" y="71438"/>
                </a:cubicBezTo>
                <a:lnTo>
                  <a:pt x="89297" y="71438"/>
                </a:lnTo>
                <a:close/>
                <a:moveTo>
                  <a:pt x="47625" y="113109"/>
                </a:moveTo>
                <a:lnTo>
                  <a:pt x="47625" y="125016"/>
                </a:lnTo>
                <a:cubicBezTo>
                  <a:pt x="47625" y="128290"/>
                  <a:pt x="44946" y="130969"/>
                  <a:pt x="41672" y="130969"/>
                </a:cubicBezTo>
                <a:lnTo>
                  <a:pt x="29766" y="130969"/>
                </a:lnTo>
                <a:cubicBezTo>
                  <a:pt x="26491" y="130969"/>
                  <a:pt x="23812" y="128290"/>
                  <a:pt x="23812" y="125016"/>
                </a:cubicBezTo>
                <a:lnTo>
                  <a:pt x="23812" y="113109"/>
                </a:lnTo>
                <a:cubicBezTo>
                  <a:pt x="23812" y="109835"/>
                  <a:pt x="26491" y="107156"/>
                  <a:pt x="29766" y="107156"/>
                </a:cubicBezTo>
                <a:lnTo>
                  <a:pt x="41672" y="107156"/>
                </a:lnTo>
                <a:cubicBezTo>
                  <a:pt x="44946" y="107156"/>
                  <a:pt x="47625" y="109835"/>
                  <a:pt x="47625" y="113109"/>
                </a:cubicBezTo>
                <a:close/>
                <a:moveTo>
                  <a:pt x="41672" y="71438"/>
                </a:moveTo>
                <a:cubicBezTo>
                  <a:pt x="44946" y="71438"/>
                  <a:pt x="47625" y="74116"/>
                  <a:pt x="47625" y="77391"/>
                </a:cubicBezTo>
                <a:lnTo>
                  <a:pt x="47625" y="89297"/>
                </a:lnTo>
                <a:cubicBezTo>
                  <a:pt x="47625" y="92571"/>
                  <a:pt x="44946" y="95250"/>
                  <a:pt x="41672" y="95250"/>
                </a:cubicBezTo>
                <a:lnTo>
                  <a:pt x="29766" y="95250"/>
                </a:lnTo>
                <a:cubicBezTo>
                  <a:pt x="26491" y="95250"/>
                  <a:pt x="23812" y="92571"/>
                  <a:pt x="23812" y="89297"/>
                </a:cubicBezTo>
                <a:lnTo>
                  <a:pt x="23812" y="77391"/>
                </a:lnTo>
                <a:cubicBezTo>
                  <a:pt x="23812" y="74116"/>
                  <a:pt x="26491" y="71438"/>
                  <a:pt x="29766" y="71438"/>
                </a:cubicBezTo>
                <a:lnTo>
                  <a:pt x="41672" y="71438"/>
                </a:lnTo>
                <a:close/>
              </a:path>
            </a:pathLst>
          </a:custGeom>
          <a:solidFill>
            <a:srgbClr val="D77A61"/>
          </a:solidFill>
          <a:ln/>
        </p:spPr>
      </p:sp>
      <p:sp>
        <p:nvSpPr>
          <p:cNvPr id="26" name="Text 24"/>
          <p:cNvSpPr/>
          <p:nvPr/>
        </p:nvSpPr>
        <p:spPr>
          <a:xfrm>
            <a:off x="7642146" y="1905000"/>
            <a:ext cx="3352800" cy="228600"/>
          </a:xfrm>
          <a:prstGeom prst="rect">
            <a:avLst/>
          </a:prstGeom>
          <a:noFill/>
          <a:ln/>
        </p:spPr>
        <p:txBody>
          <a:bodyPr wrap="square" lIns="0" tIns="0" rIns="0" bIns="0" rtlCol="0" anchor="ctr"/>
          <a:lstStyle/>
          <a:p>
            <a:pPr>
              <a:lnSpc>
                <a:spcPct val="130000"/>
              </a:lnSpc>
            </a:pPr>
            <a:r>
              <a:rPr lang="en-US" sz="1200" b="1" dirty="0">
                <a:solidFill>
                  <a:srgbClr val="2A4B43"/>
                </a:solidFill>
                <a:latin typeface="Quattrocento Sans" pitchFamily="34" charset="0"/>
                <a:ea typeface="Quattrocento Sans" pitchFamily="34" charset="-122"/>
                <a:cs typeface="Quattrocento Sans" pitchFamily="34" charset="-120"/>
              </a:rPr>
              <a:t>Rapid Urbanization</a:t>
            </a:r>
            <a:endParaRPr lang="en-US" sz="1600" dirty="0"/>
          </a:p>
        </p:txBody>
      </p:sp>
      <p:sp>
        <p:nvSpPr>
          <p:cNvPr id="27" name="Text 25"/>
          <p:cNvSpPr/>
          <p:nvPr/>
        </p:nvSpPr>
        <p:spPr>
          <a:xfrm>
            <a:off x="7642146" y="2133600"/>
            <a:ext cx="334327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Unplanned expansion replacing vegetation with concrete</a:t>
            </a:r>
            <a:endParaRPr lang="en-US" sz="1600" dirty="0"/>
          </a:p>
        </p:txBody>
      </p:sp>
      <p:sp>
        <p:nvSpPr>
          <p:cNvPr id="28" name="Shape 26"/>
          <p:cNvSpPr/>
          <p:nvPr/>
        </p:nvSpPr>
        <p:spPr>
          <a:xfrm>
            <a:off x="7313533" y="2438400"/>
            <a:ext cx="190500" cy="190500"/>
          </a:xfrm>
          <a:custGeom>
            <a:avLst/>
            <a:gdLst/>
            <a:ahLst/>
            <a:cxnLst/>
            <a:rect l="l" t="t" r="r" b="b"/>
            <a:pathLst>
              <a:path w="190500" h="190500">
                <a:moveTo>
                  <a:pt x="35719" y="119063"/>
                </a:moveTo>
                <a:cubicBezTo>
                  <a:pt x="15999" y="119063"/>
                  <a:pt x="0" y="103063"/>
                  <a:pt x="0" y="83344"/>
                </a:cubicBezTo>
                <a:cubicBezTo>
                  <a:pt x="0" y="67531"/>
                  <a:pt x="10269" y="54099"/>
                  <a:pt x="24519" y="49411"/>
                </a:cubicBezTo>
                <a:cubicBezTo>
                  <a:pt x="24036" y="46918"/>
                  <a:pt x="23812" y="44314"/>
                  <a:pt x="23812" y="41672"/>
                </a:cubicBezTo>
                <a:cubicBezTo>
                  <a:pt x="23812" y="18641"/>
                  <a:pt x="42453" y="0"/>
                  <a:pt x="65484" y="0"/>
                </a:cubicBezTo>
                <a:cubicBezTo>
                  <a:pt x="81521" y="0"/>
                  <a:pt x="95436" y="9041"/>
                  <a:pt x="102394" y="22324"/>
                </a:cubicBezTo>
                <a:cubicBezTo>
                  <a:pt x="107863" y="15962"/>
                  <a:pt x="115974" y="11906"/>
                  <a:pt x="125016" y="11906"/>
                </a:cubicBezTo>
                <a:cubicBezTo>
                  <a:pt x="141461" y="11906"/>
                  <a:pt x="154781" y="25226"/>
                  <a:pt x="154781" y="41672"/>
                </a:cubicBezTo>
                <a:cubicBezTo>
                  <a:pt x="154781" y="43718"/>
                  <a:pt x="154558" y="45690"/>
                  <a:pt x="154186" y="47625"/>
                </a:cubicBezTo>
                <a:cubicBezTo>
                  <a:pt x="154372" y="47625"/>
                  <a:pt x="154595" y="47625"/>
                  <a:pt x="154781" y="47625"/>
                </a:cubicBezTo>
                <a:cubicBezTo>
                  <a:pt x="174501" y="47625"/>
                  <a:pt x="190500" y="63624"/>
                  <a:pt x="190500" y="83344"/>
                </a:cubicBezTo>
                <a:cubicBezTo>
                  <a:pt x="190500" y="103063"/>
                  <a:pt x="174501" y="119063"/>
                  <a:pt x="154781" y="119063"/>
                </a:cubicBezTo>
                <a:lnTo>
                  <a:pt x="35719" y="119063"/>
                </a:lnTo>
                <a:close/>
                <a:moveTo>
                  <a:pt x="38249" y="148679"/>
                </a:moveTo>
                <a:lnTo>
                  <a:pt x="26343" y="184398"/>
                </a:lnTo>
                <a:cubicBezTo>
                  <a:pt x="24780" y="189086"/>
                  <a:pt x="19720" y="191616"/>
                  <a:pt x="15032" y="190054"/>
                </a:cubicBezTo>
                <a:cubicBezTo>
                  <a:pt x="10344" y="188491"/>
                  <a:pt x="7813" y="183431"/>
                  <a:pt x="9376" y="178743"/>
                </a:cubicBezTo>
                <a:lnTo>
                  <a:pt x="21282" y="143024"/>
                </a:lnTo>
                <a:cubicBezTo>
                  <a:pt x="22845" y="138336"/>
                  <a:pt x="27905" y="135806"/>
                  <a:pt x="32593" y="137368"/>
                </a:cubicBezTo>
                <a:cubicBezTo>
                  <a:pt x="37281" y="138931"/>
                  <a:pt x="39812" y="143991"/>
                  <a:pt x="38249" y="148679"/>
                </a:cubicBezTo>
                <a:close/>
                <a:moveTo>
                  <a:pt x="82897" y="148679"/>
                </a:moveTo>
                <a:lnTo>
                  <a:pt x="70991" y="184398"/>
                </a:lnTo>
                <a:cubicBezTo>
                  <a:pt x="69428" y="189086"/>
                  <a:pt x="64368" y="191616"/>
                  <a:pt x="59680" y="190054"/>
                </a:cubicBezTo>
                <a:cubicBezTo>
                  <a:pt x="54992" y="188491"/>
                  <a:pt x="52462" y="183431"/>
                  <a:pt x="54025" y="178743"/>
                </a:cubicBezTo>
                <a:lnTo>
                  <a:pt x="65931" y="143024"/>
                </a:lnTo>
                <a:cubicBezTo>
                  <a:pt x="67494" y="138336"/>
                  <a:pt x="72554" y="135806"/>
                  <a:pt x="77242" y="137368"/>
                </a:cubicBezTo>
                <a:cubicBezTo>
                  <a:pt x="81930" y="138931"/>
                  <a:pt x="84460" y="143991"/>
                  <a:pt x="82897" y="148679"/>
                </a:cubicBezTo>
                <a:close/>
                <a:moveTo>
                  <a:pt x="124569" y="148679"/>
                </a:moveTo>
                <a:lnTo>
                  <a:pt x="112663" y="184398"/>
                </a:lnTo>
                <a:cubicBezTo>
                  <a:pt x="111100" y="189086"/>
                  <a:pt x="106040" y="191616"/>
                  <a:pt x="101352" y="190054"/>
                </a:cubicBezTo>
                <a:cubicBezTo>
                  <a:pt x="96664" y="188491"/>
                  <a:pt x="94134" y="183431"/>
                  <a:pt x="95696" y="178743"/>
                </a:cubicBezTo>
                <a:lnTo>
                  <a:pt x="107603" y="143024"/>
                </a:lnTo>
                <a:cubicBezTo>
                  <a:pt x="109165" y="138336"/>
                  <a:pt x="114226" y="135806"/>
                  <a:pt x="118914" y="137368"/>
                </a:cubicBezTo>
                <a:cubicBezTo>
                  <a:pt x="123602" y="138931"/>
                  <a:pt x="126132" y="143991"/>
                  <a:pt x="124569" y="148679"/>
                </a:cubicBezTo>
                <a:close/>
                <a:moveTo>
                  <a:pt x="169218" y="148679"/>
                </a:moveTo>
                <a:lnTo>
                  <a:pt x="157311" y="184398"/>
                </a:lnTo>
                <a:cubicBezTo>
                  <a:pt x="155749" y="189086"/>
                  <a:pt x="150688" y="191616"/>
                  <a:pt x="146000" y="190054"/>
                </a:cubicBezTo>
                <a:cubicBezTo>
                  <a:pt x="141312" y="188491"/>
                  <a:pt x="138782" y="183431"/>
                  <a:pt x="140345" y="178743"/>
                </a:cubicBezTo>
                <a:lnTo>
                  <a:pt x="152251" y="143024"/>
                </a:lnTo>
                <a:cubicBezTo>
                  <a:pt x="153814" y="138336"/>
                  <a:pt x="158874" y="135806"/>
                  <a:pt x="163562" y="137368"/>
                </a:cubicBezTo>
                <a:cubicBezTo>
                  <a:pt x="168250" y="138931"/>
                  <a:pt x="170780" y="143991"/>
                  <a:pt x="169218" y="148679"/>
                </a:cubicBezTo>
                <a:close/>
              </a:path>
            </a:pathLst>
          </a:custGeom>
          <a:solidFill>
            <a:srgbClr val="D77A61"/>
          </a:solidFill>
          <a:ln/>
        </p:spPr>
      </p:sp>
      <p:sp>
        <p:nvSpPr>
          <p:cNvPr id="29" name="Text 27"/>
          <p:cNvSpPr/>
          <p:nvPr/>
        </p:nvSpPr>
        <p:spPr>
          <a:xfrm>
            <a:off x="7642146" y="2400300"/>
            <a:ext cx="2924175" cy="228600"/>
          </a:xfrm>
          <a:prstGeom prst="rect">
            <a:avLst/>
          </a:prstGeom>
          <a:noFill/>
          <a:ln/>
        </p:spPr>
        <p:txBody>
          <a:bodyPr wrap="square" lIns="0" tIns="0" rIns="0" bIns="0" rtlCol="0" anchor="ctr"/>
          <a:lstStyle/>
          <a:p>
            <a:pPr>
              <a:lnSpc>
                <a:spcPct val="130000"/>
              </a:lnSpc>
            </a:pPr>
            <a:r>
              <a:rPr lang="en-US" sz="1200" b="1" dirty="0">
                <a:solidFill>
                  <a:srgbClr val="2A4B43"/>
                </a:solidFill>
                <a:latin typeface="Quattrocento Sans" pitchFamily="34" charset="0"/>
                <a:ea typeface="Quattrocento Sans" pitchFamily="34" charset="-122"/>
                <a:cs typeface="Quattrocento Sans" pitchFamily="34" charset="-120"/>
              </a:rPr>
              <a:t>Extreme Rainfall</a:t>
            </a:r>
            <a:endParaRPr lang="en-US" sz="1600" dirty="0"/>
          </a:p>
        </p:txBody>
      </p:sp>
      <p:sp>
        <p:nvSpPr>
          <p:cNvPr id="30" name="Text 28"/>
          <p:cNvSpPr/>
          <p:nvPr/>
        </p:nvSpPr>
        <p:spPr>
          <a:xfrm>
            <a:off x="7642146" y="2628900"/>
            <a:ext cx="2914650"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Short, intense bursts exceeding drainage capacity</a:t>
            </a:r>
            <a:endParaRPr lang="en-US" sz="1600" dirty="0"/>
          </a:p>
        </p:txBody>
      </p:sp>
      <p:sp>
        <p:nvSpPr>
          <p:cNvPr id="31" name="Shape 29"/>
          <p:cNvSpPr/>
          <p:nvPr/>
        </p:nvSpPr>
        <p:spPr>
          <a:xfrm>
            <a:off x="7313533" y="2933700"/>
            <a:ext cx="190500" cy="190500"/>
          </a:xfrm>
          <a:custGeom>
            <a:avLst/>
            <a:gdLst/>
            <a:ahLst/>
            <a:cxnLst/>
            <a:rect l="l" t="t" r="r" b="b"/>
            <a:pathLst>
              <a:path w="190500" h="190500">
                <a:moveTo>
                  <a:pt x="95436" y="0"/>
                </a:moveTo>
                <a:cubicBezTo>
                  <a:pt x="100905" y="0"/>
                  <a:pt x="105928" y="3014"/>
                  <a:pt x="108533" y="7813"/>
                </a:cubicBezTo>
                <a:lnTo>
                  <a:pt x="188900" y="156642"/>
                </a:lnTo>
                <a:cubicBezTo>
                  <a:pt x="191393" y="161255"/>
                  <a:pt x="191281" y="166836"/>
                  <a:pt x="188602" y="171338"/>
                </a:cubicBezTo>
                <a:cubicBezTo>
                  <a:pt x="185924" y="175840"/>
                  <a:pt x="181049" y="178594"/>
                  <a:pt x="175840" y="178594"/>
                </a:cubicBezTo>
                <a:lnTo>
                  <a:pt x="15106" y="178594"/>
                </a:lnTo>
                <a:cubicBezTo>
                  <a:pt x="9860" y="178594"/>
                  <a:pt x="5023" y="175840"/>
                  <a:pt x="2344" y="171338"/>
                </a:cubicBezTo>
                <a:cubicBezTo>
                  <a:pt x="-335" y="166836"/>
                  <a:pt x="-446" y="161255"/>
                  <a:pt x="2046" y="156642"/>
                </a:cubicBezTo>
                <a:lnTo>
                  <a:pt x="82414" y="7813"/>
                </a:lnTo>
                <a:lnTo>
                  <a:pt x="83493" y="6102"/>
                </a:lnTo>
                <a:cubicBezTo>
                  <a:pt x="86209" y="2307"/>
                  <a:pt x="90636" y="0"/>
                  <a:pt x="95436" y="0"/>
                </a:cubicBezTo>
                <a:close/>
                <a:moveTo>
                  <a:pt x="63401" y="92980"/>
                </a:moveTo>
                <a:lnTo>
                  <a:pt x="73372" y="102952"/>
                </a:lnTo>
                <a:cubicBezTo>
                  <a:pt x="75679" y="105259"/>
                  <a:pt x="79474" y="105259"/>
                  <a:pt x="81781" y="102952"/>
                </a:cubicBezTo>
                <a:lnTo>
                  <a:pt x="97892" y="86841"/>
                </a:lnTo>
                <a:cubicBezTo>
                  <a:pt x="100124" y="84609"/>
                  <a:pt x="103138" y="83344"/>
                  <a:pt x="106300" y="83344"/>
                </a:cubicBezTo>
                <a:lnTo>
                  <a:pt x="122225" y="83344"/>
                </a:lnTo>
                <a:lnTo>
                  <a:pt x="95399" y="33672"/>
                </a:lnTo>
                <a:lnTo>
                  <a:pt x="63364" y="92980"/>
                </a:lnTo>
                <a:close/>
              </a:path>
            </a:pathLst>
          </a:custGeom>
          <a:solidFill>
            <a:srgbClr val="D77A61"/>
          </a:solidFill>
          <a:ln/>
        </p:spPr>
      </p:sp>
      <p:sp>
        <p:nvSpPr>
          <p:cNvPr id="32" name="Text 30"/>
          <p:cNvSpPr/>
          <p:nvPr/>
        </p:nvSpPr>
        <p:spPr>
          <a:xfrm>
            <a:off x="7642146" y="2895600"/>
            <a:ext cx="2619375" cy="228600"/>
          </a:xfrm>
          <a:prstGeom prst="rect">
            <a:avLst/>
          </a:prstGeom>
          <a:noFill/>
          <a:ln/>
        </p:spPr>
        <p:txBody>
          <a:bodyPr wrap="square" lIns="0" tIns="0" rIns="0" bIns="0" rtlCol="0" anchor="ctr"/>
          <a:lstStyle/>
          <a:p>
            <a:pPr>
              <a:lnSpc>
                <a:spcPct val="130000"/>
              </a:lnSpc>
            </a:pPr>
            <a:r>
              <a:rPr lang="en-US" sz="1200" b="1" dirty="0">
                <a:solidFill>
                  <a:srgbClr val="2A4B43"/>
                </a:solidFill>
                <a:latin typeface="Quattrocento Sans" pitchFamily="34" charset="0"/>
                <a:ea typeface="Quattrocento Sans" pitchFamily="34" charset="-122"/>
                <a:cs typeface="Quattrocento Sans" pitchFamily="34" charset="-120"/>
              </a:rPr>
              <a:t>Fragile Soil</a:t>
            </a:r>
            <a:endParaRPr lang="en-US" sz="1600" dirty="0"/>
          </a:p>
        </p:txBody>
      </p:sp>
      <p:sp>
        <p:nvSpPr>
          <p:cNvPr id="33" name="Text 31"/>
          <p:cNvSpPr/>
          <p:nvPr/>
        </p:nvSpPr>
        <p:spPr>
          <a:xfrm>
            <a:off x="7642146" y="3124200"/>
            <a:ext cx="2609850"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Sandy-loam composition with low cohesion</a:t>
            </a:r>
            <a:endParaRPr lang="en-US" sz="1600" dirty="0"/>
          </a:p>
        </p:txBody>
      </p:sp>
      <p:sp>
        <p:nvSpPr>
          <p:cNvPr id="34" name="Shape 32"/>
          <p:cNvSpPr/>
          <p:nvPr/>
        </p:nvSpPr>
        <p:spPr>
          <a:xfrm>
            <a:off x="7289721" y="3429000"/>
            <a:ext cx="238125" cy="190500"/>
          </a:xfrm>
          <a:custGeom>
            <a:avLst/>
            <a:gdLst/>
            <a:ahLst/>
            <a:cxnLst/>
            <a:rect l="l" t="t" r="r" b="b"/>
            <a:pathLst>
              <a:path w="238125" h="190500">
                <a:moveTo>
                  <a:pt x="119063" y="5953"/>
                </a:moveTo>
                <a:cubicBezTo>
                  <a:pt x="140419" y="5953"/>
                  <a:pt x="157758" y="23292"/>
                  <a:pt x="157758" y="44648"/>
                </a:cubicBezTo>
                <a:cubicBezTo>
                  <a:pt x="157758" y="66005"/>
                  <a:pt x="140419" y="83344"/>
                  <a:pt x="119063" y="83344"/>
                </a:cubicBezTo>
                <a:cubicBezTo>
                  <a:pt x="97706" y="83344"/>
                  <a:pt x="80367" y="66005"/>
                  <a:pt x="80367" y="44648"/>
                </a:cubicBezTo>
                <a:cubicBezTo>
                  <a:pt x="80367" y="23292"/>
                  <a:pt x="97706" y="5953"/>
                  <a:pt x="119063" y="5953"/>
                </a:cubicBezTo>
                <a:close/>
                <a:moveTo>
                  <a:pt x="35719" y="32742"/>
                </a:moveTo>
                <a:cubicBezTo>
                  <a:pt x="50504" y="32742"/>
                  <a:pt x="62508" y="44746"/>
                  <a:pt x="62508" y="59531"/>
                </a:cubicBezTo>
                <a:cubicBezTo>
                  <a:pt x="62508" y="74317"/>
                  <a:pt x="50504" y="86320"/>
                  <a:pt x="35719" y="86320"/>
                </a:cubicBezTo>
                <a:cubicBezTo>
                  <a:pt x="20933" y="86320"/>
                  <a:pt x="8930" y="74317"/>
                  <a:pt x="8930" y="59531"/>
                </a:cubicBezTo>
                <a:cubicBezTo>
                  <a:pt x="8930" y="44746"/>
                  <a:pt x="20933" y="32742"/>
                  <a:pt x="35719" y="32742"/>
                </a:cubicBezTo>
                <a:close/>
                <a:moveTo>
                  <a:pt x="0" y="154781"/>
                </a:moveTo>
                <a:cubicBezTo>
                  <a:pt x="0" y="128476"/>
                  <a:pt x="21320" y="107156"/>
                  <a:pt x="47625" y="107156"/>
                </a:cubicBezTo>
                <a:cubicBezTo>
                  <a:pt x="52388" y="107156"/>
                  <a:pt x="57001" y="107863"/>
                  <a:pt x="61354" y="109165"/>
                </a:cubicBezTo>
                <a:cubicBezTo>
                  <a:pt x="49113" y="122858"/>
                  <a:pt x="41672" y="140940"/>
                  <a:pt x="41672" y="160734"/>
                </a:cubicBezTo>
                <a:lnTo>
                  <a:pt x="41672" y="166688"/>
                </a:lnTo>
                <a:cubicBezTo>
                  <a:pt x="41672" y="170929"/>
                  <a:pt x="42565" y="174947"/>
                  <a:pt x="44165" y="178594"/>
                </a:cubicBezTo>
                <a:lnTo>
                  <a:pt x="11906" y="178594"/>
                </a:lnTo>
                <a:cubicBezTo>
                  <a:pt x="5321" y="178594"/>
                  <a:pt x="0" y="173273"/>
                  <a:pt x="0" y="166688"/>
                </a:cubicBezTo>
                <a:lnTo>
                  <a:pt x="0" y="154781"/>
                </a:lnTo>
                <a:close/>
                <a:moveTo>
                  <a:pt x="193960" y="178594"/>
                </a:moveTo>
                <a:cubicBezTo>
                  <a:pt x="195560" y="174947"/>
                  <a:pt x="196453" y="170929"/>
                  <a:pt x="196453" y="166688"/>
                </a:cubicBezTo>
                <a:lnTo>
                  <a:pt x="196453" y="160734"/>
                </a:lnTo>
                <a:cubicBezTo>
                  <a:pt x="196453" y="140940"/>
                  <a:pt x="189012" y="122858"/>
                  <a:pt x="176771" y="109165"/>
                </a:cubicBezTo>
                <a:cubicBezTo>
                  <a:pt x="181124" y="107863"/>
                  <a:pt x="185738" y="107156"/>
                  <a:pt x="190500" y="107156"/>
                </a:cubicBezTo>
                <a:cubicBezTo>
                  <a:pt x="216805" y="107156"/>
                  <a:pt x="238125" y="128476"/>
                  <a:pt x="238125" y="154781"/>
                </a:cubicBezTo>
                <a:lnTo>
                  <a:pt x="238125" y="166688"/>
                </a:lnTo>
                <a:cubicBezTo>
                  <a:pt x="238125" y="173273"/>
                  <a:pt x="232804" y="178594"/>
                  <a:pt x="226219" y="178594"/>
                </a:cubicBezTo>
                <a:lnTo>
                  <a:pt x="193960" y="178594"/>
                </a:lnTo>
                <a:close/>
                <a:moveTo>
                  <a:pt x="175617" y="59531"/>
                </a:moveTo>
                <a:cubicBezTo>
                  <a:pt x="175617" y="44746"/>
                  <a:pt x="187621" y="32742"/>
                  <a:pt x="202406" y="32742"/>
                </a:cubicBezTo>
                <a:cubicBezTo>
                  <a:pt x="217192" y="32742"/>
                  <a:pt x="229195" y="44746"/>
                  <a:pt x="229195" y="59531"/>
                </a:cubicBezTo>
                <a:cubicBezTo>
                  <a:pt x="229195" y="74317"/>
                  <a:pt x="217192" y="86320"/>
                  <a:pt x="202406" y="86320"/>
                </a:cubicBezTo>
                <a:cubicBezTo>
                  <a:pt x="187621" y="86320"/>
                  <a:pt x="175617" y="74317"/>
                  <a:pt x="175617" y="59531"/>
                </a:cubicBezTo>
                <a:close/>
                <a:moveTo>
                  <a:pt x="59531" y="160734"/>
                </a:moveTo>
                <a:cubicBezTo>
                  <a:pt x="59531" y="127843"/>
                  <a:pt x="86171" y="101203"/>
                  <a:pt x="119063" y="101203"/>
                </a:cubicBezTo>
                <a:cubicBezTo>
                  <a:pt x="151954" y="101203"/>
                  <a:pt x="178594" y="127843"/>
                  <a:pt x="178594" y="160734"/>
                </a:cubicBezTo>
                <a:lnTo>
                  <a:pt x="178594" y="166688"/>
                </a:lnTo>
                <a:cubicBezTo>
                  <a:pt x="178594" y="173273"/>
                  <a:pt x="173273" y="178594"/>
                  <a:pt x="166688" y="178594"/>
                </a:cubicBezTo>
                <a:lnTo>
                  <a:pt x="71438" y="178594"/>
                </a:lnTo>
                <a:cubicBezTo>
                  <a:pt x="64852" y="178594"/>
                  <a:pt x="59531" y="173273"/>
                  <a:pt x="59531" y="166688"/>
                </a:cubicBezTo>
                <a:lnTo>
                  <a:pt x="59531" y="160734"/>
                </a:lnTo>
                <a:close/>
              </a:path>
            </a:pathLst>
          </a:custGeom>
          <a:solidFill>
            <a:srgbClr val="D77A61"/>
          </a:solidFill>
          <a:ln/>
        </p:spPr>
      </p:sp>
      <p:sp>
        <p:nvSpPr>
          <p:cNvPr id="35" name="Text 33"/>
          <p:cNvSpPr/>
          <p:nvPr/>
        </p:nvSpPr>
        <p:spPr>
          <a:xfrm>
            <a:off x="7642146" y="3390900"/>
            <a:ext cx="3181350" cy="228600"/>
          </a:xfrm>
          <a:prstGeom prst="rect">
            <a:avLst/>
          </a:prstGeom>
          <a:noFill/>
          <a:ln/>
        </p:spPr>
        <p:txBody>
          <a:bodyPr wrap="square" lIns="0" tIns="0" rIns="0" bIns="0" rtlCol="0" anchor="ctr"/>
          <a:lstStyle/>
          <a:p>
            <a:pPr>
              <a:lnSpc>
                <a:spcPct val="130000"/>
              </a:lnSpc>
            </a:pPr>
            <a:r>
              <a:rPr lang="en-US" sz="1200" b="1" dirty="0">
                <a:solidFill>
                  <a:srgbClr val="2A4B43"/>
                </a:solidFill>
                <a:latin typeface="Quattrocento Sans" pitchFamily="34" charset="0"/>
                <a:ea typeface="Quattrocento Sans" pitchFamily="34" charset="-122"/>
                <a:cs typeface="Quattrocento Sans" pitchFamily="34" charset="-120"/>
              </a:rPr>
              <a:t>Demographic Pressure</a:t>
            </a:r>
            <a:endParaRPr lang="en-US" sz="1600" dirty="0"/>
          </a:p>
        </p:txBody>
      </p:sp>
      <p:sp>
        <p:nvSpPr>
          <p:cNvPr id="36" name="Text 34"/>
          <p:cNvSpPr/>
          <p:nvPr/>
        </p:nvSpPr>
        <p:spPr>
          <a:xfrm>
            <a:off x="7642146" y="3619500"/>
            <a:ext cx="3171825" cy="190500"/>
          </a:xfrm>
          <a:prstGeom prst="rect">
            <a:avLst/>
          </a:prstGeom>
          <a:noFill/>
          <a:ln/>
        </p:spPr>
        <p:txBody>
          <a:bodyPr wrap="square" lIns="0" tIns="0" rIns="0" bIns="0" rtlCol="0" anchor="ctr"/>
          <a:lstStyle/>
          <a:p>
            <a:pPr>
              <a:lnSpc>
                <a:spcPct val="120000"/>
              </a:lnSpc>
            </a:pPr>
            <a:r>
              <a:rPr lang="en-US" sz="1050" dirty="0">
                <a:solidFill>
                  <a:srgbClr val="2C3033"/>
                </a:solidFill>
                <a:latin typeface="Quattrocento Sans" pitchFamily="34" charset="0"/>
                <a:ea typeface="Quattrocento Sans" pitchFamily="34" charset="-122"/>
                <a:cs typeface="Quattrocento Sans" pitchFamily="34" charset="-120"/>
              </a:rPr>
              <a:t>Population growth since 1996 state capital designation</a:t>
            </a:r>
            <a:endParaRPr lang="en-US" sz="1600" dirty="0"/>
          </a:p>
        </p:txBody>
      </p:sp>
      <p:sp>
        <p:nvSpPr>
          <p:cNvPr id="37" name="Shape 35"/>
          <p:cNvSpPr/>
          <p:nvPr/>
        </p:nvSpPr>
        <p:spPr>
          <a:xfrm>
            <a:off x="7156371" y="4076700"/>
            <a:ext cx="4657725" cy="1314450"/>
          </a:xfrm>
          <a:custGeom>
            <a:avLst/>
            <a:gdLst/>
            <a:ahLst/>
            <a:cxnLst/>
            <a:rect l="l" t="t" r="r" b="b"/>
            <a:pathLst>
              <a:path w="4657725" h="1314450">
                <a:moveTo>
                  <a:pt x="38100" y="0"/>
                </a:moveTo>
                <a:lnTo>
                  <a:pt x="4581525" y="0"/>
                </a:lnTo>
                <a:cubicBezTo>
                  <a:pt x="4623581" y="0"/>
                  <a:pt x="4657725" y="34144"/>
                  <a:pt x="4657725" y="76200"/>
                </a:cubicBezTo>
                <a:lnTo>
                  <a:pt x="4657725" y="1238250"/>
                </a:lnTo>
                <a:cubicBezTo>
                  <a:pt x="4657725" y="1280306"/>
                  <a:pt x="4623581" y="1314450"/>
                  <a:pt x="4581525" y="1314450"/>
                </a:cubicBezTo>
                <a:lnTo>
                  <a:pt x="38100" y="1314450"/>
                </a:lnTo>
                <a:cubicBezTo>
                  <a:pt x="17072" y="1314450"/>
                  <a:pt x="0" y="1297378"/>
                  <a:pt x="0" y="1276350"/>
                </a:cubicBezTo>
                <a:lnTo>
                  <a:pt x="0" y="38100"/>
                </a:lnTo>
                <a:cubicBezTo>
                  <a:pt x="0" y="17072"/>
                  <a:pt x="17072" y="0"/>
                  <a:pt x="38100" y="0"/>
                </a:cubicBezTo>
                <a:close/>
              </a:path>
            </a:pathLst>
          </a:custGeom>
          <a:solidFill>
            <a:srgbClr val="D77A61">
              <a:alpha val="10196"/>
            </a:srgbClr>
          </a:solidFill>
          <a:ln/>
        </p:spPr>
      </p:sp>
      <p:sp>
        <p:nvSpPr>
          <p:cNvPr id="38" name="Shape 36"/>
          <p:cNvSpPr/>
          <p:nvPr/>
        </p:nvSpPr>
        <p:spPr>
          <a:xfrm>
            <a:off x="7156371" y="4076700"/>
            <a:ext cx="38100" cy="1314450"/>
          </a:xfrm>
          <a:custGeom>
            <a:avLst/>
            <a:gdLst/>
            <a:ahLst/>
            <a:cxnLst/>
            <a:rect l="l" t="t" r="r" b="b"/>
            <a:pathLst>
              <a:path w="38100" h="1314450">
                <a:moveTo>
                  <a:pt x="38100" y="0"/>
                </a:moveTo>
                <a:lnTo>
                  <a:pt x="38100" y="0"/>
                </a:lnTo>
                <a:lnTo>
                  <a:pt x="38100" y="1314450"/>
                </a:lnTo>
                <a:lnTo>
                  <a:pt x="38100" y="1314450"/>
                </a:lnTo>
                <a:cubicBezTo>
                  <a:pt x="17072" y="1314450"/>
                  <a:pt x="0" y="1297378"/>
                  <a:pt x="0" y="1276350"/>
                </a:cubicBezTo>
                <a:lnTo>
                  <a:pt x="0" y="38100"/>
                </a:lnTo>
                <a:cubicBezTo>
                  <a:pt x="0" y="17072"/>
                  <a:pt x="17072" y="0"/>
                  <a:pt x="38100" y="0"/>
                </a:cubicBezTo>
                <a:close/>
              </a:path>
            </a:pathLst>
          </a:custGeom>
          <a:solidFill>
            <a:srgbClr val="D77A61"/>
          </a:solidFill>
          <a:ln/>
        </p:spPr>
      </p:sp>
      <p:sp>
        <p:nvSpPr>
          <p:cNvPr id="39" name="Text 37"/>
          <p:cNvSpPr/>
          <p:nvPr/>
        </p:nvSpPr>
        <p:spPr>
          <a:xfrm>
            <a:off x="7327821" y="4229100"/>
            <a:ext cx="4410075" cy="742950"/>
          </a:xfrm>
          <a:prstGeom prst="rect">
            <a:avLst/>
          </a:prstGeom>
          <a:noFill/>
          <a:ln/>
        </p:spPr>
        <p:txBody>
          <a:bodyPr wrap="square" lIns="0" tIns="0" rIns="0" bIns="0" rtlCol="0" anchor="ctr"/>
          <a:lstStyle/>
          <a:p>
            <a:pPr>
              <a:lnSpc>
                <a:spcPct val="140000"/>
              </a:lnSpc>
            </a:pPr>
            <a:r>
              <a:rPr lang="en-US" sz="1200" dirty="0">
                <a:solidFill>
                  <a:srgbClr val="2C3033"/>
                </a:solidFill>
                <a:latin typeface="Quattrocento Sans" pitchFamily="34" charset="0"/>
                <a:ea typeface="Quattrocento Sans" pitchFamily="34" charset="-122"/>
                <a:cs typeface="Quattrocento Sans" pitchFamily="34" charset="-120"/>
              </a:rPr>
              <a:t>"Every heavy downpour brings a mixture of necessity and dread, as the very rain required for crops simultaneously threatens to erase the ground beneath their feet."</a:t>
            </a:r>
            <a:endParaRPr lang="en-US" sz="1600" dirty="0"/>
          </a:p>
        </p:txBody>
      </p:sp>
      <p:sp>
        <p:nvSpPr>
          <p:cNvPr id="40" name="Text 38"/>
          <p:cNvSpPr/>
          <p:nvPr/>
        </p:nvSpPr>
        <p:spPr>
          <a:xfrm>
            <a:off x="7327821" y="5048250"/>
            <a:ext cx="4400550" cy="190500"/>
          </a:xfrm>
          <a:prstGeom prst="rect">
            <a:avLst/>
          </a:prstGeom>
          <a:noFill/>
          <a:ln/>
        </p:spPr>
        <p:txBody>
          <a:bodyPr wrap="square" lIns="0" tIns="0" rIns="0" bIns="0" rtlCol="0" anchor="ctr"/>
          <a:lstStyle/>
          <a:p>
            <a:pPr>
              <a:lnSpc>
                <a:spcPct val="120000"/>
              </a:lnSpc>
            </a:pPr>
            <a:r>
              <a:rPr lang="en-US" sz="1050" b="1" dirty="0">
                <a:solidFill>
                  <a:srgbClr val="2A4B43"/>
                </a:solidFill>
                <a:latin typeface="Quattrocento Sans" pitchFamily="34" charset="0"/>
                <a:ea typeface="Quattrocento Sans" pitchFamily="34" charset="-122"/>
                <a:cs typeface="Quattrocento Sans" pitchFamily="34" charset="-120"/>
              </a:rPr>
              <a:t>— Resident testimony, Gombe metropolis</a:t>
            </a:r>
            <a:endParaRPr lang="en-US" sz="1600" dirty="0"/>
          </a:p>
        </p:txBody>
      </p:sp>
    </p:spTree>
  </p:cSld>
  <p:clrMapOvr>
    <a:masterClrMapping/>
  </p:clrMapOvr>
  <p:transition>
    <p:fade/>
    <p:spd val="med"/>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17500" y="317500"/>
            <a:ext cx="11620500" cy="190500"/>
          </a:xfrm>
          <a:prstGeom prst="rect">
            <a:avLst/>
          </a:prstGeom>
          <a:noFill/>
          <a:ln/>
        </p:spPr>
        <p:txBody>
          <a:bodyPr wrap="square" lIns="0" tIns="0" rIns="0" bIns="0" rtlCol="0" anchor="ctr"/>
          <a:lstStyle/>
          <a:p>
            <a:pPr>
              <a:lnSpc>
                <a:spcPct val="130000"/>
              </a:lnSpc>
            </a:pPr>
            <a:r>
              <a:rPr lang="en-US" sz="1000" b="1" spc="100" kern="0" dirty="0">
                <a:solidFill>
                  <a:srgbClr val="D77A61"/>
                </a:solidFill>
                <a:latin typeface="Coda" pitchFamily="34" charset="0"/>
                <a:ea typeface="Coda" pitchFamily="34" charset="-122"/>
                <a:cs typeface="Coda" pitchFamily="34" charset="-120"/>
              </a:rPr>
              <a:t>CHAPTER 01</a:t>
            </a:r>
            <a:endParaRPr lang="en-US" sz="1600" dirty="0"/>
          </a:p>
        </p:txBody>
      </p:sp>
      <p:sp>
        <p:nvSpPr>
          <p:cNvPr id="3" name="Text 1"/>
          <p:cNvSpPr/>
          <p:nvPr/>
        </p:nvSpPr>
        <p:spPr>
          <a:xfrm>
            <a:off x="317500" y="571500"/>
            <a:ext cx="11699875" cy="317500"/>
          </a:xfrm>
          <a:prstGeom prst="rect">
            <a:avLst/>
          </a:prstGeom>
          <a:noFill/>
          <a:ln/>
        </p:spPr>
        <p:txBody>
          <a:bodyPr wrap="square" lIns="0" tIns="0" rIns="0" bIns="0" rtlCol="0" anchor="ctr"/>
          <a:lstStyle/>
          <a:p>
            <a:pPr>
              <a:lnSpc>
                <a:spcPct val="90000"/>
              </a:lnSpc>
            </a:pPr>
            <a:r>
              <a:rPr lang="en-US" sz="2250" b="1" dirty="0">
                <a:solidFill>
                  <a:srgbClr val="2A4B43"/>
                </a:solidFill>
                <a:latin typeface="Oranienbaum" pitchFamily="34" charset="0"/>
                <a:ea typeface="Oranienbaum" pitchFamily="34" charset="-122"/>
                <a:cs typeface="Oranienbaum" pitchFamily="34" charset="-120"/>
              </a:rPr>
              <a:t>NEWMAP-EIB Project Framework &amp; Methodology</a:t>
            </a:r>
            <a:endParaRPr lang="en-US" sz="1600" dirty="0"/>
          </a:p>
        </p:txBody>
      </p:sp>
      <p:sp>
        <p:nvSpPr>
          <p:cNvPr id="4" name="Shape 2"/>
          <p:cNvSpPr/>
          <p:nvPr/>
        </p:nvSpPr>
        <p:spPr>
          <a:xfrm>
            <a:off x="317500" y="984250"/>
            <a:ext cx="635000" cy="31750"/>
          </a:xfrm>
          <a:prstGeom prst="roundRect">
            <a:avLst>
              <a:gd name="adj" fmla="val 0"/>
            </a:avLst>
          </a:prstGeom>
          <a:solidFill>
            <a:srgbClr val="D77A61"/>
          </a:solidFill>
          <a:ln/>
        </p:spPr>
      </p:sp>
      <p:sp>
        <p:nvSpPr>
          <p:cNvPr id="5" name="Shape 3"/>
          <p:cNvSpPr/>
          <p:nvPr/>
        </p:nvSpPr>
        <p:spPr>
          <a:xfrm>
            <a:off x="317500" y="1174750"/>
            <a:ext cx="5699125" cy="2349500"/>
          </a:xfrm>
          <a:prstGeom prst="roundRect">
            <a:avLst>
              <a:gd name="adj" fmla="val 2703"/>
            </a:avLst>
          </a:prstGeom>
          <a:solidFill>
            <a:srgbClr val="FFFFFF"/>
          </a:solidFill>
          <a:ln/>
          <a:effectLst>
            <a:outerShdw sx="100000" sy="100000" kx="0" ky="0" algn="bl" rotWithShape="0" blurRad="23813" dist="7938" dir="5400000">
              <a:srgbClr val="000000">
                <a:alpha val="10196"/>
              </a:srgbClr>
            </a:outerShdw>
          </a:effectLst>
        </p:spPr>
      </p:sp>
      <p:sp>
        <p:nvSpPr>
          <p:cNvPr id="6" name="Text 4"/>
          <p:cNvSpPr/>
          <p:nvPr/>
        </p:nvSpPr>
        <p:spPr>
          <a:xfrm>
            <a:off x="476250" y="1333500"/>
            <a:ext cx="5461000" cy="222250"/>
          </a:xfrm>
          <a:prstGeom prst="rect">
            <a:avLst/>
          </a:prstGeom>
          <a:noFill/>
          <a:ln/>
        </p:spPr>
        <p:txBody>
          <a:bodyPr wrap="square" lIns="0" tIns="0" rIns="0" bIns="0" rtlCol="0" anchor="ctr"/>
          <a:lstStyle/>
          <a:p>
            <a:pPr>
              <a:lnSpc>
                <a:spcPct val="120000"/>
              </a:lnSpc>
            </a:pPr>
            <a:r>
              <a:rPr lang="en-US" sz="1250" b="1" dirty="0">
                <a:solidFill>
                  <a:srgbClr val="2A4B43"/>
                </a:solidFill>
                <a:latin typeface="Liter" pitchFamily="34" charset="0"/>
                <a:ea typeface="Liter" pitchFamily="34" charset="-122"/>
                <a:cs typeface="Liter" pitchFamily="34" charset="-120"/>
              </a:rPr>
              <a:t>Project Structure</a:t>
            </a:r>
            <a:endParaRPr lang="en-US" sz="1600" dirty="0"/>
          </a:p>
        </p:txBody>
      </p:sp>
      <p:sp>
        <p:nvSpPr>
          <p:cNvPr id="7" name="Shape 5"/>
          <p:cNvSpPr/>
          <p:nvPr/>
        </p:nvSpPr>
        <p:spPr>
          <a:xfrm>
            <a:off x="476250" y="1682750"/>
            <a:ext cx="317500" cy="317500"/>
          </a:xfrm>
          <a:prstGeom prst="roundRect">
            <a:avLst>
              <a:gd name="adj" fmla="val 50000"/>
            </a:avLst>
          </a:prstGeom>
          <a:solidFill>
            <a:srgbClr val="2A4B43"/>
          </a:solidFill>
          <a:ln/>
        </p:spPr>
      </p:sp>
      <p:sp>
        <p:nvSpPr>
          <p:cNvPr id="8" name="Shape 6"/>
          <p:cNvSpPr/>
          <p:nvPr/>
        </p:nvSpPr>
        <p:spPr>
          <a:xfrm>
            <a:off x="581422" y="1785938"/>
            <a:ext cx="111125" cy="111125"/>
          </a:xfrm>
          <a:custGeom>
            <a:avLst/>
            <a:gdLst/>
            <a:ahLst/>
            <a:cxnLst/>
            <a:rect l="l" t="t" r="r" b="b"/>
            <a:pathLst>
              <a:path w="111125" h="111125">
                <a:moveTo>
                  <a:pt x="51808" y="1107"/>
                </a:moveTo>
                <a:cubicBezTo>
                  <a:pt x="54087" y="-369"/>
                  <a:pt x="57038" y="-369"/>
                  <a:pt x="59317" y="1107"/>
                </a:cubicBezTo>
                <a:lnTo>
                  <a:pt x="107934" y="32361"/>
                </a:lnTo>
                <a:cubicBezTo>
                  <a:pt x="110517" y="34032"/>
                  <a:pt x="111711" y="37201"/>
                  <a:pt x="110843" y="40153"/>
                </a:cubicBezTo>
                <a:cubicBezTo>
                  <a:pt x="109975" y="43104"/>
                  <a:pt x="107262" y="45145"/>
                  <a:pt x="104180" y="45145"/>
                </a:cubicBezTo>
                <a:lnTo>
                  <a:pt x="97234" y="45145"/>
                </a:lnTo>
                <a:lnTo>
                  <a:pt x="97234" y="90289"/>
                </a:lnTo>
                <a:lnTo>
                  <a:pt x="108347" y="98623"/>
                </a:lnTo>
                <a:cubicBezTo>
                  <a:pt x="110105" y="99926"/>
                  <a:pt x="111125" y="101988"/>
                  <a:pt x="111125" y="104180"/>
                </a:cubicBezTo>
                <a:cubicBezTo>
                  <a:pt x="111125" y="108021"/>
                  <a:pt x="108021" y="111125"/>
                  <a:pt x="104180" y="111125"/>
                </a:cubicBezTo>
                <a:lnTo>
                  <a:pt x="6945" y="111125"/>
                </a:lnTo>
                <a:cubicBezTo>
                  <a:pt x="3104" y="111125"/>
                  <a:pt x="0" y="108021"/>
                  <a:pt x="0" y="104180"/>
                </a:cubicBezTo>
                <a:cubicBezTo>
                  <a:pt x="0" y="101988"/>
                  <a:pt x="1020" y="99926"/>
                  <a:pt x="2778" y="98623"/>
                </a:cubicBezTo>
                <a:lnTo>
                  <a:pt x="13891" y="90289"/>
                </a:lnTo>
                <a:lnTo>
                  <a:pt x="13891" y="90289"/>
                </a:lnTo>
                <a:lnTo>
                  <a:pt x="13891" y="45145"/>
                </a:lnTo>
                <a:lnTo>
                  <a:pt x="6945" y="45145"/>
                </a:lnTo>
                <a:cubicBezTo>
                  <a:pt x="3863" y="45145"/>
                  <a:pt x="1150" y="43104"/>
                  <a:pt x="282" y="40153"/>
                </a:cubicBezTo>
                <a:cubicBezTo>
                  <a:pt x="-586" y="37201"/>
                  <a:pt x="608" y="34010"/>
                  <a:pt x="3191" y="32361"/>
                </a:cubicBezTo>
                <a:lnTo>
                  <a:pt x="51808" y="1107"/>
                </a:lnTo>
                <a:close/>
                <a:moveTo>
                  <a:pt x="72926" y="45145"/>
                </a:moveTo>
                <a:lnTo>
                  <a:pt x="72926" y="90289"/>
                </a:lnTo>
                <a:lnTo>
                  <a:pt x="86816" y="90289"/>
                </a:lnTo>
                <a:lnTo>
                  <a:pt x="86816" y="45145"/>
                </a:lnTo>
                <a:lnTo>
                  <a:pt x="72926" y="45145"/>
                </a:lnTo>
                <a:close/>
                <a:moveTo>
                  <a:pt x="48617" y="90289"/>
                </a:moveTo>
                <a:lnTo>
                  <a:pt x="62508" y="90289"/>
                </a:lnTo>
                <a:lnTo>
                  <a:pt x="62508" y="45145"/>
                </a:lnTo>
                <a:lnTo>
                  <a:pt x="48617" y="45145"/>
                </a:lnTo>
                <a:lnTo>
                  <a:pt x="48617" y="90289"/>
                </a:lnTo>
                <a:close/>
                <a:moveTo>
                  <a:pt x="24309" y="45145"/>
                </a:moveTo>
                <a:lnTo>
                  <a:pt x="24309" y="90289"/>
                </a:lnTo>
                <a:lnTo>
                  <a:pt x="38199" y="90289"/>
                </a:lnTo>
                <a:lnTo>
                  <a:pt x="38199" y="45145"/>
                </a:lnTo>
                <a:lnTo>
                  <a:pt x="24309" y="45145"/>
                </a:lnTo>
                <a:close/>
              </a:path>
            </a:pathLst>
          </a:custGeom>
          <a:solidFill>
            <a:srgbClr val="FFFFFF"/>
          </a:solidFill>
          <a:ln/>
        </p:spPr>
      </p:sp>
      <p:sp>
        <p:nvSpPr>
          <p:cNvPr id="9" name="Text 7"/>
          <p:cNvSpPr/>
          <p:nvPr/>
        </p:nvSpPr>
        <p:spPr>
          <a:xfrm>
            <a:off x="889000" y="1682750"/>
            <a:ext cx="2309813"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Quattrocento Sans" pitchFamily="34" charset="0"/>
                <a:ea typeface="Quattrocento Sans" pitchFamily="34" charset="-122"/>
                <a:cs typeface="Quattrocento Sans" pitchFamily="34" charset="-120"/>
              </a:rPr>
              <a:t>European Investment Bank (EIB)</a:t>
            </a:r>
            <a:endParaRPr lang="en-US" sz="1600" dirty="0"/>
          </a:p>
        </p:txBody>
      </p:sp>
      <p:sp>
        <p:nvSpPr>
          <p:cNvPr id="10" name="Text 8"/>
          <p:cNvSpPr/>
          <p:nvPr/>
        </p:nvSpPr>
        <p:spPr>
          <a:xfrm>
            <a:off x="889000" y="1873250"/>
            <a:ext cx="2301875"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International financing and technical assistance</a:t>
            </a:r>
            <a:endParaRPr lang="en-US" sz="1600" dirty="0"/>
          </a:p>
        </p:txBody>
      </p:sp>
      <p:sp>
        <p:nvSpPr>
          <p:cNvPr id="11" name="Shape 9"/>
          <p:cNvSpPr/>
          <p:nvPr/>
        </p:nvSpPr>
        <p:spPr>
          <a:xfrm>
            <a:off x="476250" y="2127250"/>
            <a:ext cx="317500" cy="317500"/>
          </a:xfrm>
          <a:prstGeom prst="roundRect">
            <a:avLst>
              <a:gd name="adj" fmla="val 50000"/>
            </a:avLst>
          </a:prstGeom>
          <a:solidFill>
            <a:srgbClr val="2A4B43"/>
          </a:solidFill>
          <a:ln/>
        </p:spPr>
      </p:sp>
      <p:sp>
        <p:nvSpPr>
          <p:cNvPr id="12" name="Shape 10"/>
          <p:cNvSpPr/>
          <p:nvPr/>
        </p:nvSpPr>
        <p:spPr>
          <a:xfrm>
            <a:off x="595313" y="2230438"/>
            <a:ext cx="83344" cy="111125"/>
          </a:xfrm>
          <a:custGeom>
            <a:avLst/>
            <a:gdLst/>
            <a:ahLst/>
            <a:cxnLst/>
            <a:rect l="l" t="t" r="r" b="b"/>
            <a:pathLst>
              <a:path w="83344" h="111125">
                <a:moveTo>
                  <a:pt x="13891" y="0"/>
                </a:moveTo>
                <a:cubicBezTo>
                  <a:pt x="6229" y="0"/>
                  <a:pt x="0" y="6229"/>
                  <a:pt x="0" y="13891"/>
                </a:cubicBezTo>
                <a:lnTo>
                  <a:pt x="0" y="97234"/>
                </a:lnTo>
                <a:cubicBezTo>
                  <a:pt x="0" y="104896"/>
                  <a:pt x="6229" y="111125"/>
                  <a:pt x="13891" y="111125"/>
                </a:cubicBezTo>
                <a:lnTo>
                  <a:pt x="69453" y="111125"/>
                </a:lnTo>
                <a:cubicBezTo>
                  <a:pt x="77115" y="111125"/>
                  <a:pt x="83344" y="104896"/>
                  <a:pt x="83344" y="97234"/>
                </a:cubicBezTo>
                <a:lnTo>
                  <a:pt x="83344" y="13891"/>
                </a:lnTo>
                <a:cubicBezTo>
                  <a:pt x="83344" y="6229"/>
                  <a:pt x="77115" y="0"/>
                  <a:pt x="69453" y="0"/>
                </a:cubicBezTo>
                <a:lnTo>
                  <a:pt x="13891" y="0"/>
                </a:lnTo>
                <a:close/>
                <a:moveTo>
                  <a:pt x="38199" y="76398"/>
                </a:moveTo>
                <a:lnTo>
                  <a:pt x="45145" y="76398"/>
                </a:lnTo>
                <a:cubicBezTo>
                  <a:pt x="48986" y="76398"/>
                  <a:pt x="52090" y="79502"/>
                  <a:pt x="52090" y="83344"/>
                </a:cubicBezTo>
                <a:lnTo>
                  <a:pt x="52090" y="100707"/>
                </a:lnTo>
                <a:lnTo>
                  <a:pt x="31254" y="100707"/>
                </a:lnTo>
                <a:lnTo>
                  <a:pt x="31254" y="83344"/>
                </a:lnTo>
                <a:cubicBezTo>
                  <a:pt x="31254" y="79502"/>
                  <a:pt x="34358" y="76398"/>
                  <a:pt x="38199" y="76398"/>
                </a:cubicBezTo>
                <a:close/>
                <a:moveTo>
                  <a:pt x="20836" y="24309"/>
                </a:moveTo>
                <a:cubicBezTo>
                  <a:pt x="20836" y="22399"/>
                  <a:pt x="22399" y="20836"/>
                  <a:pt x="24309" y="20836"/>
                </a:cubicBezTo>
                <a:lnTo>
                  <a:pt x="31254" y="20836"/>
                </a:lnTo>
                <a:cubicBezTo>
                  <a:pt x="33164" y="20836"/>
                  <a:pt x="34727" y="22399"/>
                  <a:pt x="34727" y="24309"/>
                </a:cubicBezTo>
                <a:lnTo>
                  <a:pt x="34727" y="31254"/>
                </a:lnTo>
                <a:cubicBezTo>
                  <a:pt x="34727" y="33164"/>
                  <a:pt x="33164" y="34727"/>
                  <a:pt x="31254" y="34727"/>
                </a:cubicBezTo>
                <a:lnTo>
                  <a:pt x="24309" y="34727"/>
                </a:lnTo>
                <a:cubicBezTo>
                  <a:pt x="22399" y="34727"/>
                  <a:pt x="20836" y="33164"/>
                  <a:pt x="20836" y="31254"/>
                </a:cubicBezTo>
                <a:lnTo>
                  <a:pt x="20836" y="24309"/>
                </a:lnTo>
                <a:close/>
                <a:moveTo>
                  <a:pt x="52090" y="20836"/>
                </a:moveTo>
                <a:lnTo>
                  <a:pt x="59035" y="20836"/>
                </a:lnTo>
                <a:cubicBezTo>
                  <a:pt x="60945" y="20836"/>
                  <a:pt x="62508" y="22399"/>
                  <a:pt x="62508" y="24309"/>
                </a:cubicBezTo>
                <a:lnTo>
                  <a:pt x="62508" y="31254"/>
                </a:lnTo>
                <a:cubicBezTo>
                  <a:pt x="62508" y="33164"/>
                  <a:pt x="60945" y="34727"/>
                  <a:pt x="59035" y="34727"/>
                </a:cubicBezTo>
                <a:lnTo>
                  <a:pt x="52090" y="34727"/>
                </a:lnTo>
                <a:cubicBezTo>
                  <a:pt x="50180" y="34727"/>
                  <a:pt x="48617" y="33164"/>
                  <a:pt x="48617" y="31254"/>
                </a:cubicBezTo>
                <a:lnTo>
                  <a:pt x="48617" y="24309"/>
                </a:lnTo>
                <a:cubicBezTo>
                  <a:pt x="48617" y="22399"/>
                  <a:pt x="50180" y="20836"/>
                  <a:pt x="52090" y="20836"/>
                </a:cubicBezTo>
                <a:close/>
                <a:moveTo>
                  <a:pt x="20836" y="52090"/>
                </a:moveTo>
                <a:cubicBezTo>
                  <a:pt x="20836" y="50180"/>
                  <a:pt x="22399" y="48617"/>
                  <a:pt x="24309" y="48617"/>
                </a:cubicBezTo>
                <a:lnTo>
                  <a:pt x="31254" y="48617"/>
                </a:lnTo>
                <a:cubicBezTo>
                  <a:pt x="33164" y="48617"/>
                  <a:pt x="34727" y="50180"/>
                  <a:pt x="34727" y="52090"/>
                </a:cubicBezTo>
                <a:lnTo>
                  <a:pt x="34727" y="59035"/>
                </a:lnTo>
                <a:cubicBezTo>
                  <a:pt x="34727" y="60945"/>
                  <a:pt x="33164" y="62508"/>
                  <a:pt x="31254" y="62508"/>
                </a:cubicBezTo>
                <a:lnTo>
                  <a:pt x="24309" y="62508"/>
                </a:lnTo>
                <a:cubicBezTo>
                  <a:pt x="22399" y="62508"/>
                  <a:pt x="20836" y="60945"/>
                  <a:pt x="20836" y="59035"/>
                </a:cubicBezTo>
                <a:lnTo>
                  <a:pt x="20836" y="52090"/>
                </a:lnTo>
                <a:close/>
                <a:moveTo>
                  <a:pt x="52090" y="48617"/>
                </a:moveTo>
                <a:lnTo>
                  <a:pt x="59035" y="48617"/>
                </a:lnTo>
                <a:cubicBezTo>
                  <a:pt x="60945" y="48617"/>
                  <a:pt x="62508" y="50180"/>
                  <a:pt x="62508" y="52090"/>
                </a:cubicBezTo>
                <a:lnTo>
                  <a:pt x="62508" y="59035"/>
                </a:lnTo>
                <a:cubicBezTo>
                  <a:pt x="62508" y="60945"/>
                  <a:pt x="60945" y="62508"/>
                  <a:pt x="59035" y="62508"/>
                </a:cubicBezTo>
                <a:lnTo>
                  <a:pt x="52090" y="62508"/>
                </a:lnTo>
                <a:cubicBezTo>
                  <a:pt x="50180" y="62508"/>
                  <a:pt x="48617" y="60945"/>
                  <a:pt x="48617" y="59035"/>
                </a:cubicBezTo>
                <a:lnTo>
                  <a:pt x="48617" y="52090"/>
                </a:lnTo>
                <a:cubicBezTo>
                  <a:pt x="48617" y="50180"/>
                  <a:pt x="50180" y="48617"/>
                  <a:pt x="52090" y="48617"/>
                </a:cubicBezTo>
                <a:close/>
              </a:path>
            </a:pathLst>
          </a:custGeom>
          <a:solidFill>
            <a:srgbClr val="FFFFFF"/>
          </a:solidFill>
          <a:ln/>
        </p:spPr>
      </p:sp>
      <p:sp>
        <p:nvSpPr>
          <p:cNvPr id="13" name="Text 11"/>
          <p:cNvSpPr/>
          <p:nvPr/>
        </p:nvSpPr>
        <p:spPr>
          <a:xfrm>
            <a:off x="889000" y="2127250"/>
            <a:ext cx="2627313"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Quattrocento Sans" pitchFamily="34" charset="0"/>
                <a:ea typeface="Quattrocento Sans" pitchFamily="34" charset="-122"/>
                <a:cs typeface="Quattrocento Sans" pitchFamily="34" charset="-120"/>
              </a:rPr>
              <a:t>Gombe State PMU</a:t>
            </a:r>
            <a:endParaRPr lang="en-US" sz="1600" dirty="0"/>
          </a:p>
        </p:txBody>
      </p:sp>
      <p:sp>
        <p:nvSpPr>
          <p:cNvPr id="14" name="Text 12"/>
          <p:cNvSpPr/>
          <p:nvPr/>
        </p:nvSpPr>
        <p:spPr>
          <a:xfrm>
            <a:off x="889000" y="2317750"/>
            <a:ext cx="2619375"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Ministry of Environment, Water and Forest Resources</a:t>
            </a:r>
            <a:endParaRPr lang="en-US" sz="1600" dirty="0"/>
          </a:p>
        </p:txBody>
      </p:sp>
      <p:sp>
        <p:nvSpPr>
          <p:cNvPr id="15" name="Shape 13"/>
          <p:cNvSpPr/>
          <p:nvPr/>
        </p:nvSpPr>
        <p:spPr>
          <a:xfrm>
            <a:off x="476250" y="2571750"/>
            <a:ext cx="317500" cy="317500"/>
          </a:xfrm>
          <a:prstGeom prst="roundRect">
            <a:avLst>
              <a:gd name="adj" fmla="val 50000"/>
            </a:avLst>
          </a:prstGeom>
          <a:solidFill>
            <a:srgbClr val="2A4B43"/>
          </a:solidFill>
          <a:ln/>
        </p:spPr>
      </p:sp>
      <p:sp>
        <p:nvSpPr>
          <p:cNvPr id="16" name="Shape 14"/>
          <p:cNvSpPr/>
          <p:nvPr/>
        </p:nvSpPr>
        <p:spPr>
          <a:xfrm>
            <a:off x="567531" y="2674938"/>
            <a:ext cx="138906" cy="111125"/>
          </a:xfrm>
          <a:custGeom>
            <a:avLst/>
            <a:gdLst/>
            <a:ahLst/>
            <a:cxnLst/>
            <a:rect l="l" t="t" r="r" b="b"/>
            <a:pathLst>
              <a:path w="138906" h="111125">
                <a:moveTo>
                  <a:pt x="69453" y="3473"/>
                </a:moveTo>
                <a:cubicBezTo>
                  <a:pt x="81911" y="3473"/>
                  <a:pt x="92025" y="13587"/>
                  <a:pt x="92025" y="26045"/>
                </a:cubicBezTo>
                <a:cubicBezTo>
                  <a:pt x="92025" y="38503"/>
                  <a:pt x="81911" y="48617"/>
                  <a:pt x="69453" y="48617"/>
                </a:cubicBezTo>
                <a:cubicBezTo>
                  <a:pt x="56995" y="48617"/>
                  <a:pt x="46881" y="38503"/>
                  <a:pt x="46881" y="26045"/>
                </a:cubicBezTo>
                <a:cubicBezTo>
                  <a:pt x="46881" y="13587"/>
                  <a:pt x="56995" y="3473"/>
                  <a:pt x="69453" y="3473"/>
                </a:cubicBezTo>
                <a:close/>
                <a:moveTo>
                  <a:pt x="20836" y="19100"/>
                </a:moveTo>
                <a:cubicBezTo>
                  <a:pt x="29461" y="19100"/>
                  <a:pt x="36463" y="26102"/>
                  <a:pt x="36463" y="34727"/>
                </a:cubicBezTo>
                <a:cubicBezTo>
                  <a:pt x="36463" y="43351"/>
                  <a:pt x="29461" y="50354"/>
                  <a:pt x="20836" y="50354"/>
                </a:cubicBezTo>
                <a:cubicBezTo>
                  <a:pt x="12211" y="50354"/>
                  <a:pt x="5209" y="43351"/>
                  <a:pt x="5209" y="34727"/>
                </a:cubicBezTo>
                <a:cubicBezTo>
                  <a:pt x="5209" y="26102"/>
                  <a:pt x="12211" y="19100"/>
                  <a:pt x="20836" y="19100"/>
                </a:cubicBezTo>
                <a:close/>
                <a:moveTo>
                  <a:pt x="0" y="90289"/>
                </a:moveTo>
                <a:cubicBezTo>
                  <a:pt x="0" y="74944"/>
                  <a:pt x="12436" y="62508"/>
                  <a:pt x="27781" y="62508"/>
                </a:cubicBezTo>
                <a:cubicBezTo>
                  <a:pt x="30559" y="62508"/>
                  <a:pt x="33251" y="62920"/>
                  <a:pt x="35790" y="63680"/>
                </a:cubicBezTo>
                <a:cubicBezTo>
                  <a:pt x="28649" y="71667"/>
                  <a:pt x="24309" y="82215"/>
                  <a:pt x="24309" y="93762"/>
                </a:cubicBezTo>
                <a:lnTo>
                  <a:pt x="24309" y="97234"/>
                </a:lnTo>
                <a:cubicBezTo>
                  <a:pt x="24309" y="99709"/>
                  <a:pt x="24829" y="102053"/>
                  <a:pt x="25763" y="104180"/>
                </a:cubicBezTo>
                <a:lnTo>
                  <a:pt x="6945" y="104180"/>
                </a:lnTo>
                <a:cubicBezTo>
                  <a:pt x="3104" y="104180"/>
                  <a:pt x="0" y="101076"/>
                  <a:pt x="0" y="97234"/>
                </a:cubicBezTo>
                <a:lnTo>
                  <a:pt x="0" y="90289"/>
                </a:lnTo>
                <a:close/>
                <a:moveTo>
                  <a:pt x="113143" y="104180"/>
                </a:moveTo>
                <a:cubicBezTo>
                  <a:pt x="114077" y="102053"/>
                  <a:pt x="114598" y="99709"/>
                  <a:pt x="114598" y="97234"/>
                </a:cubicBezTo>
                <a:lnTo>
                  <a:pt x="114598" y="93762"/>
                </a:lnTo>
                <a:cubicBezTo>
                  <a:pt x="114598" y="82215"/>
                  <a:pt x="110257" y="71667"/>
                  <a:pt x="103116" y="63680"/>
                </a:cubicBezTo>
                <a:cubicBezTo>
                  <a:pt x="105656" y="62920"/>
                  <a:pt x="108347" y="62508"/>
                  <a:pt x="111125" y="62508"/>
                </a:cubicBezTo>
                <a:cubicBezTo>
                  <a:pt x="126470" y="62508"/>
                  <a:pt x="138906" y="74944"/>
                  <a:pt x="138906" y="90289"/>
                </a:cubicBezTo>
                <a:lnTo>
                  <a:pt x="138906" y="97234"/>
                </a:lnTo>
                <a:cubicBezTo>
                  <a:pt x="138906" y="101076"/>
                  <a:pt x="135803" y="104180"/>
                  <a:pt x="131961" y="104180"/>
                </a:cubicBezTo>
                <a:lnTo>
                  <a:pt x="113143" y="104180"/>
                </a:lnTo>
                <a:close/>
                <a:moveTo>
                  <a:pt x="102443" y="34727"/>
                </a:moveTo>
                <a:cubicBezTo>
                  <a:pt x="102443" y="26102"/>
                  <a:pt x="109446" y="19100"/>
                  <a:pt x="118070" y="19100"/>
                </a:cubicBezTo>
                <a:cubicBezTo>
                  <a:pt x="126695" y="19100"/>
                  <a:pt x="133697" y="26102"/>
                  <a:pt x="133697" y="34727"/>
                </a:cubicBezTo>
                <a:cubicBezTo>
                  <a:pt x="133697" y="43351"/>
                  <a:pt x="126695" y="50354"/>
                  <a:pt x="118070" y="50354"/>
                </a:cubicBezTo>
                <a:cubicBezTo>
                  <a:pt x="109446" y="50354"/>
                  <a:pt x="102443" y="43351"/>
                  <a:pt x="102443" y="34727"/>
                </a:cubicBezTo>
                <a:close/>
                <a:moveTo>
                  <a:pt x="34727" y="93762"/>
                </a:moveTo>
                <a:cubicBezTo>
                  <a:pt x="34727" y="74575"/>
                  <a:pt x="50267" y="59035"/>
                  <a:pt x="69453" y="59035"/>
                </a:cubicBezTo>
                <a:cubicBezTo>
                  <a:pt x="88640" y="59035"/>
                  <a:pt x="104180" y="74575"/>
                  <a:pt x="104180" y="93762"/>
                </a:cubicBezTo>
                <a:lnTo>
                  <a:pt x="104180" y="97234"/>
                </a:lnTo>
                <a:cubicBezTo>
                  <a:pt x="104180" y="101076"/>
                  <a:pt x="101076" y="104180"/>
                  <a:pt x="97234" y="104180"/>
                </a:cubicBezTo>
                <a:lnTo>
                  <a:pt x="41672" y="104180"/>
                </a:lnTo>
                <a:cubicBezTo>
                  <a:pt x="37830" y="104180"/>
                  <a:pt x="34727" y="101076"/>
                  <a:pt x="34727" y="97234"/>
                </a:cubicBezTo>
                <a:lnTo>
                  <a:pt x="34727" y="93762"/>
                </a:lnTo>
                <a:close/>
              </a:path>
            </a:pathLst>
          </a:custGeom>
          <a:solidFill>
            <a:srgbClr val="FFFFFF"/>
          </a:solidFill>
          <a:ln/>
        </p:spPr>
      </p:sp>
      <p:sp>
        <p:nvSpPr>
          <p:cNvPr id="17" name="Text 15"/>
          <p:cNvSpPr/>
          <p:nvPr/>
        </p:nvSpPr>
        <p:spPr>
          <a:xfrm>
            <a:off x="889000" y="2571750"/>
            <a:ext cx="1881187"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Quattrocento Sans" pitchFamily="34" charset="0"/>
                <a:ea typeface="Quattrocento Sans" pitchFamily="34" charset="-122"/>
                <a:cs typeface="Quattrocento Sans" pitchFamily="34" charset="-120"/>
              </a:rPr>
              <a:t>Federal Project Management Unit</a:t>
            </a:r>
            <a:endParaRPr lang="en-US" sz="1600" dirty="0"/>
          </a:p>
        </p:txBody>
      </p:sp>
      <p:sp>
        <p:nvSpPr>
          <p:cNvPr id="18" name="Text 16"/>
          <p:cNvSpPr/>
          <p:nvPr/>
        </p:nvSpPr>
        <p:spPr>
          <a:xfrm>
            <a:off x="889000" y="2762250"/>
            <a:ext cx="1873250"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National coordination and oversight</a:t>
            </a:r>
            <a:endParaRPr lang="en-US" sz="1600" dirty="0"/>
          </a:p>
        </p:txBody>
      </p:sp>
      <p:sp>
        <p:nvSpPr>
          <p:cNvPr id="19" name="Shape 17"/>
          <p:cNvSpPr/>
          <p:nvPr/>
        </p:nvSpPr>
        <p:spPr>
          <a:xfrm>
            <a:off x="476250" y="3016250"/>
            <a:ext cx="317500" cy="317500"/>
          </a:xfrm>
          <a:prstGeom prst="roundRect">
            <a:avLst>
              <a:gd name="adj" fmla="val 50000"/>
            </a:avLst>
          </a:prstGeom>
          <a:solidFill>
            <a:srgbClr val="2A4B43"/>
          </a:solidFill>
          <a:ln/>
        </p:spPr>
      </p:sp>
      <p:sp>
        <p:nvSpPr>
          <p:cNvPr id="20" name="Shape 18"/>
          <p:cNvSpPr/>
          <p:nvPr/>
        </p:nvSpPr>
        <p:spPr>
          <a:xfrm>
            <a:off x="581422" y="3119438"/>
            <a:ext cx="111125" cy="111125"/>
          </a:xfrm>
          <a:custGeom>
            <a:avLst/>
            <a:gdLst/>
            <a:ahLst/>
            <a:cxnLst/>
            <a:rect l="l" t="t" r="r" b="b"/>
            <a:pathLst>
              <a:path w="111125" h="111125">
                <a:moveTo>
                  <a:pt x="76377" y="60771"/>
                </a:moveTo>
                <a:lnTo>
                  <a:pt x="34944" y="60771"/>
                </a:lnTo>
                <a:cubicBezTo>
                  <a:pt x="35573" y="74771"/>
                  <a:pt x="38677" y="87663"/>
                  <a:pt x="43083" y="97104"/>
                </a:cubicBezTo>
                <a:cubicBezTo>
                  <a:pt x="45557" y="102422"/>
                  <a:pt x="48227" y="106176"/>
                  <a:pt x="50701" y="108477"/>
                </a:cubicBezTo>
                <a:cubicBezTo>
                  <a:pt x="53132" y="110756"/>
                  <a:pt x="54803" y="111125"/>
                  <a:pt x="55671" y="111125"/>
                </a:cubicBezTo>
                <a:cubicBezTo>
                  <a:pt x="56539" y="111125"/>
                  <a:pt x="58210" y="110756"/>
                  <a:pt x="60641" y="108477"/>
                </a:cubicBezTo>
                <a:cubicBezTo>
                  <a:pt x="63116" y="106176"/>
                  <a:pt x="65785" y="102400"/>
                  <a:pt x="68259" y="97104"/>
                </a:cubicBezTo>
                <a:cubicBezTo>
                  <a:pt x="72665" y="87663"/>
                  <a:pt x="75769" y="74771"/>
                  <a:pt x="76398" y="60771"/>
                </a:cubicBezTo>
                <a:close/>
                <a:moveTo>
                  <a:pt x="34922" y="50354"/>
                </a:moveTo>
                <a:lnTo>
                  <a:pt x="76355" y="50354"/>
                </a:lnTo>
                <a:cubicBezTo>
                  <a:pt x="75747" y="36354"/>
                  <a:pt x="72644" y="23462"/>
                  <a:pt x="68238" y="14021"/>
                </a:cubicBezTo>
                <a:cubicBezTo>
                  <a:pt x="65763" y="8725"/>
                  <a:pt x="63094" y="4949"/>
                  <a:pt x="60620" y="2648"/>
                </a:cubicBezTo>
                <a:cubicBezTo>
                  <a:pt x="58189" y="369"/>
                  <a:pt x="56517" y="0"/>
                  <a:pt x="55649" y="0"/>
                </a:cubicBezTo>
                <a:cubicBezTo>
                  <a:pt x="54781" y="0"/>
                  <a:pt x="53110" y="369"/>
                  <a:pt x="50679" y="2648"/>
                </a:cubicBezTo>
                <a:cubicBezTo>
                  <a:pt x="48205" y="4949"/>
                  <a:pt x="45535" y="8725"/>
                  <a:pt x="43061" y="14021"/>
                </a:cubicBezTo>
                <a:cubicBezTo>
                  <a:pt x="38655" y="23462"/>
                  <a:pt x="35551" y="36354"/>
                  <a:pt x="34922" y="50354"/>
                </a:cubicBezTo>
                <a:close/>
                <a:moveTo>
                  <a:pt x="24504" y="50354"/>
                </a:moveTo>
                <a:cubicBezTo>
                  <a:pt x="25264" y="31775"/>
                  <a:pt x="30060" y="14520"/>
                  <a:pt x="37071" y="3191"/>
                </a:cubicBezTo>
                <a:cubicBezTo>
                  <a:pt x="17081" y="10266"/>
                  <a:pt x="2366" y="28476"/>
                  <a:pt x="326" y="50354"/>
                </a:cubicBezTo>
                <a:lnTo>
                  <a:pt x="24504" y="50354"/>
                </a:lnTo>
                <a:close/>
                <a:moveTo>
                  <a:pt x="326" y="60771"/>
                </a:moveTo>
                <a:cubicBezTo>
                  <a:pt x="2366" y="82649"/>
                  <a:pt x="17081" y="100859"/>
                  <a:pt x="37071" y="107934"/>
                </a:cubicBezTo>
                <a:cubicBezTo>
                  <a:pt x="30060" y="96605"/>
                  <a:pt x="25264" y="79350"/>
                  <a:pt x="24504" y="60771"/>
                </a:cubicBezTo>
                <a:lnTo>
                  <a:pt x="326" y="60771"/>
                </a:lnTo>
                <a:close/>
                <a:moveTo>
                  <a:pt x="86795" y="60771"/>
                </a:moveTo>
                <a:cubicBezTo>
                  <a:pt x="86035" y="79350"/>
                  <a:pt x="81238" y="96605"/>
                  <a:pt x="74228" y="107934"/>
                </a:cubicBezTo>
                <a:cubicBezTo>
                  <a:pt x="94218" y="100837"/>
                  <a:pt x="108933" y="82649"/>
                  <a:pt x="110973" y="60771"/>
                </a:cubicBezTo>
                <a:lnTo>
                  <a:pt x="86795" y="60771"/>
                </a:lnTo>
                <a:close/>
                <a:moveTo>
                  <a:pt x="110973" y="50354"/>
                </a:moveTo>
                <a:cubicBezTo>
                  <a:pt x="108933" y="28476"/>
                  <a:pt x="94218" y="10266"/>
                  <a:pt x="74228" y="3191"/>
                </a:cubicBezTo>
                <a:cubicBezTo>
                  <a:pt x="81238" y="14520"/>
                  <a:pt x="86035" y="31775"/>
                  <a:pt x="86795" y="50354"/>
                </a:cubicBezTo>
                <a:lnTo>
                  <a:pt x="110973" y="50354"/>
                </a:lnTo>
                <a:close/>
              </a:path>
            </a:pathLst>
          </a:custGeom>
          <a:solidFill>
            <a:srgbClr val="FFFFFF"/>
          </a:solidFill>
          <a:ln/>
        </p:spPr>
      </p:sp>
      <p:sp>
        <p:nvSpPr>
          <p:cNvPr id="21" name="Text 19"/>
          <p:cNvSpPr/>
          <p:nvPr/>
        </p:nvSpPr>
        <p:spPr>
          <a:xfrm>
            <a:off x="889000" y="3016250"/>
            <a:ext cx="3024188"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Quattrocento Sans" pitchFamily="34" charset="0"/>
                <a:ea typeface="Quattrocento Sans" pitchFamily="34" charset="-122"/>
                <a:cs typeface="Quattrocento Sans" pitchFamily="34" charset="-120"/>
              </a:rPr>
              <a:t>International Safeguards</a:t>
            </a:r>
            <a:endParaRPr lang="en-US" sz="1600" dirty="0"/>
          </a:p>
        </p:txBody>
      </p:sp>
      <p:sp>
        <p:nvSpPr>
          <p:cNvPr id="22" name="Text 20"/>
          <p:cNvSpPr/>
          <p:nvPr/>
        </p:nvSpPr>
        <p:spPr>
          <a:xfrm>
            <a:off x="889000" y="3206750"/>
            <a:ext cx="3016250"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EIB ESS5 standards for resettlement and livelihood restoration</a:t>
            </a:r>
            <a:endParaRPr lang="en-US" sz="1600" dirty="0"/>
          </a:p>
        </p:txBody>
      </p:sp>
      <p:sp>
        <p:nvSpPr>
          <p:cNvPr id="23" name="Shape 21"/>
          <p:cNvSpPr/>
          <p:nvPr/>
        </p:nvSpPr>
        <p:spPr>
          <a:xfrm>
            <a:off x="317500" y="3651250"/>
            <a:ext cx="5699125" cy="2508250"/>
          </a:xfrm>
          <a:prstGeom prst="roundRect">
            <a:avLst>
              <a:gd name="adj" fmla="val 2532"/>
            </a:avLst>
          </a:prstGeom>
          <a:solidFill>
            <a:srgbClr val="2A4B43"/>
          </a:solidFill>
          <a:ln/>
        </p:spPr>
      </p:sp>
      <p:sp>
        <p:nvSpPr>
          <p:cNvPr id="24" name="Text 22"/>
          <p:cNvSpPr/>
          <p:nvPr/>
        </p:nvSpPr>
        <p:spPr>
          <a:xfrm>
            <a:off x="476250" y="3810000"/>
            <a:ext cx="5461000" cy="222250"/>
          </a:xfrm>
          <a:prstGeom prst="rect">
            <a:avLst/>
          </a:prstGeom>
          <a:noFill/>
          <a:ln/>
        </p:spPr>
        <p:txBody>
          <a:bodyPr wrap="square" lIns="0" tIns="0" rIns="0" bIns="0" rtlCol="0" anchor="ctr"/>
          <a:lstStyle/>
          <a:p>
            <a:pPr>
              <a:lnSpc>
                <a:spcPct val="120000"/>
              </a:lnSpc>
            </a:pPr>
            <a:r>
              <a:rPr lang="en-US" sz="1250" b="1" dirty="0">
                <a:solidFill>
                  <a:srgbClr val="F7F5F2"/>
                </a:solidFill>
                <a:latin typeface="Liter" pitchFamily="34" charset="0"/>
                <a:ea typeface="Liter" pitchFamily="34" charset="-122"/>
                <a:cs typeface="Liter" pitchFamily="34" charset="-120"/>
              </a:rPr>
              <a:t>Assessment Methodology</a:t>
            </a:r>
            <a:endParaRPr lang="en-US" sz="1600" dirty="0"/>
          </a:p>
        </p:txBody>
      </p:sp>
      <p:sp>
        <p:nvSpPr>
          <p:cNvPr id="25" name="Shape 23"/>
          <p:cNvSpPr/>
          <p:nvPr/>
        </p:nvSpPr>
        <p:spPr>
          <a:xfrm>
            <a:off x="476250" y="4159250"/>
            <a:ext cx="254000" cy="254000"/>
          </a:xfrm>
          <a:prstGeom prst="roundRect">
            <a:avLst>
              <a:gd name="adj" fmla="val 50000"/>
            </a:avLst>
          </a:prstGeom>
          <a:solidFill>
            <a:srgbClr val="D77A61"/>
          </a:solidFill>
          <a:ln/>
        </p:spPr>
      </p:sp>
      <p:sp>
        <p:nvSpPr>
          <p:cNvPr id="26" name="Text 24"/>
          <p:cNvSpPr/>
          <p:nvPr/>
        </p:nvSpPr>
        <p:spPr>
          <a:xfrm>
            <a:off x="448469" y="4159250"/>
            <a:ext cx="309563" cy="254000"/>
          </a:xfrm>
          <a:prstGeom prst="rect">
            <a:avLst/>
          </a:prstGeom>
          <a:noFill/>
          <a:ln/>
        </p:spPr>
        <p:txBody>
          <a:bodyPr wrap="square" lIns="0" tIns="0" rIns="0" bIns="0" rtlCol="0" anchor="ctr"/>
          <a:lstStyle/>
          <a:p>
            <a:pPr algn="ctr">
              <a:lnSpc>
                <a:spcPct val="120000"/>
              </a:lnSpc>
            </a:pPr>
            <a:r>
              <a:rPr lang="en-US" sz="875"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27" name="Text 25"/>
          <p:cNvSpPr/>
          <p:nvPr/>
        </p:nvSpPr>
        <p:spPr>
          <a:xfrm>
            <a:off x="825500" y="4191000"/>
            <a:ext cx="2301875" cy="190500"/>
          </a:xfrm>
          <a:prstGeom prst="rect">
            <a:avLst/>
          </a:prstGeom>
          <a:noFill/>
          <a:ln/>
        </p:spPr>
        <p:txBody>
          <a:bodyPr wrap="square" lIns="0" tIns="0" rIns="0" bIns="0" rtlCol="0" anchor="ctr"/>
          <a:lstStyle/>
          <a:p>
            <a:pPr>
              <a:lnSpc>
                <a:spcPct val="130000"/>
              </a:lnSpc>
            </a:pPr>
            <a:r>
              <a:rPr lang="en-US" sz="1000" dirty="0">
                <a:solidFill>
                  <a:srgbClr val="F7F5F2"/>
                </a:solidFill>
                <a:latin typeface="Quattrocento Sans" pitchFamily="34" charset="0"/>
                <a:ea typeface="Quattrocento Sans" pitchFamily="34" charset="-122"/>
                <a:cs typeface="Quattrocento Sans" pitchFamily="34" charset="-120"/>
              </a:rPr>
              <a:t>Field surveys and morphological analysis</a:t>
            </a:r>
            <a:endParaRPr lang="en-US" sz="1600" dirty="0"/>
          </a:p>
        </p:txBody>
      </p:sp>
      <p:sp>
        <p:nvSpPr>
          <p:cNvPr id="28" name="Shape 26"/>
          <p:cNvSpPr/>
          <p:nvPr/>
        </p:nvSpPr>
        <p:spPr>
          <a:xfrm>
            <a:off x="476250" y="4476750"/>
            <a:ext cx="254000" cy="254000"/>
          </a:xfrm>
          <a:prstGeom prst="roundRect">
            <a:avLst>
              <a:gd name="adj" fmla="val 50000"/>
            </a:avLst>
          </a:prstGeom>
          <a:solidFill>
            <a:srgbClr val="D77A61"/>
          </a:solidFill>
          <a:ln/>
        </p:spPr>
      </p:sp>
      <p:sp>
        <p:nvSpPr>
          <p:cNvPr id="29" name="Text 27"/>
          <p:cNvSpPr/>
          <p:nvPr/>
        </p:nvSpPr>
        <p:spPr>
          <a:xfrm>
            <a:off x="448469" y="4476750"/>
            <a:ext cx="309563" cy="254000"/>
          </a:xfrm>
          <a:prstGeom prst="rect">
            <a:avLst/>
          </a:prstGeom>
          <a:noFill/>
          <a:ln/>
        </p:spPr>
        <p:txBody>
          <a:bodyPr wrap="square" lIns="0" tIns="0" rIns="0" bIns="0" rtlCol="0" anchor="ctr"/>
          <a:lstStyle/>
          <a:p>
            <a:pPr algn="ctr">
              <a:lnSpc>
                <a:spcPct val="120000"/>
              </a:lnSpc>
            </a:pPr>
            <a:r>
              <a:rPr lang="en-US" sz="875"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30" name="Text 28"/>
          <p:cNvSpPr/>
          <p:nvPr/>
        </p:nvSpPr>
        <p:spPr>
          <a:xfrm>
            <a:off x="825500" y="4508500"/>
            <a:ext cx="2500313" cy="190500"/>
          </a:xfrm>
          <a:prstGeom prst="rect">
            <a:avLst/>
          </a:prstGeom>
          <a:noFill/>
          <a:ln/>
        </p:spPr>
        <p:txBody>
          <a:bodyPr wrap="square" lIns="0" tIns="0" rIns="0" bIns="0" rtlCol="0" anchor="ctr"/>
          <a:lstStyle/>
          <a:p>
            <a:pPr>
              <a:lnSpc>
                <a:spcPct val="130000"/>
              </a:lnSpc>
            </a:pPr>
            <a:r>
              <a:rPr lang="en-US" sz="1000" dirty="0">
                <a:solidFill>
                  <a:srgbClr val="F7F5F2"/>
                </a:solidFill>
                <a:latin typeface="Quattrocento Sans" pitchFamily="34" charset="0"/>
                <a:ea typeface="Quattrocento Sans" pitchFamily="34" charset="-122"/>
                <a:cs typeface="Quattrocento Sans" pitchFamily="34" charset="-120"/>
              </a:rPr>
              <a:t>Vegetation, soil, and climate characterization</a:t>
            </a:r>
            <a:endParaRPr lang="en-US" sz="1600" dirty="0"/>
          </a:p>
        </p:txBody>
      </p:sp>
      <p:sp>
        <p:nvSpPr>
          <p:cNvPr id="31" name="Shape 29"/>
          <p:cNvSpPr/>
          <p:nvPr/>
        </p:nvSpPr>
        <p:spPr>
          <a:xfrm>
            <a:off x="476250" y="4794250"/>
            <a:ext cx="254000" cy="254000"/>
          </a:xfrm>
          <a:prstGeom prst="roundRect">
            <a:avLst>
              <a:gd name="adj" fmla="val 50000"/>
            </a:avLst>
          </a:prstGeom>
          <a:solidFill>
            <a:srgbClr val="D77A61"/>
          </a:solidFill>
          <a:ln/>
        </p:spPr>
      </p:sp>
      <p:sp>
        <p:nvSpPr>
          <p:cNvPr id="32" name="Text 30"/>
          <p:cNvSpPr/>
          <p:nvPr/>
        </p:nvSpPr>
        <p:spPr>
          <a:xfrm>
            <a:off x="448469" y="4794250"/>
            <a:ext cx="309563" cy="254000"/>
          </a:xfrm>
          <a:prstGeom prst="rect">
            <a:avLst/>
          </a:prstGeom>
          <a:noFill/>
          <a:ln/>
        </p:spPr>
        <p:txBody>
          <a:bodyPr wrap="square" lIns="0" tIns="0" rIns="0" bIns="0" rtlCol="0" anchor="ctr"/>
          <a:lstStyle/>
          <a:p>
            <a:pPr algn="ctr">
              <a:lnSpc>
                <a:spcPct val="120000"/>
              </a:lnSpc>
            </a:pPr>
            <a:r>
              <a:rPr lang="en-US" sz="875"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33" name="Text 31"/>
          <p:cNvSpPr/>
          <p:nvPr/>
        </p:nvSpPr>
        <p:spPr>
          <a:xfrm>
            <a:off x="825500" y="4826000"/>
            <a:ext cx="2286000" cy="190500"/>
          </a:xfrm>
          <a:prstGeom prst="rect">
            <a:avLst/>
          </a:prstGeom>
          <a:noFill/>
          <a:ln/>
        </p:spPr>
        <p:txBody>
          <a:bodyPr wrap="square" lIns="0" tIns="0" rIns="0" bIns="0" rtlCol="0" anchor="ctr"/>
          <a:lstStyle/>
          <a:p>
            <a:pPr>
              <a:lnSpc>
                <a:spcPct val="130000"/>
              </a:lnSpc>
            </a:pPr>
            <a:r>
              <a:rPr lang="en-US" sz="1000" dirty="0">
                <a:solidFill>
                  <a:srgbClr val="F7F5F2"/>
                </a:solidFill>
                <a:latin typeface="Quattrocento Sans" pitchFamily="34" charset="0"/>
                <a:ea typeface="Quattrocento Sans" pitchFamily="34" charset="-122"/>
                <a:cs typeface="Quattrocento Sans" pitchFamily="34" charset="-120"/>
              </a:rPr>
              <a:t>Socio-economic baseline data collection</a:t>
            </a:r>
            <a:endParaRPr lang="en-US" sz="1600" dirty="0"/>
          </a:p>
        </p:txBody>
      </p:sp>
      <p:sp>
        <p:nvSpPr>
          <p:cNvPr id="34" name="Shape 32"/>
          <p:cNvSpPr/>
          <p:nvPr/>
        </p:nvSpPr>
        <p:spPr>
          <a:xfrm>
            <a:off x="476250" y="5111750"/>
            <a:ext cx="254000" cy="254000"/>
          </a:xfrm>
          <a:prstGeom prst="roundRect">
            <a:avLst>
              <a:gd name="adj" fmla="val 50000"/>
            </a:avLst>
          </a:prstGeom>
          <a:solidFill>
            <a:srgbClr val="D77A61"/>
          </a:solidFill>
          <a:ln/>
        </p:spPr>
      </p:sp>
      <p:sp>
        <p:nvSpPr>
          <p:cNvPr id="35" name="Text 33"/>
          <p:cNvSpPr/>
          <p:nvPr/>
        </p:nvSpPr>
        <p:spPr>
          <a:xfrm>
            <a:off x="448469" y="5111750"/>
            <a:ext cx="309563" cy="254000"/>
          </a:xfrm>
          <a:prstGeom prst="rect">
            <a:avLst/>
          </a:prstGeom>
          <a:noFill/>
          <a:ln/>
        </p:spPr>
        <p:txBody>
          <a:bodyPr wrap="square" lIns="0" tIns="0" rIns="0" bIns="0" rtlCol="0" anchor="ctr"/>
          <a:lstStyle/>
          <a:p>
            <a:pPr algn="ctr">
              <a:lnSpc>
                <a:spcPct val="120000"/>
              </a:lnSpc>
            </a:pPr>
            <a:r>
              <a:rPr lang="en-US" sz="875" b="1" dirty="0">
                <a:solidFill>
                  <a:srgbClr val="FFFFFF"/>
                </a:solidFill>
                <a:latin typeface="Quattrocento Sans" pitchFamily="34" charset="0"/>
                <a:ea typeface="Quattrocento Sans" pitchFamily="34" charset="-122"/>
                <a:cs typeface="Quattrocento Sans" pitchFamily="34" charset="-120"/>
              </a:rPr>
              <a:t>4</a:t>
            </a:r>
            <a:endParaRPr lang="en-US" sz="1600" dirty="0"/>
          </a:p>
        </p:txBody>
      </p:sp>
      <p:sp>
        <p:nvSpPr>
          <p:cNvPr id="36" name="Text 34"/>
          <p:cNvSpPr/>
          <p:nvPr/>
        </p:nvSpPr>
        <p:spPr>
          <a:xfrm>
            <a:off x="825500" y="5143500"/>
            <a:ext cx="3079750" cy="190500"/>
          </a:xfrm>
          <a:prstGeom prst="rect">
            <a:avLst/>
          </a:prstGeom>
          <a:noFill/>
          <a:ln/>
        </p:spPr>
        <p:txBody>
          <a:bodyPr wrap="square" lIns="0" tIns="0" rIns="0" bIns="0" rtlCol="0" anchor="ctr"/>
          <a:lstStyle/>
          <a:p>
            <a:pPr>
              <a:lnSpc>
                <a:spcPct val="130000"/>
              </a:lnSpc>
            </a:pPr>
            <a:r>
              <a:rPr lang="en-US" sz="1000" dirty="0">
                <a:solidFill>
                  <a:srgbClr val="F7F5F2"/>
                </a:solidFill>
                <a:latin typeface="Quattrocento Sans" pitchFamily="34" charset="0"/>
                <a:ea typeface="Quattrocento Sans" pitchFamily="34" charset="-122"/>
                <a:cs typeface="Quattrocento Sans" pitchFamily="34" charset="-120"/>
              </a:rPr>
              <a:t>Stakeholder engagement and community consultations</a:t>
            </a:r>
            <a:endParaRPr lang="en-US" sz="1600" dirty="0"/>
          </a:p>
        </p:txBody>
      </p:sp>
      <p:sp>
        <p:nvSpPr>
          <p:cNvPr id="37" name="Shape 35"/>
          <p:cNvSpPr/>
          <p:nvPr/>
        </p:nvSpPr>
        <p:spPr>
          <a:xfrm>
            <a:off x="476250" y="5429250"/>
            <a:ext cx="254000" cy="254000"/>
          </a:xfrm>
          <a:prstGeom prst="roundRect">
            <a:avLst>
              <a:gd name="adj" fmla="val 50000"/>
            </a:avLst>
          </a:prstGeom>
          <a:solidFill>
            <a:srgbClr val="D77A61"/>
          </a:solidFill>
          <a:ln/>
        </p:spPr>
      </p:sp>
      <p:sp>
        <p:nvSpPr>
          <p:cNvPr id="38" name="Text 36"/>
          <p:cNvSpPr/>
          <p:nvPr/>
        </p:nvSpPr>
        <p:spPr>
          <a:xfrm>
            <a:off x="448469" y="5429250"/>
            <a:ext cx="309563" cy="254000"/>
          </a:xfrm>
          <a:prstGeom prst="rect">
            <a:avLst/>
          </a:prstGeom>
          <a:noFill/>
          <a:ln/>
        </p:spPr>
        <p:txBody>
          <a:bodyPr wrap="square" lIns="0" tIns="0" rIns="0" bIns="0" rtlCol="0" anchor="ctr"/>
          <a:lstStyle/>
          <a:p>
            <a:pPr algn="ctr">
              <a:lnSpc>
                <a:spcPct val="120000"/>
              </a:lnSpc>
            </a:pPr>
            <a:r>
              <a:rPr lang="en-US" sz="875" b="1" dirty="0">
                <a:solidFill>
                  <a:srgbClr val="FFFFFF"/>
                </a:solidFill>
                <a:latin typeface="Quattrocento Sans" pitchFamily="34" charset="0"/>
                <a:ea typeface="Quattrocento Sans" pitchFamily="34" charset="-122"/>
                <a:cs typeface="Quattrocento Sans" pitchFamily="34" charset="-120"/>
              </a:rPr>
              <a:t>5</a:t>
            </a:r>
            <a:endParaRPr lang="en-US" sz="1600" dirty="0"/>
          </a:p>
        </p:txBody>
      </p:sp>
      <p:sp>
        <p:nvSpPr>
          <p:cNvPr id="39" name="Text 37"/>
          <p:cNvSpPr/>
          <p:nvPr/>
        </p:nvSpPr>
        <p:spPr>
          <a:xfrm>
            <a:off x="825500" y="5461000"/>
            <a:ext cx="2524125" cy="190500"/>
          </a:xfrm>
          <a:prstGeom prst="rect">
            <a:avLst/>
          </a:prstGeom>
          <a:noFill/>
          <a:ln/>
        </p:spPr>
        <p:txBody>
          <a:bodyPr wrap="square" lIns="0" tIns="0" rIns="0" bIns="0" rtlCol="0" anchor="ctr"/>
          <a:lstStyle/>
          <a:p>
            <a:pPr>
              <a:lnSpc>
                <a:spcPct val="130000"/>
              </a:lnSpc>
            </a:pPr>
            <a:r>
              <a:rPr lang="en-US" sz="1000" dirty="0">
                <a:solidFill>
                  <a:srgbClr val="F7F5F2"/>
                </a:solidFill>
                <a:latin typeface="Quattrocento Sans" pitchFamily="34" charset="0"/>
                <a:ea typeface="Quattrocento Sans" pitchFamily="34" charset="-122"/>
                <a:cs typeface="Quattrocento Sans" pitchFamily="34" charset="-120"/>
              </a:rPr>
              <a:t>Resettlement Action Plan (RAP) development</a:t>
            </a:r>
            <a:endParaRPr lang="en-US" sz="1600" dirty="0"/>
          </a:p>
        </p:txBody>
      </p:sp>
      <p:sp>
        <p:nvSpPr>
          <p:cNvPr id="40" name="Shape 38"/>
          <p:cNvSpPr/>
          <p:nvPr/>
        </p:nvSpPr>
        <p:spPr>
          <a:xfrm>
            <a:off x="476250" y="5746750"/>
            <a:ext cx="254000" cy="254000"/>
          </a:xfrm>
          <a:prstGeom prst="roundRect">
            <a:avLst>
              <a:gd name="adj" fmla="val 50000"/>
            </a:avLst>
          </a:prstGeom>
          <a:solidFill>
            <a:srgbClr val="D77A61"/>
          </a:solidFill>
          <a:ln/>
        </p:spPr>
      </p:sp>
      <p:sp>
        <p:nvSpPr>
          <p:cNvPr id="41" name="Text 39"/>
          <p:cNvSpPr/>
          <p:nvPr/>
        </p:nvSpPr>
        <p:spPr>
          <a:xfrm>
            <a:off x="448469" y="5746750"/>
            <a:ext cx="309563" cy="254000"/>
          </a:xfrm>
          <a:prstGeom prst="rect">
            <a:avLst/>
          </a:prstGeom>
          <a:noFill/>
          <a:ln/>
        </p:spPr>
        <p:txBody>
          <a:bodyPr wrap="square" lIns="0" tIns="0" rIns="0" bIns="0" rtlCol="0" anchor="ctr"/>
          <a:lstStyle/>
          <a:p>
            <a:pPr algn="ctr">
              <a:lnSpc>
                <a:spcPct val="120000"/>
              </a:lnSpc>
            </a:pPr>
            <a:r>
              <a:rPr lang="en-US" sz="875" b="1" dirty="0">
                <a:solidFill>
                  <a:srgbClr val="FFFFFF"/>
                </a:solidFill>
                <a:latin typeface="Quattrocento Sans" pitchFamily="34" charset="0"/>
                <a:ea typeface="Quattrocento Sans" pitchFamily="34" charset="-122"/>
                <a:cs typeface="Quattrocento Sans" pitchFamily="34" charset="-120"/>
              </a:rPr>
              <a:t>6</a:t>
            </a:r>
            <a:endParaRPr lang="en-US" sz="1600" dirty="0"/>
          </a:p>
        </p:txBody>
      </p:sp>
      <p:sp>
        <p:nvSpPr>
          <p:cNvPr id="42" name="Text 40"/>
          <p:cNvSpPr/>
          <p:nvPr/>
        </p:nvSpPr>
        <p:spPr>
          <a:xfrm>
            <a:off x="825500" y="5778500"/>
            <a:ext cx="3651250" cy="190500"/>
          </a:xfrm>
          <a:prstGeom prst="rect">
            <a:avLst/>
          </a:prstGeom>
          <a:noFill/>
          <a:ln/>
        </p:spPr>
        <p:txBody>
          <a:bodyPr wrap="square" lIns="0" tIns="0" rIns="0" bIns="0" rtlCol="0" anchor="ctr"/>
          <a:lstStyle/>
          <a:p>
            <a:pPr>
              <a:lnSpc>
                <a:spcPct val="130000"/>
              </a:lnSpc>
            </a:pPr>
            <a:r>
              <a:rPr lang="en-US" sz="1000" dirty="0">
                <a:solidFill>
                  <a:srgbClr val="F7F5F2"/>
                </a:solidFill>
                <a:latin typeface="Quattrocento Sans" pitchFamily="34" charset="0"/>
                <a:ea typeface="Quattrocento Sans" pitchFamily="34" charset="-122"/>
                <a:cs typeface="Quattrocento Sans" pitchFamily="34" charset="-120"/>
              </a:rPr>
              <a:t>Gender-sensitive programming and vulnerable group assessment</a:t>
            </a:r>
            <a:endParaRPr lang="en-US" sz="1600" dirty="0"/>
          </a:p>
        </p:txBody>
      </p:sp>
      <p:sp>
        <p:nvSpPr>
          <p:cNvPr id="43" name="Shape 41"/>
          <p:cNvSpPr/>
          <p:nvPr/>
        </p:nvSpPr>
        <p:spPr>
          <a:xfrm>
            <a:off x="6175375" y="1174750"/>
            <a:ext cx="5699125" cy="3905250"/>
          </a:xfrm>
          <a:prstGeom prst="roundRect">
            <a:avLst>
              <a:gd name="adj" fmla="val 1626"/>
            </a:avLst>
          </a:prstGeom>
          <a:solidFill>
            <a:srgbClr val="FFFFFF"/>
          </a:solidFill>
          <a:ln/>
          <a:effectLst>
            <a:outerShdw sx="100000" sy="100000" kx="0" ky="0" algn="bl" rotWithShape="0" blurRad="23813" dist="7938" dir="5400000">
              <a:srgbClr val="000000">
                <a:alpha val="10196"/>
              </a:srgbClr>
            </a:outerShdw>
          </a:effectLst>
        </p:spPr>
      </p:sp>
      <p:sp>
        <p:nvSpPr>
          <p:cNvPr id="44" name="Text 42"/>
          <p:cNvSpPr/>
          <p:nvPr/>
        </p:nvSpPr>
        <p:spPr>
          <a:xfrm>
            <a:off x="6334125" y="1333500"/>
            <a:ext cx="5461000" cy="222250"/>
          </a:xfrm>
          <a:prstGeom prst="rect">
            <a:avLst/>
          </a:prstGeom>
          <a:noFill/>
          <a:ln/>
        </p:spPr>
        <p:txBody>
          <a:bodyPr wrap="square" lIns="0" tIns="0" rIns="0" bIns="0" rtlCol="0" anchor="ctr"/>
          <a:lstStyle/>
          <a:p>
            <a:pPr>
              <a:lnSpc>
                <a:spcPct val="120000"/>
              </a:lnSpc>
            </a:pPr>
            <a:r>
              <a:rPr lang="en-US" sz="1250" b="1" dirty="0">
                <a:solidFill>
                  <a:srgbClr val="2A4B43"/>
                </a:solidFill>
                <a:latin typeface="Liter" pitchFamily="34" charset="0"/>
                <a:ea typeface="Liter" pitchFamily="34" charset="-122"/>
                <a:cs typeface="Liter" pitchFamily="34" charset="-120"/>
              </a:rPr>
              <a:t>Five Assessment Sites</a:t>
            </a:r>
            <a:endParaRPr lang="en-US" sz="1600" dirty="0"/>
          </a:p>
        </p:txBody>
      </p:sp>
      <p:sp>
        <p:nvSpPr>
          <p:cNvPr id="45" name="Shape 43"/>
          <p:cNvSpPr/>
          <p:nvPr/>
        </p:nvSpPr>
        <p:spPr>
          <a:xfrm>
            <a:off x="6334125" y="1682750"/>
            <a:ext cx="5381625" cy="571500"/>
          </a:xfrm>
          <a:prstGeom prst="roundRect">
            <a:avLst>
              <a:gd name="adj" fmla="val 11111"/>
            </a:avLst>
          </a:prstGeom>
          <a:solidFill>
            <a:srgbClr val="F7F5F2"/>
          </a:solidFill>
          <a:ln/>
        </p:spPr>
      </p:sp>
      <p:sp>
        <p:nvSpPr>
          <p:cNvPr id="46" name="Shape 44"/>
          <p:cNvSpPr/>
          <p:nvPr/>
        </p:nvSpPr>
        <p:spPr>
          <a:xfrm>
            <a:off x="6429375" y="1778000"/>
            <a:ext cx="381000" cy="381000"/>
          </a:xfrm>
          <a:prstGeom prst="roundRect">
            <a:avLst>
              <a:gd name="adj" fmla="val 16667"/>
            </a:avLst>
          </a:prstGeom>
          <a:solidFill>
            <a:srgbClr val="2A4B43"/>
          </a:solidFill>
          <a:ln/>
        </p:spPr>
      </p:sp>
      <p:sp>
        <p:nvSpPr>
          <p:cNvPr id="47" name="Text 45"/>
          <p:cNvSpPr/>
          <p:nvPr/>
        </p:nvSpPr>
        <p:spPr>
          <a:xfrm>
            <a:off x="6393656" y="1778000"/>
            <a:ext cx="452438" cy="381000"/>
          </a:xfrm>
          <a:prstGeom prst="rect">
            <a:avLst/>
          </a:prstGeom>
          <a:noFill/>
          <a:ln/>
        </p:spPr>
        <p:txBody>
          <a:bodyPr wrap="square" lIns="0" tIns="0" rIns="0" bIns="0" rtlCol="0" anchor="ctr"/>
          <a:lstStyle/>
          <a:p>
            <a:pPr algn="ctr">
              <a:lnSpc>
                <a:spcPct val="130000"/>
              </a:lnSpc>
            </a:pPr>
            <a:r>
              <a:rPr lang="en-US" sz="1125"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48" name="Text 46"/>
          <p:cNvSpPr/>
          <p:nvPr/>
        </p:nvSpPr>
        <p:spPr>
          <a:xfrm>
            <a:off x="6905625" y="1793875"/>
            <a:ext cx="2254250"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Quattrocento Sans" pitchFamily="34" charset="0"/>
                <a:ea typeface="Quattrocento Sans" pitchFamily="34" charset="-122"/>
                <a:cs typeface="Quattrocento Sans" pitchFamily="34" charset="-120"/>
              </a:rPr>
              <a:t>Wuro Biriji to Doma</a:t>
            </a:r>
            <a:endParaRPr lang="en-US" sz="1600" dirty="0"/>
          </a:p>
        </p:txBody>
      </p:sp>
      <p:sp>
        <p:nvSpPr>
          <p:cNvPr id="49" name="Text 47"/>
          <p:cNvSpPr/>
          <p:nvPr/>
        </p:nvSpPr>
        <p:spPr>
          <a:xfrm>
            <a:off x="6905625" y="1984375"/>
            <a:ext cx="2246313"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15.4 km | 8 communities | High exposure: 85%</a:t>
            </a:r>
            <a:endParaRPr lang="en-US" sz="1600" dirty="0"/>
          </a:p>
        </p:txBody>
      </p:sp>
      <p:sp>
        <p:nvSpPr>
          <p:cNvPr id="50" name="Shape 48"/>
          <p:cNvSpPr/>
          <p:nvPr/>
        </p:nvSpPr>
        <p:spPr>
          <a:xfrm>
            <a:off x="6334125" y="2349500"/>
            <a:ext cx="5381625" cy="571500"/>
          </a:xfrm>
          <a:prstGeom prst="roundRect">
            <a:avLst>
              <a:gd name="adj" fmla="val 11111"/>
            </a:avLst>
          </a:prstGeom>
          <a:solidFill>
            <a:srgbClr val="F7F5F2"/>
          </a:solidFill>
          <a:ln/>
        </p:spPr>
      </p:sp>
      <p:sp>
        <p:nvSpPr>
          <p:cNvPr id="51" name="Shape 49"/>
          <p:cNvSpPr/>
          <p:nvPr/>
        </p:nvSpPr>
        <p:spPr>
          <a:xfrm>
            <a:off x="6429375" y="2444750"/>
            <a:ext cx="381000" cy="381000"/>
          </a:xfrm>
          <a:prstGeom prst="roundRect">
            <a:avLst>
              <a:gd name="adj" fmla="val 16667"/>
            </a:avLst>
          </a:prstGeom>
          <a:solidFill>
            <a:srgbClr val="A9927D"/>
          </a:solidFill>
          <a:ln/>
        </p:spPr>
      </p:sp>
      <p:sp>
        <p:nvSpPr>
          <p:cNvPr id="52" name="Text 50"/>
          <p:cNvSpPr/>
          <p:nvPr/>
        </p:nvSpPr>
        <p:spPr>
          <a:xfrm>
            <a:off x="6393656" y="2444750"/>
            <a:ext cx="452438" cy="381000"/>
          </a:xfrm>
          <a:prstGeom prst="rect">
            <a:avLst/>
          </a:prstGeom>
          <a:noFill/>
          <a:ln/>
        </p:spPr>
        <p:txBody>
          <a:bodyPr wrap="square" lIns="0" tIns="0" rIns="0" bIns="0" rtlCol="0" anchor="ctr"/>
          <a:lstStyle/>
          <a:p>
            <a:pPr algn="ctr">
              <a:lnSpc>
                <a:spcPct val="130000"/>
              </a:lnSpc>
            </a:pPr>
            <a:r>
              <a:rPr lang="en-US" sz="1125"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53" name="Text 51"/>
          <p:cNvSpPr/>
          <p:nvPr/>
        </p:nvSpPr>
        <p:spPr>
          <a:xfrm>
            <a:off x="6905625" y="2460625"/>
            <a:ext cx="2508250"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Quattrocento Sans" pitchFamily="34" charset="0"/>
                <a:ea typeface="Quattrocento Sans" pitchFamily="34" charset="-122"/>
                <a:cs typeface="Quattrocento Sans" pitchFamily="34" charset="-120"/>
              </a:rPr>
              <a:t>Jauro Tukur (Kumo)</a:t>
            </a:r>
            <a:endParaRPr lang="en-US" sz="1600" dirty="0"/>
          </a:p>
        </p:txBody>
      </p:sp>
      <p:sp>
        <p:nvSpPr>
          <p:cNvPr id="54" name="Text 52"/>
          <p:cNvSpPr/>
          <p:nvPr/>
        </p:nvSpPr>
        <p:spPr>
          <a:xfrm>
            <a:off x="6905625" y="2651125"/>
            <a:ext cx="2500313"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3.4 km | Stream bank erosion | High exposure: 80%</a:t>
            </a:r>
            <a:endParaRPr lang="en-US" sz="1600" dirty="0"/>
          </a:p>
        </p:txBody>
      </p:sp>
      <p:sp>
        <p:nvSpPr>
          <p:cNvPr id="55" name="Shape 53"/>
          <p:cNvSpPr/>
          <p:nvPr/>
        </p:nvSpPr>
        <p:spPr>
          <a:xfrm>
            <a:off x="6334125" y="3016250"/>
            <a:ext cx="5381625" cy="571500"/>
          </a:xfrm>
          <a:prstGeom prst="roundRect">
            <a:avLst>
              <a:gd name="adj" fmla="val 11111"/>
            </a:avLst>
          </a:prstGeom>
          <a:solidFill>
            <a:srgbClr val="F7F5F2"/>
          </a:solidFill>
          <a:ln/>
        </p:spPr>
      </p:sp>
      <p:sp>
        <p:nvSpPr>
          <p:cNvPr id="56" name="Shape 54"/>
          <p:cNvSpPr/>
          <p:nvPr/>
        </p:nvSpPr>
        <p:spPr>
          <a:xfrm>
            <a:off x="6429375" y="3111500"/>
            <a:ext cx="381000" cy="381000"/>
          </a:xfrm>
          <a:prstGeom prst="roundRect">
            <a:avLst>
              <a:gd name="adj" fmla="val 16667"/>
            </a:avLst>
          </a:prstGeom>
          <a:solidFill>
            <a:srgbClr val="D77A61"/>
          </a:solidFill>
          <a:ln/>
        </p:spPr>
      </p:sp>
      <p:sp>
        <p:nvSpPr>
          <p:cNvPr id="57" name="Text 55"/>
          <p:cNvSpPr/>
          <p:nvPr/>
        </p:nvSpPr>
        <p:spPr>
          <a:xfrm>
            <a:off x="6393656" y="3111500"/>
            <a:ext cx="452438" cy="381000"/>
          </a:xfrm>
          <a:prstGeom prst="rect">
            <a:avLst/>
          </a:prstGeom>
          <a:noFill/>
          <a:ln/>
        </p:spPr>
        <p:txBody>
          <a:bodyPr wrap="square" lIns="0" tIns="0" rIns="0" bIns="0" rtlCol="0" anchor="ctr"/>
          <a:lstStyle/>
          <a:p>
            <a:pPr algn="ctr">
              <a:lnSpc>
                <a:spcPct val="130000"/>
              </a:lnSpc>
            </a:pPr>
            <a:r>
              <a:rPr lang="en-US" sz="1125"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58" name="Text 56"/>
          <p:cNvSpPr/>
          <p:nvPr/>
        </p:nvSpPr>
        <p:spPr>
          <a:xfrm>
            <a:off x="6905625" y="3127375"/>
            <a:ext cx="2397125"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Quattrocento Sans" pitchFamily="34" charset="0"/>
                <a:ea typeface="Quattrocento Sans" pitchFamily="34" charset="-122"/>
                <a:cs typeface="Quattrocento Sans" pitchFamily="34" charset="-120"/>
              </a:rPr>
              <a:t>Gurama to Kundulum</a:t>
            </a:r>
            <a:endParaRPr lang="en-US" sz="1600" dirty="0"/>
          </a:p>
        </p:txBody>
      </p:sp>
      <p:sp>
        <p:nvSpPr>
          <p:cNvPr id="59" name="Text 57"/>
          <p:cNvSpPr/>
          <p:nvPr/>
        </p:nvSpPr>
        <p:spPr>
          <a:xfrm>
            <a:off x="6905625" y="3317875"/>
            <a:ext cx="2389188"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7.6 km | Gombe metropolis | High exposure: 70%</a:t>
            </a:r>
            <a:endParaRPr lang="en-US" sz="1600" dirty="0"/>
          </a:p>
        </p:txBody>
      </p:sp>
      <p:sp>
        <p:nvSpPr>
          <p:cNvPr id="60" name="Shape 58"/>
          <p:cNvSpPr/>
          <p:nvPr/>
        </p:nvSpPr>
        <p:spPr>
          <a:xfrm>
            <a:off x="6334125" y="3683000"/>
            <a:ext cx="5381625" cy="571500"/>
          </a:xfrm>
          <a:prstGeom prst="roundRect">
            <a:avLst>
              <a:gd name="adj" fmla="val 11111"/>
            </a:avLst>
          </a:prstGeom>
          <a:solidFill>
            <a:srgbClr val="F7F5F2"/>
          </a:solidFill>
          <a:ln/>
        </p:spPr>
      </p:sp>
      <p:sp>
        <p:nvSpPr>
          <p:cNvPr id="61" name="Shape 59"/>
          <p:cNvSpPr/>
          <p:nvPr/>
        </p:nvSpPr>
        <p:spPr>
          <a:xfrm>
            <a:off x="6429375" y="3778250"/>
            <a:ext cx="381000" cy="381000"/>
          </a:xfrm>
          <a:prstGeom prst="roundRect">
            <a:avLst>
              <a:gd name="adj" fmla="val 16667"/>
            </a:avLst>
          </a:prstGeom>
          <a:solidFill>
            <a:srgbClr val="2A4B43"/>
          </a:solidFill>
          <a:ln/>
        </p:spPr>
      </p:sp>
      <p:sp>
        <p:nvSpPr>
          <p:cNvPr id="62" name="Text 60"/>
          <p:cNvSpPr/>
          <p:nvPr/>
        </p:nvSpPr>
        <p:spPr>
          <a:xfrm>
            <a:off x="6393656" y="3778250"/>
            <a:ext cx="452438" cy="381000"/>
          </a:xfrm>
          <a:prstGeom prst="rect">
            <a:avLst/>
          </a:prstGeom>
          <a:noFill/>
          <a:ln/>
        </p:spPr>
        <p:txBody>
          <a:bodyPr wrap="square" lIns="0" tIns="0" rIns="0" bIns="0" rtlCol="0" anchor="ctr"/>
          <a:lstStyle/>
          <a:p>
            <a:pPr algn="ctr">
              <a:lnSpc>
                <a:spcPct val="130000"/>
              </a:lnSpc>
            </a:pPr>
            <a:r>
              <a:rPr lang="en-US" sz="1125" b="1" dirty="0">
                <a:solidFill>
                  <a:srgbClr val="FFFFFF"/>
                </a:solidFill>
                <a:latin typeface="Quattrocento Sans" pitchFamily="34" charset="0"/>
                <a:ea typeface="Quattrocento Sans" pitchFamily="34" charset="-122"/>
                <a:cs typeface="Quattrocento Sans" pitchFamily="34" charset="-120"/>
              </a:rPr>
              <a:t>4</a:t>
            </a:r>
            <a:endParaRPr lang="en-US" sz="1600" dirty="0"/>
          </a:p>
        </p:txBody>
      </p:sp>
      <p:sp>
        <p:nvSpPr>
          <p:cNvPr id="63" name="Text 61"/>
          <p:cNvSpPr/>
          <p:nvPr/>
        </p:nvSpPr>
        <p:spPr>
          <a:xfrm>
            <a:off x="6905625" y="3794125"/>
            <a:ext cx="2032000"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Quattrocento Sans" pitchFamily="34" charset="0"/>
                <a:ea typeface="Quattrocento Sans" pitchFamily="34" charset="-122"/>
                <a:cs typeface="Quattrocento Sans" pitchFamily="34" charset="-120"/>
              </a:rPr>
              <a:t>Zagaina to Kundulum</a:t>
            </a:r>
            <a:endParaRPr lang="en-US" sz="1600" dirty="0"/>
          </a:p>
        </p:txBody>
      </p:sp>
      <p:sp>
        <p:nvSpPr>
          <p:cNvPr id="64" name="Text 62"/>
          <p:cNvSpPr/>
          <p:nvPr/>
        </p:nvSpPr>
        <p:spPr>
          <a:xfrm>
            <a:off x="6905625" y="3984625"/>
            <a:ext cx="2024062"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6.8 km | 30 villages | High exposure: 40%</a:t>
            </a:r>
            <a:endParaRPr lang="en-US" sz="1600" dirty="0"/>
          </a:p>
        </p:txBody>
      </p:sp>
      <p:sp>
        <p:nvSpPr>
          <p:cNvPr id="65" name="Shape 63"/>
          <p:cNvSpPr/>
          <p:nvPr/>
        </p:nvSpPr>
        <p:spPr>
          <a:xfrm>
            <a:off x="6334125" y="4349750"/>
            <a:ext cx="5381625" cy="571500"/>
          </a:xfrm>
          <a:prstGeom prst="roundRect">
            <a:avLst>
              <a:gd name="adj" fmla="val 11111"/>
            </a:avLst>
          </a:prstGeom>
          <a:solidFill>
            <a:srgbClr val="F7F5F2"/>
          </a:solidFill>
          <a:ln/>
        </p:spPr>
      </p:sp>
      <p:sp>
        <p:nvSpPr>
          <p:cNvPr id="66" name="Shape 64"/>
          <p:cNvSpPr/>
          <p:nvPr/>
        </p:nvSpPr>
        <p:spPr>
          <a:xfrm>
            <a:off x="6429375" y="4445000"/>
            <a:ext cx="381000" cy="381000"/>
          </a:xfrm>
          <a:prstGeom prst="roundRect">
            <a:avLst>
              <a:gd name="adj" fmla="val 16667"/>
            </a:avLst>
          </a:prstGeom>
          <a:solidFill>
            <a:srgbClr val="A9927D"/>
          </a:solidFill>
          <a:ln/>
        </p:spPr>
      </p:sp>
      <p:sp>
        <p:nvSpPr>
          <p:cNvPr id="67" name="Text 65"/>
          <p:cNvSpPr/>
          <p:nvPr/>
        </p:nvSpPr>
        <p:spPr>
          <a:xfrm>
            <a:off x="6393656" y="4445000"/>
            <a:ext cx="452438" cy="381000"/>
          </a:xfrm>
          <a:prstGeom prst="rect">
            <a:avLst/>
          </a:prstGeom>
          <a:noFill/>
          <a:ln/>
        </p:spPr>
        <p:txBody>
          <a:bodyPr wrap="square" lIns="0" tIns="0" rIns="0" bIns="0" rtlCol="0" anchor="ctr"/>
          <a:lstStyle/>
          <a:p>
            <a:pPr algn="ctr">
              <a:lnSpc>
                <a:spcPct val="130000"/>
              </a:lnSpc>
            </a:pPr>
            <a:r>
              <a:rPr lang="en-US" sz="1125" b="1" dirty="0">
                <a:solidFill>
                  <a:srgbClr val="FFFFFF"/>
                </a:solidFill>
                <a:latin typeface="Quattrocento Sans" pitchFamily="34" charset="0"/>
                <a:ea typeface="Quattrocento Sans" pitchFamily="34" charset="-122"/>
                <a:cs typeface="Quattrocento Sans" pitchFamily="34" charset="-120"/>
              </a:rPr>
              <a:t>5</a:t>
            </a:r>
            <a:endParaRPr lang="en-US" sz="1600" dirty="0"/>
          </a:p>
        </p:txBody>
      </p:sp>
      <p:sp>
        <p:nvSpPr>
          <p:cNvPr id="68" name="Text 66"/>
          <p:cNvSpPr/>
          <p:nvPr/>
        </p:nvSpPr>
        <p:spPr>
          <a:xfrm>
            <a:off x="6905625" y="4460875"/>
            <a:ext cx="1968500" cy="190500"/>
          </a:xfrm>
          <a:prstGeom prst="rect">
            <a:avLst/>
          </a:prstGeom>
          <a:noFill/>
          <a:ln/>
        </p:spPr>
        <p:txBody>
          <a:bodyPr wrap="square" lIns="0" tIns="0" rIns="0" bIns="0" rtlCol="0" anchor="ctr"/>
          <a:lstStyle/>
          <a:p>
            <a:pPr>
              <a:lnSpc>
                <a:spcPct val="130000"/>
              </a:lnSpc>
            </a:pPr>
            <a:r>
              <a:rPr lang="en-US" sz="1000" b="1" dirty="0">
                <a:solidFill>
                  <a:srgbClr val="2A4B43"/>
                </a:solidFill>
                <a:latin typeface="Quattrocento Sans" pitchFamily="34" charset="0"/>
                <a:ea typeface="Quattrocento Sans" pitchFamily="34" charset="-122"/>
                <a:cs typeface="Quattrocento Sans" pitchFamily="34" charset="-120"/>
              </a:rPr>
              <a:t>Poshiya to COE Billiri</a:t>
            </a:r>
            <a:endParaRPr lang="en-US" sz="1600" dirty="0"/>
          </a:p>
        </p:txBody>
      </p:sp>
      <p:sp>
        <p:nvSpPr>
          <p:cNvPr id="69" name="Text 67"/>
          <p:cNvSpPr/>
          <p:nvPr/>
        </p:nvSpPr>
        <p:spPr>
          <a:xfrm>
            <a:off x="6905625" y="4651375"/>
            <a:ext cx="1960563" cy="158750"/>
          </a:xfrm>
          <a:prstGeom prst="rect">
            <a:avLst/>
          </a:prstGeom>
          <a:noFill/>
          <a:ln/>
        </p:spPr>
        <p:txBody>
          <a:bodyPr wrap="square" lIns="0" tIns="0" rIns="0" bIns="0" rtlCol="0" anchor="ctr"/>
          <a:lstStyle/>
          <a:p>
            <a:pPr>
              <a:lnSpc>
                <a:spcPct val="120000"/>
              </a:lnSpc>
            </a:pPr>
            <a:r>
              <a:rPr lang="en-US" sz="875" dirty="0">
                <a:solidFill>
                  <a:srgbClr val="2C3033"/>
                </a:solidFill>
                <a:latin typeface="Quattrocento Sans" pitchFamily="34" charset="0"/>
                <a:ea typeface="Quattrocento Sans" pitchFamily="34" charset="-122"/>
                <a:cs typeface="Quattrocento Sans" pitchFamily="34" charset="-120"/>
              </a:rPr>
              <a:t>5.7 km | Billiri LGA | High exposure: 80%</a:t>
            </a:r>
            <a:endParaRPr lang="en-US" sz="1600" dirty="0"/>
          </a:p>
        </p:txBody>
      </p:sp>
      <p:sp>
        <p:nvSpPr>
          <p:cNvPr id="70" name="Shape 68"/>
          <p:cNvSpPr/>
          <p:nvPr/>
        </p:nvSpPr>
        <p:spPr>
          <a:xfrm>
            <a:off x="6191250" y="5207000"/>
            <a:ext cx="5683250" cy="1158875"/>
          </a:xfrm>
          <a:custGeom>
            <a:avLst/>
            <a:gdLst/>
            <a:ahLst/>
            <a:cxnLst/>
            <a:rect l="l" t="t" r="r" b="b"/>
            <a:pathLst>
              <a:path w="5683250" h="1158875">
                <a:moveTo>
                  <a:pt x="31750" y="0"/>
                </a:moveTo>
                <a:lnTo>
                  <a:pt x="5619750" y="0"/>
                </a:lnTo>
                <a:cubicBezTo>
                  <a:pt x="5654797" y="0"/>
                  <a:pt x="5683250" y="28453"/>
                  <a:pt x="5683250" y="63500"/>
                </a:cubicBezTo>
                <a:lnTo>
                  <a:pt x="5683250" y="1095375"/>
                </a:lnTo>
                <a:cubicBezTo>
                  <a:pt x="5683250" y="1130422"/>
                  <a:pt x="5654797" y="1158875"/>
                  <a:pt x="5619750" y="1158875"/>
                </a:cubicBezTo>
                <a:lnTo>
                  <a:pt x="31750" y="1158875"/>
                </a:lnTo>
                <a:cubicBezTo>
                  <a:pt x="14227" y="1158875"/>
                  <a:pt x="0" y="1144648"/>
                  <a:pt x="0" y="1127125"/>
                </a:cubicBezTo>
                <a:lnTo>
                  <a:pt x="0" y="31750"/>
                </a:lnTo>
                <a:cubicBezTo>
                  <a:pt x="0" y="14227"/>
                  <a:pt x="14227" y="0"/>
                  <a:pt x="31750" y="0"/>
                </a:cubicBezTo>
                <a:close/>
              </a:path>
            </a:pathLst>
          </a:custGeom>
          <a:solidFill>
            <a:srgbClr val="A9927D">
              <a:alpha val="10196"/>
            </a:srgbClr>
          </a:solidFill>
          <a:ln/>
        </p:spPr>
      </p:sp>
      <p:sp>
        <p:nvSpPr>
          <p:cNvPr id="71" name="Shape 69"/>
          <p:cNvSpPr/>
          <p:nvPr/>
        </p:nvSpPr>
        <p:spPr>
          <a:xfrm>
            <a:off x="6191250" y="5207000"/>
            <a:ext cx="31750" cy="1158875"/>
          </a:xfrm>
          <a:custGeom>
            <a:avLst/>
            <a:gdLst/>
            <a:ahLst/>
            <a:cxnLst/>
            <a:rect l="l" t="t" r="r" b="b"/>
            <a:pathLst>
              <a:path w="31750" h="1158875">
                <a:moveTo>
                  <a:pt x="31750" y="0"/>
                </a:moveTo>
                <a:lnTo>
                  <a:pt x="31750" y="0"/>
                </a:lnTo>
                <a:lnTo>
                  <a:pt x="31750" y="1158875"/>
                </a:lnTo>
                <a:lnTo>
                  <a:pt x="31750" y="1158875"/>
                </a:lnTo>
                <a:cubicBezTo>
                  <a:pt x="14227" y="1158875"/>
                  <a:pt x="0" y="1144648"/>
                  <a:pt x="0" y="1127125"/>
                </a:cubicBezTo>
                <a:lnTo>
                  <a:pt x="0" y="31750"/>
                </a:lnTo>
                <a:cubicBezTo>
                  <a:pt x="0" y="14227"/>
                  <a:pt x="14227" y="0"/>
                  <a:pt x="31750" y="0"/>
                </a:cubicBezTo>
                <a:close/>
              </a:path>
            </a:pathLst>
          </a:custGeom>
          <a:solidFill>
            <a:srgbClr val="A9927D"/>
          </a:solidFill>
          <a:ln/>
        </p:spPr>
      </p:sp>
      <p:sp>
        <p:nvSpPr>
          <p:cNvPr id="72" name="Text 70"/>
          <p:cNvSpPr/>
          <p:nvPr/>
        </p:nvSpPr>
        <p:spPr>
          <a:xfrm>
            <a:off x="6334125" y="5334000"/>
            <a:ext cx="5484813" cy="222250"/>
          </a:xfrm>
          <a:prstGeom prst="rect">
            <a:avLst/>
          </a:prstGeom>
          <a:noFill/>
          <a:ln/>
        </p:spPr>
        <p:txBody>
          <a:bodyPr wrap="square" lIns="0" tIns="0" rIns="0" bIns="0" rtlCol="0" anchor="ctr"/>
          <a:lstStyle/>
          <a:p>
            <a:pPr>
              <a:lnSpc>
                <a:spcPct val="130000"/>
              </a:lnSpc>
            </a:pPr>
            <a:r>
              <a:rPr lang="en-US" sz="1125" b="1" dirty="0">
                <a:solidFill>
                  <a:srgbClr val="2A4B43"/>
                </a:solidFill>
                <a:latin typeface="Liter" pitchFamily="34" charset="0"/>
                <a:ea typeface="Liter" pitchFamily="34" charset="-122"/>
                <a:cs typeface="Liter" pitchFamily="34" charset="-120"/>
              </a:rPr>
              <a:t>Key Principle</a:t>
            </a:r>
            <a:endParaRPr lang="en-US" sz="1600" dirty="0"/>
          </a:p>
        </p:txBody>
      </p:sp>
      <p:sp>
        <p:nvSpPr>
          <p:cNvPr id="73" name="Text 71"/>
          <p:cNvSpPr/>
          <p:nvPr/>
        </p:nvSpPr>
        <p:spPr>
          <a:xfrm>
            <a:off x="6334125" y="5619750"/>
            <a:ext cx="5476875" cy="619125"/>
          </a:xfrm>
          <a:prstGeom prst="rect">
            <a:avLst/>
          </a:prstGeom>
          <a:noFill/>
          <a:ln/>
        </p:spPr>
        <p:txBody>
          <a:bodyPr wrap="square" lIns="0" tIns="0" rIns="0" bIns="0" rtlCol="0" anchor="ctr"/>
          <a:lstStyle/>
          <a:p>
            <a:pPr>
              <a:lnSpc>
                <a:spcPct val="140000"/>
              </a:lnSpc>
            </a:pPr>
            <a:r>
              <a:rPr lang="en-US" sz="1000" dirty="0">
                <a:solidFill>
                  <a:srgbClr val="2C3033"/>
                </a:solidFill>
                <a:latin typeface="Quattrocento Sans" pitchFamily="34" charset="0"/>
                <a:ea typeface="Quattrocento Sans" pitchFamily="34" charset="-122"/>
                <a:cs typeface="Quattrocento Sans" pitchFamily="34" charset="-120"/>
              </a:rPr>
              <a:t>The project adheres to </a:t>
            </a:r>
            <a:pPr>
              <a:lnSpc>
                <a:spcPct val="140000"/>
              </a:lnSpc>
            </a:pPr>
            <a:r>
              <a:rPr lang="en-US" sz="1000" b="1" dirty="0">
                <a:solidFill>
                  <a:srgbClr val="D77A61"/>
                </a:solidFill>
                <a:latin typeface="Quattrocento Sans" pitchFamily="34" charset="0"/>
                <a:ea typeface="Quattrocento Sans" pitchFamily="34" charset="-122"/>
                <a:cs typeface="Quattrocento Sans" pitchFamily="34" charset="-120"/>
              </a:rPr>
              <a:t>EIB ESS5 standards</a:t>
            </a:r>
            <a:pPr>
              <a:lnSpc>
                <a:spcPct val="140000"/>
              </a:lnSpc>
            </a:pPr>
            <a:r>
              <a:rPr lang="en-US" sz="1000" dirty="0">
                <a:solidFill>
                  <a:srgbClr val="2C3033"/>
                </a:solidFill>
                <a:latin typeface="Quattrocento Sans" pitchFamily="34" charset="0"/>
                <a:ea typeface="Quattrocento Sans" pitchFamily="34" charset="-122"/>
                <a:cs typeface="Quattrocento Sans" pitchFamily="34" charset="-120"/>
              </a:rPr>
              <a:t>, requiring that affected persons achieve an </a:t>
            </a:r>
            <a:pPr>
              <a:lnSpc>
                <a:spcPct val="140000"/>
              </a:lnSpc>
            </a:pPr>
            <a:r>
              <a:rPr lang="en-US" sz="1000" b="1" dirty="0">
                <a:solidFill>
                  <a:srgbClr val="2C3033"/>
                </a:solidFill>
                <a:latin typeface="Quattrocento Sans" pitchFamily="34" charset="0"/>
                <a:ea typeface="Quattrocento Sans" pitchFamily="34" charset="-122"/>
                <a:cs typeface="Quattrocento Sans" pitchFamily="34" charset="-120"/>
              </a:rPr>
              <a:t>improved standard of living</a:t>
            </a:r>
            <a:pPr>
              <a:lnSpc>
                <a:spcPct val="140000"/>
              </a:lnSpc>
            </a:pPr>
            <a:r>
              <a:rPr lang="en-US" sz="1000" dirty="0">
                <a:solidFill>
                  <a:srgbClr val="2C3033"/>
                </a:solidFill>
                <a:latin typeface="Quattrocento Sans" pitchFamily="34" charset="0"/>
                <a:ea typeface="Quattrocento Sans" pitchFamily="34" charset="-122"/>
                <a:cs typeface="Quattrocento Sans" pitchFamily="34" charset="-120"/>
              </a:rPr>
              <a:t>, not merely a return to pre-project levels. Compensation alone is insufficient; active, participatory livelihood restoration is mandatory.</a:t>
            </a:r>
            <a:endParaRPr lang="en-US" sz="1600" dirty="0"/>
          </a:p>
        </p:txBody>
      </p:sp>
    </p:spTree>
  </p:cSld>
  <p:clrMapOvr>
    <a:masterClrMapping/>
  </p:clrMapOvr>
  <p:transition>
    <p:fade/>
    <p:spd val="med"/>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2A4B43"/>
        </a:solidFill>
      </p:bgPr>
    </p:bg>
    <p:spTree>
      <p:nvGrpSpPr>
        <p:cNvPr id="1" name=""/>
        <p:cNvGrpSpPr/>
        <p:nvPr/>
      </p:nvGrpSpPr>
      <p:grpSpPr>
        <a:xfrm>
          <a:off x="0" y="0"/>
          <a:ext cx="0" cy="0"/>
          <a:chOff x="0" y="0"/>
          <a:chExt cx="0" cy="0"/>
        </a:xfrm>
      </p:grpSpPr>
      <p:pic>
        <p:nvPicPr>
          <p:cNvPr id="2" name="Image 0" descr="https://kimi-web-img.moonshot.cn/img/cdnintech.com/c3503a171985f502758663657249bdde08f007b7.png">    </p:cNvPr>
          <p:cNvPicPr>
            <a:picLocks noChangeAspect="1"/>
          </p:cNvPicPr>
          <p:nvPr/>
        </p:nvPicPr>
        <p:blipFill>
          <a:blip r:embed="rId1">
            <a:alphaModFix amt="25000"/>
          </a:blip>
          <a:srcRect l="0" r="0" t="13221" b="13221"/>
          <a:stretch/>
        </p:blipFill>
        <p:spPr>
          <a:xfrm>
            <a:off x="0" y="0"/>
            <a:ext cx="12192000" cy="6858000"/>
          </a:xfrm>
          <a:prstGeom prst="roundRect">
            <a:avLst>
              <a:gd name="adj" fmla="val 0"/>
            </a:avLst>
          </a:prstGeom>
        </p:spPr>
      </p:pic>
      <p:sp>
        <p:nvSpPr>
          <p:cNvPr id="3" name="Shape 0"/>
          <p:cNvSpPr/>
          <p:nvPr/>
        </p:nvSpPr>
        <p:spPr>
          <a:xfrm>
            <a:off x="0" y="0"/>
            <a:ext cx="12192000" cy="6858000"/>
          </a:xfrm>
          <a:prstGeom prst="roundRect">
            <a:avLst>
              <a:gd name="adj" fmla="val 0"/>
            </a:avLst>
          </a:prstGeom>
          <a:gradFill rotWithShape="1" flip="none">
            <a:gsLst>
              <a:gs pos="0">
                <a:srgbClr val="2A4B43">
                  <a:alpha val="95000"/>
                </a:srgbClr>
              </a:gs>
              <a:gs pos="100000">
                <a:srgbClr val="2A4B43">
                  <a:alpha val="70000"/>
                </a:srgbClr>
              </a:gs>
            </a:gsLst>
            <a:lin ang="0" scaled="1"/>
          </a:gradFill>
          <a:ln/>
        </p:spPr>
      </p:sp>
      <p:sp>
        <p:nvSpPr>
          <p:cNvPr id="4" name="Shape 1"/>
          <p:cNvSpPr/>
          <p:nvPr/>
        </p:nvSpPr>
        <p:spPr>
          <a:xfrm>
            <a:off x="381000" y="1462088"/>
            <a:ext cx="914400" cy="38100"/>
          </a:xfrm>
          <a:prstGeom prst="roundRect">
            <a:avLst>
              <a:gd name="adj" fmla="val 0"/>
            </a:avLst>
          </a:prstGeom>
          <a:solidFill>
            <a:srgbClr val="D77A61"/>
          </a:solidFill>
          <a:ln/>
        </p:spPr>
      </p:sp>
      <p:sp>
        <p:nvSpPr>
          <p:cNvPr id="5" name="Text 2"/>
          <p:cNvSpPr/>
          <p:nvPr/>
        </p:nvSpPr>
        <p:spPr>
          <a:xfrm>
            <a:off x="381000" y="1804988"/>
            <a:ext cx="11544300" cy="304800"/>
          </a:xfrm>
          <a:prstGeom prst="rect">
            <a:avLst/>
          </a:prstGeom>
          <a:noFill/>
          <a:ln/>
        </p:spPr>
        <p:txBody>
          <a:bodyPr wrap="square" lIns="0" tIns="0" rIns="0" bIns="0" rtlCol="0" anchor="ctr"/>
          <a:lstStyle/>
          <a:p>
            <a:pPr>
              <a:lnSpc>
                <a:spcPct val="110000"/>
              </a:lnSpc>
            </a:pPr>
            <a:r>
              <a:rPr lang="en-US" sz="1800" b="1" spc="180" kern="0" dirty="0">
                <a:solidFill>
                  <a:srgbClr val="A9927D"/>
                </a:solidFill>
                <a:latin typeface="Coda" pitchFamily="34" charset="0"/>
                <a:ea typeface="Coda" pitchFamily="34" charset="-122"/>
                <a:cs typeface="Coda" pitchFamily="34" charset="-120"/>
              </a:rPr>
              <a:t>CHAPTER 02</a:t>
            </a:r>
            <a:endParaRPr lang="en-US" sz="1600" dirty="0"/>
          </a:p>
        </p:txBody>
      </p:sp>
      <p:sp>
        <p:nvSpPr>
          <p:cNvPr id="6" name="Text 3"/>
          <p:cNvSpPr/>
          <p:nvPr/>
        </p:nvSpPr>
        <p:spPr>
          <a:xfrm>
            <a:off x="381000" y="2262071"/>
            <a:ext cx="11772900" cy="1714500"/>
          </a:xfrm>
          <a:prstGeom prst="rect">
            <a:avLst/>
          </a:prstGeom>
          <a:noFill/>
          <a:ln/>
        </p:spPr>
        <p:txBody>
          <a:bodyPr wrap="square" lIns="0" tIns="0" rIns="0" bIns="0" rtlCol="0" anchor="ctr"/>
          <a:lstStyle/>
          <a:p>
            <a:pPr>
              <a:lnSpc>
                <a:spcPct val="100000"/>
              </a:lnSpc>
            </a:pPr>
            <a:r>
              <a:rPr lang="en-US" sz="5400" b="1" dirty="0">
                <a:solidFill>
                  <a:srgbClr val="F7F5F2"/>
                </a:solidFill>
                <a:latin typeface="Oranienbaum" pitchFamily="34" charset="0"/>
                <a:ea typeface="Oranienbaum" pitchFamily="34" charset="-122"/>
                <a:cs typeface="Oranienbaum" pitchFamily="34" charset="-120"/>
              </a:rPr>
              <a:t>Wuro Biriji</a:t>
            </a:r>
            <a:endParaRPr lang="en-US" sz="1600" dirty="0"/>
          </a:p>
          <a:p>
            <a:pPr>
              <a:lnSpc>
                <a:spcPct val="100000"/>
              </a:lnSpc>
            </a:pPr>
            <a:r>
              <a:rPr lang="en-US" sz="5400" b="1" dirty="0">
                <a:solidFill>
                  <a:srgbClr val="F7F5F2"/>
                </a:solidFill>
                <a:latin typeface="Oranienbaum" pitchFamily="34" charset="0"/>
                <a:ea typeface="Oranienbaum" pitchFamily="34" charset="-122"/>
                <a:cs typeface="Oranienbaum" pitchFamily="34" charset="-120"/>
              </a:rPr>
              <a:t>to Doma Gully</a:t>
            </a:r>
            <a:endParaRPr lang="en-US" sz="1600" dirty="0"/>
          </a:p>
        </p:txBody>
      </p:sp>
      <p:sp>
        <p:nvSpPr>
          <p:cNvPr id="7" name="Text 4"/>
          <p:cNvSpPr/>
          <p:nvPr/>
        </p:nvSpPr>
        <p:spPr>
          <a:xfrm>
            <a:off x="381000" y="4281371"/>
            <a:ext cx="6515100" cy="1114425"/>
          </a:xfrm>
          <a:prstGeom prst="rect">
            <a:avLst/>
          </a:prstGeom>
          <a:noFill/>
          <a:ln/>
        </p:spPr>
        <p:txBody>
          <a:bodyPr wrap="square" lIns="0" tIns="0" rIns="0" bIns="0" rtlCol="0" anchor="ctr"/>
          <a:lstStyle/>
          <a:p>
            <a:pPr>
              <a:lnSpc>
                <a:spcPct val="140000"/>
              </a:lnSpc>
            </a:pPr>
            <a:r>
              <a:rPr lang="en-US" sz="1800" dirty="0">
                <a:solidFill>
                  <a:srgbClr val="F7F5F2"/>
                </a:solidFill>
                <a:latin typeface="Quattrocento Sans" pitchFamily="34" charset="0"/>
                <a:ea typeface="Quattrocento Sans" pitchFamily="34" charset="-122"/>
                <a:cs typeface="Quattrocento Sans" pitchFamily="34" charset="-120"/>
              </a:rPr>
              <a:t>The most critical environmental challenge in Gombe State: 15.4 km corridor affecting 8 communities with 85% high population exposure</a:t>
            </a:r>
            <a:endParaRPr lang="en-US" sz="1600" dirty="0"/>
          </a:p>
        </p:txBody>
      </p:sp>
    </p:spTree>
  </p:cSld>
  <p:clrMapOvr>
    <a:masterClrMapping/>
  </p:clrMapOvr>
  <p:transition>
    <p:fade/>
    <p:spd val="med"/>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63940" y="363940"/>
            <a:ext cx="11536907" cy="218364"/>
          </a:xfrm>
          <a:prstGeom prst="rect">
            <a:avLst/>
          </a:prstGeom>
          <a:noFill/>
          <a:ln/>
        </p:spPr>
        <p:txBody>
          <a:bodyPr wrap="square" lIns="0" tIns="0" rIns="0" bIns="0" rtlCol="0" anchor="ctr"/>
          <a:lstStyle/>
          <a:p>
            <a:pPr>
              <a:lnSpc>
                <a:spcPct val="130000"/>
              </a:lnSpc>
            </a:pPr>
            <a:r>
              <a:rPr lang="en-US" sz="1146" b="1" spc="115" kern="0" dirty="0">
                <a:solidFill>
                  <a:srgbClr val="D77A61"/>
                </a:solidFill>
                <a:latin typeface="Coda" pitchFamily="34" charset="0"/>
                <a:ea typeface="Coda" pitchFamily="34" charset="-122"/>
                <a:cs typeface="Coda" pitchFamily="34" charset="-120"/>
              </a:rPr>
              <a:t>CHAPTER 02 | WURO BIRIJI-DOMA</a:t>
            </a:r>
            <a:endParaRPr lang="en-US" sz="1600" dirty="0"/>
          </a:p>
        </p:txBody>
      </p:sp>
      <p:sp>
        <p:nvSpPr>
          <p:cNvPr id="3" name="Text 1"/>
          <p:cNvSpPr/>
          <p:nvPr/>
        </p:nvSpPr>
        <p:spPr>
          <a:xfrm>
            <a:off x="363940" y="655093"/>
            <a:ext cx="11627893" cy="363940"/>
          </a:xfrm>
          <a:prstGeom prst="rect">
            <a:avLst/>
          </a:prstGeom>
          <a:noFill/>
          <a:ln/>
        </p:spPr>
        <p:txBody>
          <a:bodyPr wrap="square" lIns="0" tIns="0" rIns="0" bIns="0" rtlCol="0" anchor="ctr"/>
          <a:lstStyle/>
          <a:p>
            <a:pPr>
              <a:lnSpc>
                <a:spcPct val="90000"/>
              </a:lnSpc>
            </a:pPr>
            <a:r>
              <a:rPr lang="en-US" sz="2579" b="1" dirty="0">
                <a:solidFill>
                  <a:srgbClr val="2A4B43"/>
                </a:solidFill>
                <a:latin typeface="Oranienbaum" pitchFamily="34" charset="0"/>
                <a:ea typeface="Oranienbaum" pitchFamily="34" charset="-122"/>
                <a:cs typeface="Oranienbaum" pitchFamily="34" charset="-120"/>
              </a:rPr>
              <a:t>Site Characteristics &amp; Morphology</a:t>
            </a:r>
            <a:endParaRPr lang="en-US" sz="1600" dirty="0"/>
          </a:p>
        </p:txBody>
      </p:sp>
      <p:sp>
        <p:nvSpPr>
          <p:cNvPr id="4" name="Shape 2"/>
          <p:cNvSpPr/>
          <p:nvPr/>
        </p:nvSpPr>
        <p:spPr>
          <a:xfrm>
            <a:off x="363940" y="1128215"/>
            <a:ext cx="727881" cy="36394"/>
          </a:xfrm>
          <a:prstGeom prst="roundRect">
            <a:avLst>
              <a:gd name="adj" fmla="val 0"/>
            </a:avLst>
          </a:prstGeom>
          <a:solidFill>
            <a:srgbClr val="D77A61"/>
          </a:solidFill>
          <a:ln/>
        </p:spPr>
      </p:sp>
      <p:sp>
        <p:nvSpPr>
          <p:cNvPr id="5" name="Shape 3"/>
          <p:cNvSpPr/>
          <p:nvPr/>
        </p:nvSpPr>
        <p:spPr>
          <a:xfrm>
            <a:off x="363940" y="1310185"/>
            <a:ext cx="4694830" cy="2274627"/>
          </a:xfrm>
          <a:prstGeom prst="roundRect">
            <a:avLst>
              <a:gd name="adj" fmla="val 3200"/>
            </a:avLst>
          </a:prstGeom>
          <a:solidFill>
            <a:srgbClr val="2A4B43"/>
          </a:solidFill>
          <a:ln/>
        </p:spPr>
      </p:sp>
      <p:sp>
        <p:nvSpPr>
          <p:cNvPr id="6" name="Text 4"/>
          <p:cNvSpPr/>
          <p:nvPr/>
        </p:nvSpPr>
        <p:spPr>
          <a:xfrm>
            <a:off x="509516" y="1455761"/>
            <a:ext cx="4494663" cy="254758"/>
          </a:xfrm>
          <a:prstGeom prst="rect">
            <a:avLst/>
          </a:prstGeom>
          <a:noFill/>
          <a:ln/>
        </p:spPr>
        <p:txBody>
          <a:bodyPr wrap="square" lIns="0" tIns="0" rIns="0" bIns="0" rtlCol="0" anchor="ctr"/>
          <a:lstStyle/>
          <a:p>
            <a:pPr>
              <a:lnSpc>
                <a:spcPct val="120000"/>
              </a:lnSpc>
            </a:pPr>
            <a:r>
              <a:rPr lang="en-US" sz="1433" b="1" dirty="0">
                <a:solidFill>
                  <a:srgbClr val="F7F5F2"/>
                </a:solidFill>
                <a:latin typeface="Liter" pitchFamily="34" charset="0"/>
                <a:ea typeface="Liter" pitchFamily="34" charset="-122"/>
                <a:cs typeface="Liter" pitchFamily="34" charset="-120"/>
              </a:rPr>
              <a:t>Technical Specifications</a:t>
            </a:r>
            <a:endParaRPr lang="en-US" sz="1600" dirty="0"/>
          </a:p>
        </p:txBody>
      </p:sp>
      <p:sp>
        <p:nvSpPr>
          <p:cNvPr id="7" name="Shape 5"/>
          <p:cNvSpPr/>
          <p:nvPr/>
        </p:nvSpPr>
        <p:spPr>
          <a:xfrm>
            <a:off x="509516" y="2187281"/>
            <a:ext cx="4403678" cy="7279"/>
          </a:xfrm>
          <a:prstGeom prst="roundRect">
            <a:avLst>
              <a:gd name="adj" fmla="val 0"/>
            </a:avLst>
          </a:prstGeom>
          <a:solidFill>
            <a:srgbClr val="F7F5F2">
              <a:alpha val="20000"/>
            </a:srgbClr>
          </a:solidFill>
          <a:ln/>
        </p:spPr>
      </p:sp>
      <p:sp>
        <p:nvSpPr>
          <p:cNvPr id="8" name="Text 6"/>
          <p:cNvSpPr/>
          <p:nvPr/>
        </p:nvSpPr>
        <p:spPr>
          <a:xfrm>
            <a:off x="509516" y="1855984"/>
            <a:ext cx="846161" cy="218364"/>
          </a:xfrm>
          <a:prstGeom prst="rect">
            <a:avLst/>
          </a:prstGeom>
          <a:noFill/>
          <a:ln/>
        </p:spPr>
        <p:txBody>
          <a:bodyPr wrap="square" lIns="0" tIns="0" rIns="0" bIns="0" rtlCol="0" anchor="ctr"/>
          <a:lstStyle/>
          <a:p>
            <a:pPr>
              <a:lnSpc>
                <a:spcPct val="130000"/>
              </a:lnSpc>
            </a:pPr>
            <a:r>
              <a:rPr lang="en-US" sz="1146" dirty="0">
                <a:solidFill>
                  <a:srgbClr val="F7F5F2"/>
                </a:solidFill>
                <a:latin typeface="Quattrocento Sans" pitchFamily="34" charset="0"/>
                <a:ea typeface="Quattrocento Sans" pitchFamily="34" charset="-122"/>
                <a:cs typeface="Quattrocento Sans" pitchFamily="34" charset="-120"/>
              </a:rPr>
              <a:t>Total Length</a:t>
            </a:r>
            <a:endParaRPr lang="en-US" sz="1600" dirty="0"/>
          </a:p>
        </p:txBody>
      </p:sp>
      <p:sp>
        <p:nvSpPr>
          <p:cNvPr id="9" name="Text 7"/>
          <p:cNvSpPr/>
          <p:nvPr/>
        </p:nvSpPr>
        <p:spPr>
          <a:xfrm>
            <a:off x="4268565" y="1819701"/>
            <a:ext cx="755176" cy="291152"/>
          </a:xfrm>
          <a:prstGeom prst="rect">
            <a:avLst/>
          </a:prstGeom>
          <a:noFill/>
          <a:ln/>
        </p:spPr>
        <p:txBody>
          <a:bodyPr wrap="square" lIns="0" tIns="0" rIns="0" bIns="0" rtlCol="0" anchor="ctr"/>
          <a:lstStyle/>
          <a:p>
            <a:pPr>
              <a:lnSpc>
                <a:spcPct val="110000"/>
              </a:lnSpc>
            </a:pPr>
            <a:r>
              <a:rPr lang="en-US" sz="1719" b="1" dirty="0">
                <a:solidFill>
                  <a:srgbClr val="D77A61"/>
                </a:solidFill>
                <a:latin typeface="Oranienbaum" pitchFamily="34" charset="0"/>
                <a:ea typeface="Oranienbaum" pitchFamily="34" charset="-122"/>
                <a:cs typeface="Oranienbaum" pitchFamily="34" charset="-120"/>
              </a:rPr>
              <a:t>15.4 km</a:t>
            </a:r>
            <a:endParaRPr lang="en-US" sz="1600" dirty="0"/>
          </a:p>
        </p:txBody>
      </p:sp>
      <p:sp>
        <p:nvSpPr>
          <p:cNvPr id="10" name="Shape 8"/>
          <p:cNvSpPr/>
          <p:nvPr/>
        </p:nvSpPr>
        <p:spPr>
          <a:xfrm>
            <a:off x="509516" y="2631176"/>
            <a:ext cx="4403678" cy="7279"/>
          </a:xfrm>
          <a:prstGeom prst="roundRect">
            <a:avLst>
              <a:gd name="adj" fmla="val 0"/>
            </a:avLst>
          </a:prstGeom>
          <a:solidFill>
            <a:srgbClr val="F7F5F2">
              <a:alpha val="20000"/>
            </a:srgbClr>
          </a:solidFill>
          <a:ln/>
        </p:spPr>
      </p:sp>
      <p:sp>
        <p:nvSpPr>
          <p:cNvPr id="11" name="Text 9"/>
          <p:cNvSpPr/>
          <p:nvPr/>
        </p:nvSpPr>
        <p:spPr>
          <a:xfrm>
            <a:off x="509516" y="2299874"/>
            <a:ext cx="891654" cy="218364"/>
          </a:xfrm>
          <a:prstGeom prst="rect">
            <a:avLst/>
          </a:prstGeom>
          <a:noFill/>
          <a:ln/>
        </p:spPr>
        <p:txBody>
          <a:bodyPr wrap="square" lIns="0" tIns="0" rIns="0" bIns="0" rtlCol="0" anchor="ctr"/>
          <a:lstStyle/>
          <a:p>
            <a:pPr>
              <a:lnSpc>
                <a:spcPct val="130000"/>
              </a:lnSpc>
            </a:pPr>
            <a:r>
              <a:rPr lang="en-US" sz="1146" dirty="0">
                <a:solidFill>
                  <a:srgbClr val="F7F5F2"/>
                </a:solidFill>
                <a:latin typeface="Quattrocento Sans" pitchFamily="34" charset="0"/>
                <a:ea typeface="Quattrocento Sans" pitchFamily="34" charset="-122"/>
                <a:cs typeface="Quattrocento Sans" pitchFamily="34" charset="-120"/>
              </a:rPr>
              <a:t>Width Range</a:t>
            </a:r>
            <a:endParaRPr lang="en-US" sz="1600" dirty="0"/>
          </a:p>
        </p:txBody>
      </p:sp>
      <p:sp>
        <p:nvSpPr>
          <p:cNvPr id="12" name="Text 10"/>
          <p:cNvSpPr/>
          <p:nvPr/>
        </p:nvSpPr>
        <p:spPr>
          <a:xfrm>
            <a:off x="4215111" y="2263596"/>
            <a:ext cx="809767" cy="291152"/>
          </a:xfrm>
          <a:prstGeom prst="rect">
            <a:avLst/>
          </a:prstGeom>
          <a:noFill/>
          <a:ln/>
        </p:spPr>
        <p:txBody>
          <a:bodyPr wrap="square" lIns="0" tIns="0" rIns="0" bIns="0" rtlCol="0" anchor="ctr"/>
          <a:lstStyle/>
          <a:p>
            <a:pPr>
              <a:lnSpc>
                <a:spcPct val="110000"/>
              </a:lnSpc>
            </a:pPr>
            <a:r>
              <a:rPr lang="en-US" sz="1719" b="1" dirty="0">
                <a:solidFill>
                  <a:srgbClr val="D77A61"/>
                </a:solidFill>
                <a:latin typeface="Oranienbaum" pitchFamily="34" charset="0"/>
                <a:ea typeface="Oranienbaum" pitchFamily="34" charset="-122"/>
                <a:cs typeface="Oranienbaum" pitchFamily="34" charset="-120"/>
              </a:rPr>
              <a:t>10-50 m</a:t>
            </a:r>
            <a:endParaRPr lang="en-US" sz="1600" dirty="0"/>
          </a:p>
        </p:txBody>
      </p:sp>
      <p:sp>
        <p:nvSpPr>
          <p:cNvPr id="13" name="Shape 11"/>
          <p:cNvSpPr/>
          <p:nvPr/>
        </p:nvSpPr>
        <p:spPr>
          <a:xfrm>
            <a:off x="509516" y="3075070"/>
            <a:ext cx="4403678" cy="7279"/>
          </a:xfrm>
          <a:prstGeom prst="roundRect">
            <a:avLst>
              <a:gd name="adj" fmla="val 0"/>
            </a:avLst>
          </a:prstGeom>
          <a:solidFill>
            <a:srgbClr val="F7F5F2">
              <a:alpha val="20000"/>
            </a:srgbClr>
          </a:solidFill>
          <a:ln/>
        </p:spPr>
      </p:sp>
      <p:sp>
        <p:nvSpPr>
          <p:cNvPr id="14" name="Text 12"/>
          <p:cNvSpPr/>
          <p:nvPr/>
        </p:nvSpPr>
        <p:spPr>
          <a:xfrm>
            <a:off x="509516" y="2743769"/>
            <a:ext cx="1473958" cy="218364"/>
          </a:xfrm>
          <a:prstGeom prst="rect">
            <a:avLst/>
          </a:prstGeom>
          <a:noFill/>
          <a:ln/>
        </p:spPr>
        <p:txBody>
          <a:bodyPr wrap="square" lIns="0" tIns="0" rIns="0" bIns="0" rtlCol="0" anchor="ctr"/>
          <a:lstStyle/>
          <a:p>
            <a:pPr>
              <a:lnSpc>
                <a:spcPct val="130000"/>
              </a:lnSpc>
            </a:pPr>
            <a:r>
              <a:rPr lang="en-US" sz="1146" dirty="0">
                <a:solidFill>
                  <a:srgbClr val="F7F5F2"/>
                </a:solidFill>
                <a:latin typeface="Quattrocento Sans" pitchFamily="34" charset="0"/>
                <a:ea typeface="Quattrocento Sans" pitchFamily="34" charset="-122"/>
                <a:cs typeface="Quattrocento Sans" pitchFamily="34" charset="-120"/>
              </a:rPr>
              <a:t>Communities Affected</a:t>
            </a:r>
            <a:endParaRPr lang="en-US" sz="1600" dirty="0"/>
          </a:p>
        </p:txBody>
      </p:sp>
      <p:sp>
        <p:nvSpPr>
          <p:cNvPr id="15" name="Text 13"/>
          <p:cNvSpPr/>
          <p:nvPr/>
        </p:nvSpPr>
        <p:spPr>
          <a:xfrm>
            <a:off x="4800259" y="2707490"/>
            <a:ext cx="218364" cy="291152"/>
          </a:xfrm>
          <a:prstGeom prst="rect">
            <a:avLst/>
          </a:prstGeom>
          <a:noFill/>
          <a:ln/>
        </p:spPr>
        <p:txBody>
          <a:bodyPr wrap="square" lIns="0" tIns="0" rIns="0" bIns="0" rtlCol="0" anchor="ctr"/>
          <a:lstStyle/>
          <a:p>
            <a:pPr>
              <a:lnSpc>
                <a:spcPct val="110000"/>
              </a:lnSpc>
            </a:pPr>
            <a:r>
              <a:rPr lang="en-US" sz="1719" b="1" dirty="0">
                <a:solidFill>
                  <a:srgbClr val="D77A61"/>
                </a:solidFill>
                <a:latin typeface="Oranienbaum" pitchFamily="34" charset="0"/>
                <a:ea typeface="Oranienbaum" pitchFamily="34" charset="-122"/>
                <a:cs typeface="Oranienbaum" pitchFamily="34" charset="-120"/>
              </a:rPr>
              <a:t>8</a:t>
            </a:r>
            <a:endParaRPr lang="en-US" sz="1600" dirty="0"/>
          </a:p>
        </p:txBody>
      </p:sp>
      <p:sp>
        <p:nvSpPr>
          <p:cNvPr id="16" name="Text 14"/>
          <p:cNvSpPr/>
          <p:nvPr/>
        </p:nvSpPr>
        <p:spPr>
          <a:xfrm>
            <a:off x="509516" y="3187663"/>
            <a:ext cx="982639" cy="218364"/>
          </a:xfrm>
          <a:prstGeom prst="rect">
            <a:avLst/>
          </a:prstGeom>
          <a:noFill/>
          <a:ln/>
        </p:spPr>
        <p:txBody>
          <a:bodyPr wrap="square" lIns="0" tIns="0" rIns="0" bIns="0" rtlCol="0" anchor="ctr"/>
          <a:lstStyle/>
          <a:p>
            <a:pPr>
              <a:lnSpc>
                <a:spcPct val="130000"/>
              </a:lnSpc>
            </a:pPr>
            <a:r>
              <a:rPr lang="en-US" sz="1146" dirty="0">
                <a:solidFill>
                  <a:srgbClr val="F7F5F2"/>
                </a:solidFill>
                <a:latin typeface="Quattrocento Sans" pitchFamily="34" charset="0"/>
                <a:ea typeface="Quattrocento Sans" pitchFamily="34" charset="-122"/>
                <a:cs typeface="Quattrocento Sans" pitchFamily="34" charset="-120"/>
              </a:rPr>
              <a:t>High Exposure</a:t>
            </a:r>
            <a:endParaRPr lang="en-US" sz="1600" dirty="0"/>
          </a:p>
        </p:txBody>
      </p:sp>
      <p:sp>
        <p:nvSpPr>
          <p:cNvPr id="17" name="Text 15"/>
          <p:cNvSpPr/>
          <p:nvPr/>
        </p:nvSpPr>
        <p:spPr>
          <a:xfrm>
            <a:off x="4562333" y="3151384"/>
            <a:ext cx="454925" cy="291152"/>
          </a:xfrm>
          <a:prstGeom prst="rect">
            <a:avLst/>
          </a:prstGeom>
          <a:noFill/>
          <a:ln/>
        </p:spPr>
        <p:txBody>
          <a:bodyPr wrap="square" lIns="0" tIns="0" rIns="0" bIns="0" rtlCol="0" anchor="ctr"/>
          <a:lstStyle/>
          <a:p>
            <a:pPr>
              <a:lnSpc>
                <a:spcPct val="110000"/>
              </a:lnSpc>
            </a:pPr>
            <a:r>
              <a:rPr lang="en-US" sz="1719" b="1" dirty="0">
                <a:solidFill>
                  <a:srgbClr val="D77A61"/>
                </a:solidFill>
                <a:latin typeface="Oranienbaum" pitchFamily="34" charset="0"/>
                <a:ea typeface="Oranienbaum" pitchFamily="34" charset="-122"/>
                <a:cs typeface="Oranienbaum" pitchFamily="34" charset="-120"/>
              </a:rPr>
              <a:t>85%</a:t>
            </a:r>
            <a:endParaRPr lang="en-US" sz="1600" dirty="0"/>
          </a:p>
        </p:txBody>
      </p:sp>
      <p:sp>
        <p:nvSpPr>
          <p:cNvPr id="18" name="Shape 16"/>
          <p:cNvSpPr/>
          <p:nvPr/>
        </p:nvSpPr>
        <p:spPr>
          <a:xfrm>
            <a:off x="363940" y="3697179"/>
            <a:ext cx="4694830" cy="1091821"/>
          </a:xfrm>
          <a:prstGeom prst="roundRect">
            <a:avLst>
              <a:gd name="adj" fmla="val 6667"/>
            </a:avLst>
          </a:prstGeom>
          <a:solidFill>
            <a:srgbClr val="FFFFFF"/>
          </a:solidFill>
          <a:ln/>
          <a:effectLst>
            <a:outerShdw sx="100000" sy="100000" kx="0" ky="0" algn="bl" rotWithShape="0" blurRad="27296" dist="9099" dir="5400000">
              <a:srgbClr val="000000">
                <a:alpha val="10196"/>
              </a:srgbClr>
            </a:outerShdw>
          </a:effectLst>
        </p:spPr>
      </p:sp>
      <p:sp>
        <p:nvSpPr>
          <p:cNvPr id="19" name="Text 17"/>
          <p:cNvSpPr/>
          <p:nvPr/>
        </p:nvSpPr>
        <p:spPr>
          <a:xfrm>
            <a:off x="509516" y="3842756"/>
            <a:ext cx="4485564" cy="254758"/>
          </a:xfrm>
          <a:prstGeom prst="rect">
            <a:avLst/>
          </a:prstGeom>
          <a:noFill/>
          <a:ln/>
        </p:spPr>
        <p:txBody>
          <a:bodyPr wrap="square" lIns="0" tIns="0" rIns="0" bIns="0" rtlCol="0" anchor="ctr"/>
          <a:lstStyle/>
          <a:p>
            <a:pPr>
              <a:lnSpc>
                <a:spcPct val="130000"/>
              </a:lnSpc>
            </a:pPr>
            <a:r>
              <a:rPr lang="en-US" sz="1290" b="1" dirty="0">
                <a:solidFill>
                  <a:srgbClr val="2A4B43"/>
                </a:solidFill>
                <a:latin typeface="Liter" pitchFamily="34" charset="0"/>
                <a:ea typeface="Liter" pitchFamily="34" charset="-122"/>
                <a:cs typeface="Liter" pitchFamily="34" charset="-120"/>
              </a:rPr>
              <a:t>UTM Coordinates</a:t>
            </a:r>
            <a:endParaRPr lang="en-US" sz="1600" dirty="0"/>
          </a:p>
        </p:txBody>
      </p:sp>
      <p:sp>
        <p:nvSpPr>
          <p:cNvPr id="20" name="Shape 18"/>
          <p:cNvSpPr/>
          <p:nvPr/>
        </p:nvSpPr>
        <p:spPr>
          <a:xfrm>
            <a:off x="545910" y="4243090"/>
            <a:ext cx="109182" cy="145576"/>
          </a:xfrm>
          <a:custGeom>
            <a:avLst/>
            <a:gdLst/>
            <a:ahLst/>
            <a:cxnLst/>
            <a:rect l="l" t="t" r="r" b="b"/>
            <a:pathLst>
              <a:path w="109182" h="145576">
                <a:moveTo>
                  <a:pt x="0" y="53624"/>
                </a:moveTo>
                <a:cubicBezTo>
                  <a:pt x="0" y="23997"/>
                  <a:pt x="24452" y="0"/>
                  <a:pt x="54591" y="0"/>
                </a:cubicBezTo>
                <a:cubicBezTo>
                  <a:pt x="84730" y="0"/>
                  <a:pt x="109182" y="23997"/>
                  <a:pt x="109182" y="53624"/>
                </a:cubicBezTo>
                <a:cubicBezTo>
                  <a:pt x="109182" y="87545"/>
                  <a:pt x="75006" y="128204"/>
                  <a:pt x="60733" y="143700"/>
                </a:cubicBezTo>
                <a:cubicBezTo>
                  <a:pt x="57377" y="147339"/>
                  <a:pt x="51776" y="147339"/>
                  <a:pt x="48421" y="143700"/>
                </a:cubicBezTo>
                <a:cubicBezTo>
                  <a:pt x="34148" y="128204"/>
                  <a:pt x="-28" y="87545"/>
                  <a:pt x="-28" y="53624"/>
                </a:cubicBezTo>
                <a:close/>
                <a:moveTo>
                  <a:pt x="54591" y="72788"/>
                </a:moveTo>
                <a:cubicBezTo>
                  <a:pt x="64634" y="72788"/>
                  <a:pt x="72788" y="64634"/>
                  <a:pt x="72788" y="54591"/>
                </a:cubicBezTo>
                <a:cubicBezTo>
                  <a:pt x="72788" y="44548"/>
                  <a:pt x="64634" y="36394"/>
                  <a:pt x="54591" y="36394"/>
                </a:cubicBezTo>
                <a:cubicBezTo>
                  <a:pt x="44548" y="36394"/>
                  <a:pt x="36394" y="44548"/>
                  <a:pt x="36394" y="54591"/>
                </a:cubicBezTo>
                <a:cubicBezTo>
                  <a:pt x="36394" y="64634"/>
                  <a:pt x="44548" y="72788"/>
                  <a:pt x="54591" y="72788"/>
                </a:cubicBezTo>
                <a:close/>
              </a:path>
            </a:pathLst>
          </a:custGeom>
          <a:solidFill>
            <a:srgbClr val="D77A61"/>
          </a:solidFill>
          <a:ln/>
        </p:spPr>
      </p:sp>
      <p:sp>
        <p:nvSpPr>
          <p:cNvPr id="21" name="Text 19"/>
          <p:cNvSpPr/>
          <p:nvPr/>
        </p:nvSpPr>
        <p:spPr>
          <a:xfrm>
            <a:off x="764275" y="4206696"/>
            <a:ext cx="2001672" cy="181970"/>
          </a:xfrm>
          <a:prstGeom prst="rect">
            <a:avLst/>
          </a:prstGeom>
          <a:noFill/>
          <a:ln/>
        </p:spPr>
        <p:txBody>
          <a:bodyPr wrap="square" lIns="0" tIns="0" rIns="0" bIns="0" rtlCol="0" anchor="ctr"/>
          <a:lstStyle/>
          <a:p>
            <a:pPr>
              <a:lnSpc>
                <a:spcPct val="120000"/>
              </a:lnSpc>
            </a:pPr>
            <a:r>
              <a:rPr lang="en-US" sz="1003" b="1" dirty="0">
                <a:solidFill>
                  <a:srgbClr val="2C3033"/>
                </a:solidFill>
                <a:latin typeface="Quattrocento Sans" pitchFamily="34" charset="0"/>
                <a:ea typeface="Quattrocento Sans" pitchFamily="34" charset="-122"/>
                <a:cs typeface="Quattrocento Sans" pitchFamily="34" charset="-120"/>
              </a:rPr>
              <a:t>Start:</a:t>
            </a:r>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 734489.70m E, 1134011.66m N</a:t>
            </a:r>
            <a:endParaRPr lang="en-US" sz="1600" dirty="0"/>
          </a:p>
        </p:txBody>
      </p:sp>
      <p:sp>
        <p:nvSpPr>
          <p:cNvPr id="22" name="Shape 20"/>
          <p:cNvSpPr/>
          <p:nvPr/>
        </p:nvSpPr>
        <p:spPr>
          <a:xfrm>
            <a:off x="545910" y="4497848"/>
            <a:ext cx="109182" cy="145576"/>
          </a:xfrm>
          <a:custGeom>
            <a:avLst/>
            <a:gdLst/>
            <a:ahLst/>
            <a:cxnLst/>
            <a:rect l="l" t="t" r="r" b="b"/>
            <a:pathLst>
              <a:path w="109182" h="145576">
                <a:moveTo>
                  <a:pt x="0" y="53624"/>
                </a:moveTo>
                <a:cubicBezTo>
                  <a:pt x="0" y="23997"/>
                  <a:pt x="24452" y="0"/>
                  <a:pt x="54591" y="0"/>
                </a:cubicBezTo>
                <a:cubicBezTo>
                  <a:pt x="84730" y="0"/>
                  <a:pt x="109182" y="23997"/>
                  <a:pt x="109182" y="53624"/>
                </a:cubicBezTo>
                <a:cubicBezTo>
                  <a:pt x="109182" y="87545"/>
                  <a:pt x="75006" y="128204"/>
                  <a:pt x="60733" y="143700"/>
                </a:cubicBezTo>
                <a:cubicBezTo>
                  <a:pt x="57377" y="147339"/>
                  <a:pt x="51776" y="147339"/>
                  <a:pt x="48421" y="143700"/>
                </a:cubicBezTo>
                <a:cubicBezTo>
                  <a:pt x="34148" y="128204"/>
                  <a:pt x="-28" y="87545"/>
                  <a:pt x="-28" y="53624"/>
                </a:cubicBezTo>
                <a:close/>
                <a:moveTo>
                  <a:pt x="54591" y="72788"/>
                </a:moveTo>
                <a:cubicBezTo>
                  <a:pt x="64634" y="72788"/>
                  <a:pt x="72788" y="64634"/>
                  <a:pt x="72788" y="54591"/>
                </a:cubicBezTo>
                <a:cubicBezTo>
                  <a:pt x="72788" y="44548"/>
                  <a:pt x="64634" y="36394"/>
                  <a:pt x="54591" y="36394"/>
                </a:cubicBezTo>
                <a:cubicBezTo>
                  <a:pt x="44548" y="36394"/>
                  <a:pt x="36394" y="44548"/>
                  <a:pt x="36394" y="54591"/>
                </a:cubicBezTo>
                <a:cubicBezTo>
                  <a:pt x="36394" y="64634"/>
                  <a:pt x="44548" y="72788"/>
                  <a:pt x="54591" y="72788"/>
                </a:cubicBezTo>
                <a:close/>
              </a:path>
            </a:pathLst>
          </a:custGeom>
          <a:solidFill>
            <a:srgbClr val="D77A61"/>
          </a:solidFill>
          <a:ln/>
        </p:spPr>
      </p:sp>
      <p:sp>
        <p:nvSpPr>
          <p:cNvPr id="23" name="Text 21"/>
          <p:cNvSpPr/>
          <p:nvPr/>
        </p:nvSpPr>
        <p:spPr>
          <a:xfrm>
            <a:off x="764275" y="4461454"/>
            <a:ext cx="1956179" cy="181970"/>
          </a:xfrm>
          <a:prstGeom prst="rect">
            <a:avLst/>
          </a:prstGeom>
          <a:noFill/>
          <a:ln/>
        </p:spPr>
        <p:txBody>
          <a:bodyPr wrap="square" lIns="0" tIns="0" rIns="0" bIns="0" rtlCol="0" anchor="ctr"/>
          <a:lstStyle/>
          <a:p>
            <a:pPr>
              <a:lnSpc>
                <a:spcPct val="120000"/>
              </a:lnSpc>
            </a:pPr>
            <a:r>
              <a:rPr lang="en-US" sz="1003" b="1" dirty="0">
                <a:solidFill>
                  <a:srgbClr val="2C3033"/>
                </a:solidFill>
                <a:latin typeface="Quattrocento Sans" pitchFamily="34" charset="0"/>
                <a:ea typeface="Quattrocento Sans" pitchFamily="34" charset="-122"/>
                <a:cs typeface="Quattrocento Sans" pitchFamily="34" charset="-120"/>
              </a:rPr>
              <a:t>End:</a:t>
            </a:r>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 743755.98m E, 1137687.78m N</a:t>
            </a:r>
            <a:endParaRPr lang="en-US" sz="1600" dirty="0"/>
          </a:p>
        </p:txBody>
      </p:sp>
      <p:sp>
        <p:nvSpPr>
          <p:cNvPr id="24" name="Shape 22"/>
          <p:cNvSpPr/>
          <p:nvPr/>
        </p:nvSpPr>
        <p:spPr>
          <a:xfrm>
            <a:off x="363940" y="4898182"/>
            <a:ext cx="4694830" cy="1601337"/>
          </a:xfrm>
          <a:prstGeom prst="roundRect">
            <a:avLst>
              <a:gd name="adj" fmla="val 4545"/>
            </a:avLst>
          </a:prstGeom>
          <a:solidFill>
            <a:srgbClr val="FFFFFF"/>
          </a:solidFill>
          <a:ln/>
          <a:effectLst>
            <a:outerShdw sx="100000" sy="100000" kx="0" ky="0" algn="bl" rotWithShape="0" blurRad="27296" dist="9099" dir="5400000">
              <a:srgbClr val="000000">
                <a:alpha val="10196"/>
              </a:srgbClr>
            </a:outerShdw>
          </a:effectLst>
        </p:spPr>
      </p:sp>
      <p:sp>
        <p:nvSpPr>
          <p:cNvPr id="25" name="Text 23"/>
          <p:cNvSpPr/>
          <p:nvPr/>
        </p:nvSpPr>
        <p:spPr>
          <a:xfrm>
            <a:off x="509516" y="5043759"/>
            <a:ext cx="4485564" cy="254758"/>
          </a:xfrm>
          <a:prstGeom prst="rect">
            <a:avLst/>
          </a:prstGeom>
          <a:noFill/>
          <a:ln/>
        </p:spPr>
        <p:txBody>
          <a:bodyPr wrap="square" lIns="0" tIns="0" rIns="0" bIns="0" rtlCol="0" anchor="ctr"/>
          <a:lstStyle/>
          <a:p>
            <a:pPr>
              <a:lnSpc>
                <a:spcPct val="130000"/>
              </a:lnSpc>
            </a:pPr>
            <a:r>
              <a:rPr lang="en-US" sz="1290" b="1" dirty="0">
                <a:solidFill>
                  <a:srgbClr val="2A4B43"/>
                </a:solidFill>
                <a:latin typeface="Liter" pitchFamily="34" charset="0"/>
                <a:ea typeface="Liter" pitchFamily="34" charset="-122"/>
                <a:cs typeface="Liter" pitchFamily="34" charset="-120"/>
              </a:rPr>
              <a:t>Affected Communities</a:t>
            </a:r>
            <a:endParaRPr lang="en-US" sz="1600" dirty="0"/>
          </a:p>
        </p:txBody>
      </p:sp>
      <p:sp>
        <p:nvSpPr>
          <p:cNvPr id="26" name="Shape 24"/>
          <p:cNvSpPr/>
          <p:nvPr/>
        </p:nvSpPr>
        <p:spPr>
          <a:xfrm>
            <a:off x="509516" y="5462290"/>
            <a:ext cx="72788" cy="72788"/>
          </a:xfrm>
          <a:prstGeom prst="roundRect">
            <a:avLst>
              <a:gd name="adj" fmla="val 50000"/>
            </a:avLst>
          </a:prstGeom>
          <a:solidFill>
            <a:srgbClr val="D77A61"/>
          </a:solidFill>
          <a:ln/>
        </p:spPr>
      </p:sp>
      <p:sp>
        <p:nvSpPr>
          <p:cNvPr id="27" name="Text 25"/>
          <p:cNvSpPr/>
          <p:nvPr/>
        </p:nvSpPr>
        <p:spPr>
          <a:xfrm>
            <a:off x="655093" y="5407699"/>
            <a:ext cx="655093"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Wuro Biriji</a:t>
            </a:r>
            <a:endParaRPr lang="en-US" sz="1600" dirty="0"/>
          </a:p>
        </p:txBody>
      </p:sp>
      <p:sp>
        <p:nvSpPr>
          <p:cNvPr id="28" name="Shape 26"/>
          <p:cNvSpPr/>
          <p:nvPr/>
        </p:nvSpPr>
        <p:spPr>
          <a:xfrm>
            <a:off x="2746953" y="5462290"/>
            <a:ext cx="72788" cy="72788"/>
          </a:xfrm>
          <a:prstGeom prst="roundRect">
            <a:avLst>
              <a:gd name="adj" fmla="val 50000"/>
            </a:avLst>
          </a:prstGeom>
          <a:solidFill>
            <a:srgbClr val="D77A61"/>
          </a:solidFill>
          <a:ln/>
        </p:spPr>
      </p:sp>
      <p:sp>
        <p:nvSpPr>
          <p:cNvPr id="29" name="Text 27"/>
          <p:cNvSpPr/>
          <p:nvPr/>
        </p:nvSpPr>
        <p:spPr>
          <a:xfrm>
            <a:off x="2892529" y="5407699"/>
            <a:ext cx="645994"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Wuro Shiji</a:t>
            </a:r>
            <a:endParaRPr lang="en-US" sz="1600" dirty="0"/>
          </a:p>
        </p:txBody>
      </p:sp>
      <p:sp>
        <p:nvSpPr>
          <p:cNvPr id="30" name="Shape 28"/>
          <p:cNvSpPr/>
          <p:nvPr/>
        </p:nvSpPr>
        <p:spPr>
          <a:xfrm>
            <a:off x="509516" y="5717048"/>
            <a:ext cx="72788" cy="72788"/>
          </a:xfrm>
          <a:prstGeom prst="roundRect">
            <a:avLst>
              <a:gd name="adj" fmla="val 50000"/>
            </a:avLst>
          </a:prstGeom>
          <a:solidFill>
            <a:srgbClr val="D77A61"/>
          </a:solidFill>
          <a:ln/>
        </p:spPr>
      </p:sp>
      <p:sp>
        <p:nvSpPr>
          <p:cNvPr id="31" name="Text 29"/>
          <p:cNvSpPr/>
          <p:nvPr/>
        </p:nvSpPr>
        <p:spPr>
          <a:xfrm>
            <a:off x="655093" y="5662457"/>
            <a:ext cx="600501"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Sarankiyo</a:t>
            </a:r>
            <a:endParaRPr lang="en-US" sz="1600" dirty="0"/>
          </a:p>
        </p:txBody>
      </p:sp>
      <p:sp>
        <p:nvSpPr>
          <p:cNvPr id="32" name="Shape 30"/>
          <p:cNvSpPr/>
          <p:nvPr/>
        </p:nvSpPr>
        <p:spPr>
          <a:xfrm>
            <a:off x="2746953" y="5717048"/>
            <a:ext cx="72788" cy="72788"/>
          </a:xfrm>
          <a:prstGeom prst="roundRect">
            <a:avLst>
              <a:gd name="adj" fmla="val 50000"/>
            </a:avLst>
          </a:prstGeom>
          <a:solidFill>
            <a:srgbClr val="D77A61"/>
          </a:solidFill>
          <a:ln/>
        </p:spPr>
      </p:sp>
      <p:sp>
        <p:nvSpPr>
          <p:cNvPr id="33" name="Text 31"/>
          <p:cNvSpPr/>
          <p:nvPr/>
        </p:nvSpPr>
        <p:spPr>
          <a:xfrm>
            <a:off x="2892529" y="5662457"/>
            <a:ext cx="473122"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Bomala</a:t>
            </a:r>
            <a:endParaRPr lang="en-US" sz="1600" dirty="0"/>
          </a:p>
        </p:txBody>
      </p:sp>
      <p:sp>
        <p:nvSpPr>
          <p:cNvPr id="34" name="Shape 32"/>
          <p:cNvSpPr/>
          <p:nvPr/>
        </p:nvSpPr>
        <p:spPr>
          <a:xfrm>
            <a:off x="509516" y="5971806"/>
            <a:ext cx="72788" cy="72788"/>
          </a:xfrm>
          <a:prstGeom prst="roundRect">
            <a:avLst>
              <a:gd name="adj" fmla="val 50000"/>
            </a:avLst>
          </a:prstGeom>
          <a:solidFill>
            <a:srgbClr val="D77A61"/>
          </a:solidFill>
          <a:ln/>
        </p:spPr>
      </p:sp>
      <p:sp>
        <p:nvSpPr>
          <p:cNvPr id="35" name="Text 33"/>
          <p:cNvSpPr/>
          <p:nvPr/>
        </p:nvSpPr>
        <p:spPr>
          <a:xfrm>
            <a:off x="655093" y="5917215"/>
            <a:ext cx="827964"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Wuro Baduku</a:t>
            </a:r>
            <a:endParaRPr lang="en-US" sz="1600" dirty="0"/>
          </a:p>
        </p:txBody>
      </p:sp>
      <p:sp>
        <p:nvSpPr>
          <p:cNvPr id="36" name="Shape 34"/>
          <p:cNvSpPr/>
          <p:nvPr/>
        </p:nvSpPr>
        <p:spPr>
          <a:xfrm>
            <a:off x="2746953" y="5971806"/>
            <a:ext cx="72788" cy="72788"/>
          </a:xfrm>
          <a:prstGeom prst="roundRect">
            <a:avLst>
              <a:gd name="adj" fmla="val 50000"/>
            </a:avLst>
          </a:prstGeom>
          <a:solidFill>
            <a:srgbClr val="D77A61"/>
          </a:solidFill>
          <a:ln/>
        </p:spPr>
      </p:sp>
      <p:sp>
        <p:nvSpPr>
          <p:cNvPr id="37" name="Text 35"/>
          <p:cNvSpPr/>
          <p:nvPr/>
        </p:nvSpPr>
        <p:spPr>
          <a:xfrm>
            <a:off x="2892529" y="5917215"/>
            <a:ext cx="937146"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Wuro Galadima</a:t>
            </a:r>
            <a:endParaRPr lang="en-US" sz="1600" dirty="0"/>
          </a:p>
        </p:txBody>
      </p:sp>
      <p:sp>
        <p:nvSpPr>
          <p:cNvPr id="38" name="Shape 36"/>
          <p:cNvSpPr/>
          <p:nvPr/>
        </p:nvSpPr>
        <p:spPr>
          <a:xfrm>
            <a:off x="509516" y="6226564"/>
            <a:ext cx="72788" cy="72788"/>
          </a:xfrm>
          <a:prstGeom prst="roundRect">
            <a:avLst>
              <a:gd name="adj" fmla="val 50000"/>
            </a:avLst>
          </a:prstGeom>
          <a:solidFill>
            <a:srgbClr val="D77A61"/>
          </a:solidFill>
          <a:ln/>
        </p:spPr>
      </p:sp>
      <p:sp>
        <p:nvSpPr>
          <p:cNvPr id="39" name="Text 37"/>
          <p:cNvSpPr/>
          <p:nvPr/>
        </p:nvSpPr>
        <p:spPr>
          <a:xfrm>
            <a:off x="655093" y="6171973"/>
            <a:ext cx="373039"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Tabra</a:t>
            </a:r>
            <a:endParaRPr lang="en-US" sz="1600" dirty="0"/>
          </a:p>
        </p:txBody>
      </p:sp>
      <p:sp>
        <p:nvSpPr>
          <p:cNvPr id="40" name="Shape 38"/>
          <p:cNvSpPr/>
          <p:nvPr/>
        </p:nvSpPr>
        <p:spPr>
          <a:xfrm>
            <a:off x="2746953" y="6226564"/>
            <a:ext cx="72788" cy="72788"/>
          </a:xfrm>
          <a:prstGeom prst="roundRect">
            <a:avLst>
              <a:gd name="adj" fmla="val 50000"/>
            </a:avLst>
          </a:prstGeom>
          <a:solidFill>
            <a:srgbClr val="D77A61"/>
          </a:solidFill>
          <a:ln/>
        </p:spPr>
      </p:sp>
      <p:sp>
        <p:nvSpPr>
          <p:cNvPr id="41" name="Text 39"/>
          <p:cNvSpPr/>
          <p:nvPr/>
        </p:nvSpPr>
        <p:spPr>
          <a:xfrm>
            <a:off x="2892529" y="6171973"/>
            <a:ext cx="400334"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Doma</a:t>
            </a:r>
            <a:endParaRPr lang="en-US" sz="1600" dirty="0"/>
          </a:p>
        </p:txBody>
      </p:sp>
      <p:sp>
        <p:nvSpPr>
          <p:cNvPr id="42" name="Shape 40"/>
          <p:cNvSpPr/>
          <p:nvPr/>
        </p:nvSpPr>
        <p:spPr>
          <a:xfrm>
            <a:off x="5202868" y="1310185"/>
            <a:ext cx="6632812" cy="2192740"/>
          </a:xfrm>
          <a:prstGeom prst="roundRect">
            <a:avLst>
              <a:gd name="adj" fmla="val 3320"/>
            </a:avLst>
          </a:prstGeom>
          <a:solidFill>
            <a:srgbClr val="FFFFFF"/>
          </a:solidFill>
          <a:ln/>
          <a:effectLst>
            <a:outerShdw sx="100000" sy="100000" kx="0" ky="0" algn="bl" rotWithShape="0" blurRad="27296" dist="9099" dir="5400000">
              <a:srgbClr val="000000">
                <a:alpha val="10196"/>
              </a:srgbClr>
            </a:outerShdw>
          </a:effectLst>
        </p:spPr>
      </p:sp>
      <p:sp>
        <p:nvSpPr>
          <p:cNvPr id="43" name="Text 41"/>
          <p:cNvSpPr/>
          <p:nvPr/>
        </p:nvSpPr>
        <p:spPr>
          <a:xfrm>
            <a:off x="5348444" y="1455761"/>
            <a:ext cx="6432645" cy="254758"/>
          </a:xfrm>
          <a:prstGeom prst="rect">
            <a:avLst/>
          </a:prstGeom>
          <a:noFill/>
          <a:ln/>
        </p:spPr>
        <p:txBody>
          <a:bodyPr wrap="square" lIns="0" tIns="0" rIns="0" bIns="0" rtlCol="0" anchor="ctr"/>
          <a:lstStyle/>
          <a:p>
            <a:pPr>
              <a:lnSpc>
                <a:spcPct val="120000"/>
              </a:lnSpc>
            </a:pPr>
            <a:r>
              <a:rPr lang="en-US" sz="1433" b="1" dirty="0">
                <a:solidFill>
                  <a:srgbClr val="2A4B43"/>
                </a:solidFill>
                <a:latin typeface="Liter" pitchFamily="34" charset="0"/>
                <a:ea typeface="Liter" pitchFamily="34" charset="-122"/>
                <a:cs typeface="Liter" pitchFamily="34" charset="-120"/>
              </a:rPr>
              <a:t>Vegetation, Soil &amp; Climate Profile</a:t>
            </a:r>
            <a:endParaRPr lang="en-US" sz="1600" dirty="0"/>
          </a:p>
        </p:txBody>
      </p:sp>
      <p:sp>
        <p:nvSpPr>
          <p:cNvPr id="44" name="Shape 42"/>
          <p:cNvSpPr/>
          <p:nvPr/>
        </p:nvSpPr>
        <p:spPr>
          <a:xfrm>
            <a:off x="5348444" y="1819701"/>
            <a:ext cx="2038066" cy="1537648"/>
          </a:xfrm>
          <a:prstGeom prst="roundRect">
            <a:avLst>
              <a:gd name="adj" fmla="val 4734"/>
            </a:avLst>
          </a:prstGeom>
          <a:solidFill>
            <a:srgbClr val="F7F5F2"/>
          </a:solidFill>
          <a:ln/>
        </p:spPr>
      </p:sp>
      <p:sp>
        <p:nvSpPr>
          <p:cNvPr id="45" name="Shape 43"/>
          <p:cNvSpPr/>
          <p:nvPr/>
        </p:nvSpPr>
        <p:spPr>
          <a:xfrm>
            <a:off x="5484922" y="1947081"/>
            <a:ext cx="127379" cy="145576"/>
          </a:xfrm>
          <a:custGeom>
            <a:avLst/>
            <a:gdLst/>
            <a:ahLst/>
            <a:cxnLst/>
            <a:rect l="l" t="t" r="r" b="b"/>
            <a:pathLst>
              <a:path w="127379" h="145576">
                <a:moveTo>
                  <a:pt x="63690" y="-9099"/>
                </a:moveTo>
                <a:cubicBezTo>
                  <a:pt x="65680" y="-9099"/>
                  <a:pt x="67585" y="-8217"/>
                  <a:pt x="68893" y="-6682"/>
                </a:cubicBezTo>
                <a:lnTo>
                  <a:pt x="107561" y="38811"/>
                </a:lnTo>
                <a:cubicBezTo>
                  <a:pt x="109296" y="40830"/>
                  <a:pt x="109665" y="43673"/>
                  <a:pt x="108557" y="46090"/>
                </a:cubicBezTo>
                <a:cubicBezTo>
                  <a:pt x="107448" y="48506"/>
                  <a:pt x="105031" y="50042"/>
                  <a:pt x="102358" y="50042"/>
                </a:cubicBezTo>
                <a:lnTo>
                  <a:pt x="95278" y="50042"/>
                </a:lnTo>
                <a:lnTo>
                  <a:pt x="116660" y="75205"/>
                </a:lnTo>
                <a:cubicBezTo>
                  <a:pt x="118394" y="77224"/>
                  <a:pt x="118764" y="80067"/>
                  <a:pt x="117655" y="82484"/>
                </a:cubicBezTo>
                <a:cubicBezTo>
                  <a:pt x="116546" y="84900"/>
                  <a:pt x="114129" y="86436"/>
                  <a:pt x="111457" y="86436"/>
                </a:cubicBezTo>
                <a:lnTo>
                  <a:pt x="100510" y="86436"/>
                </a:lnTo>
                <a:lnTo>
                  <a:pt x="125758" y="116148"/>
                </a:lnTo>
                <a:cubicBezTo>
                  <a:pt x="127493" y="118167"/>
                  <a:pt x="127862" y="121010"/>
                  <a:pt x="126754" y="123427"/>
                </a:cubicBezTo>
                <a:cubicBezTo>
                  <a:pt x="125645" y="125844"/>
                  <a:pt x="123228" y="127379"/>
                  <a:pt x="120555" y="127379"/>
                </a:cubicBezTo>
                <a:lnTo>
                  <a:pt x="72788" y="127379"/>
                </a:lnTo>
                <a:lnTo>
                  <a:pt x="72788" y="145576"/>
                </a:lnTo>
                <a:cubicBezTo>
                  <a:pt x="72788" y="150609"/>
                  <a:pt x="68722" y="154675"/>
                  <a:pt x="63690" y="154675"/>
                </a:cubicBezTo>
                <a:cubicBezTo>
                  <a:pt x="58657" y="154675"/>
                  <a:pt x="54591" y="150609"/>
                  <a:pt x="54591" y="145576"/>
                </a:cubicBezTo>
                <a:lnTo>
                  <a:pt x="54591" y="127379"/>
                </a:lnTo>
                <a:lnTo>
                  <a:pt x="6824" y="127379"/>
                </a:lnTo>
                <a:cubicBezTo>
                  <a:pt x="4151" y="127379"/>
                  <a:pt x="1734" y="125844"/>
                  <a:pt x="626" y="123427"/>
                </a:cubicBezTo>
                <a:cubicBezTo>
                  <a:pt x="-483" y="121010"/>
                  <a:pt x="-114" y="118167"/>
                  <a:pt x="1621" y="116148"/>
                </a:cubicBezTo>
                <a:lnTo>
                  <a:pt x="26869" y="86436"/>
                </a:lnTo>
                <a:lnTo>
                  <a:pt x="15922" y="86436"/>
                </a:lnTo>
                <a:cubicBezTo>
                  <a:pt x="13250" y="86436"/>
                  <a:pt x="10833" y="84900"/>
                  <a:pt x="9724" y="82484"/>
                </a:cubicBezTo>
                <a:cubicBezTo>
                  <a:pt x="8615" y="80067"/>
                  <a:pt x="8985" y="77224"/>
                  <a:pt x="10719" y="75205"/>
                </a:cubicBezTo>
                <a:lnTo>
                  <a:pt x="32101" y="50042"/>
                </a:lnTo>
                <a:lnTo>
                  <a:pt x="25021" y="50042"/>
                </a:lnTo>
                <a:cubicBezTo>
                  <a:pt x="22348" y="50042"/>
                  <a:pt x="19931" y="48506"/>
                  <a:pt x="18823" y="46090"/>
                </a:cubicBezTo>
                <a:cubicBezTo>
                  <a:pt x="17714" y="43673"/>
                  <a:pt x="18083" y="40830"/>
                  <a:pt x="19818" y="38811"/>
                </a:cubicBezTo>
                <a:lnTo>
                  <a:pt x="58486" y="-6682"/>
                </a:lnTo>
                <a:cubicBezTo>
                  <a:pt x="59794" y="-8217"/>
                  <a:pt x="61699" y="-9099"/>
                  <a:pt x="63690" y="-9099"/>
                </a:cubicBezTo>
                <a:close/>
              </a:path>
            </a:pathLst>
          </a:custGeom>
          <a:solidFill>
            <a:srgbClr val="2A4B43"/>
          </a:solidFill>
          <a:ln/>
        </p:spPr>
      </p:sp>
      <p:sp>
        <p:nvSpPr>
          <p:cNvPr id="46" name="Text 44"/>
          <p:cNvSpPr/>
          <p:nvPr/>
        </p:nvSpPr>
        <p:spPr>
          <a:xfrm>
            <a:off x="5712384" y="1928884"/>
            <a:ext cx="655093" cy="181970"/>
          </a:xfrm>
          <a:prstGeom prst="rect">
            <a:avLst/>
          </a:prstGeom>
          <a:noFill/>
          <a:ln/>
        </p:spPr>
        <p:txBody>
          <a:bodyPr wrap="square" lIns="0" tIns="0" rIns="0" bIns="0" rtlCol="0" anchor="ctr"/>
          <a:lstStyle/>
          <a:p>
            <a:pPr>
              <a:lnSpc>
                <a:spcPct val="120000"/>
              </a:lnSpc>
            </a:pPr>
            <a:r>
              <a:rPr lang="en-US" sz="1003" b="1" dirty="0">
                <a:solidFill>
                  <a:srgbClr val="2A4B43"/>
                </a:solidFill>
                <a:latin typeface="Quattrocento Sans" pitchFamily="34" charset="0"/>
                <a:ea typeface="Quattrocento Sans" pitchFamily="34" charset="-122"/>
                <a:cs typeface="Quattrocento Sans" pitchFamily="34" charset="-120"/>
              </a:rPr>
              <a:t>Vegetation</a:t>
            </a:r>
            <a:endParaRPr lang="en-US" sz="1600" dirty="0"/>
          </a:p>
        </p:txBody>
      </p:sp>
      <p:sp>
        <p:nvSpPr>
          <p:cNvPr id="47" name="Text 45"/>
          <p:cNvSpPr/>
          <p:nvPr/>
        </p:nvSpPr>
        <p:spPr>
          <a:xfrm>
            <a:off x="5457626" y="2183642"/>
            <a:ext cx="1874293" cy="1064525"/>
          </a:xfrm>
          <a:prstGeom prst="rect">
            <a:avLst/>
          </a:prstGeom>
          <a:noFill/>
          <a:ln/>
        </p:spPr>
        <p:txBody>
          <a:bodyPr wrap="square" lIns="0" tIns="0" rIns="0" bIns="0" rtlCol="0" anchor="ctr"/>
          <a:lstStyle/>
          <a:p>
            <a:pPr>
              <a:lnSpc>
                <a:spcPct val="140000"/>
              </a:lnSpc>
            </a:pPr>
            <a:r>
              <a:rPr lang="en-US" sz="860" dirty="0">
                <a:solidFill>
                  <a:srgbClr val="2C3033"/>
                </a:solidFill>
                <a:latin typeface="Quattrocento Sans" pitchFamily="34" charset="0"/>
                <a:ea typeface="Quattrocento Sans" pitchFamily="34" charset="-122"/>
                <a:cs typeface="Quattrocento Sans" pitchFamily="34" charset="-120"/>
              </a:rPr>
              <a:t>Sudan savannah transitioning to Guinea savannah. Open woodland with scattered drought-resistant trees (shea, locust bean, thorn trees). Degraded from fuelwood harvesting, overgrazing, cultivation expansion.</a:t>
            </a:r>
            <a:endParaRPr lang="en-US" sz="1600" dirty="0"/>
          </a:p>
        </p:txBody>
      </p:sp>
      <p:sp>
        <p:nvSpPr>
          <p:cNvPr id="48" name="Shape 46"/>
          <p:cNvSpPr/>
          <p:nvPr/>
        </p:nvSpPr>
        <p:spPr>
          <a:xfrm>
            <a:off x="7497512" y="1819701"/>
            <a:ext cx="2038066" cy="1537648"/>
          </a:xfrm>
          <a:prstGeom prst="roundRect">
            <a:avLst>
              <a:gd name="adj" fmla="val 4734"/>
            </a:avLst>
          </a:prstGeom>
          <a:solidFill>
            <a:srgbClr val="F7F5F2"/>
          </a:solidFill>
          <a:ln/>
        </p:spPr>
      </p:sp>
      <p:sp>
        <p:nvSpPr>
          <p:cNvPr id="49" name="Shape 47"/>
          <p:cNvSpPr/>
          <p:nvPr/>
        </p:nvSpPr>
        <p:spPr>
          <a:xfrm>
            <a:off x="7624891" y="1947081"/>
            <a:ext cx="145576" cy="145576"/>
          </a:xfrm>
          <a:custGeom>
            <a:avLst/>
            <a:gdLst/>
            <a:ahLst/>
            <a:cxnLst/>
            <a:rect l="l" t="t" r="r" b="b"/>
            <a:pathLst>
              <a:path w="145576" h="145576">
                <a:moveTo>
                  <a:pt x="66106" y="1479"/>
                </a:moveTo>
                <a:cubicBezTo>
                  <a:pt x="70343" y="-483"/>
                  <a:pt x="75233" y="-483"/>
                  <a:pt x="79470" y="1479"/>
                </a:cubicBezTo>
                <a:lnTo>
                  <a:pt x="141624" y="30196"/>
                </a:lnTo>
                <a:cubicBezTo>
                  <a:pt x="144041" y="31305"/>
                  <a:pt x="145576" y="33721"/>
                  <a:pt x="145576" y="36394"/>
                </a:cubicBezTo>
                <a:cubicBezTo>
                  <a:pt x="145576" y="39067"/>
                  <a:pt x="144041" y="41484"/>
                  <a:pt x="141624" y="42592"/>
                </a:cubicBezTo>
                <a:lnTo>
                  <a:pt x="79470" y="71310"/>
                </a:lnTo>
                <a:cubicBezTo>
                  <a:pt x="75233" y="73271"/>
                  <a:pt x="70343" y="73271"/>
                  <a:pt x="66106" y="71310"/>
                </a:cubicBezTo>
                <a:lnTo>
                  <a:pt x="3952" y="42592"/>
                </a:lnTo>
                <a:cubicBezTo>
                  <a:pt x="1535" y="41455"/>
                  <a:pt x="0" y="39038"/>
                  <a:pt x="0" y="36394"/>
                </a:cubicBezTo>
                <a:cubicBezTo>
                  <a:pt x="0" y="33750"/>
                  <a:pt x="1535" y="31305"/>
                  <a:pt x="3952" y="30196"/>
                </a:cubicBezTo>
                <a:lnTo>
                  <a:pt x="66106" y="1479"/>
                </a:lnTo>
                <a:close/>
                <a:moveTo>
                  <a:pt x="13676" y="62097"/>
                </a:moveTo>
                <a:lnTo>
                  <a:pt x="60391" y="83678"/>
                </a:lnTo>
                <a:cubicBezTo>
                  <a:pt x="68267" y="87317"/>
                  <a:pt x="77337" y="87317"/>
                  <a:pt x="85213" y="83678"/>
                </a:cubicBezTo>
                <a:lnTo>
                  <a:pt x="131928" y="62097"/>
                </a:lnTo>
                <a:lnTo>
                  <a:pt x="141624" y="66590"/>
                </a:lnTo>
                <a:cubicBezTo>
                  <a:pt x="144041" y="67699"/>
                  <a:pt x="145576" y="70115"/>
                  <a:pt x="145576" y="72788"/>
                </a:cubicBezTo>
                <a:cubicBezTo>
                  <a:pt x="145576" y="75461"/>
                  <a:pt x="144041" y="77878"/>
                  <a:pt x="141624" y="78986"/>
                </a:cubicBezTo>
                <a:lnTo>
                  <a:pt x="79470" y="107704"/>
                </a:lnTo>
                <a:cubicBezTo>
                  <a:pt x="75233" y="109665"/>
                  <a:pt x="70343" y="109665"/>
                  <a:pt x="66106" y="107704"/>
                </a:cubicBezTo>
                <a:lnTo>
                  <a:pt x="3952" y="78986"/>
                </a:lnTo>
                <a:cubicBezTo>
                  <a:pt x="1535" y="77849"/>
                  <a:pt x="0" y="75432"/>
                  <a:pt x="0" y="72788"/>
                </a:cubicBezTo>
                <a:cubicBezTo>
                  <a:pt x="0" y="70144"/>
                  <a:pt x="1535" y="67699"/>
                  <a:pt x="3952" y="66590"/>
                </a:cubicBezTo>
                <a:lnTo>
                  <a:pt x="13648" y="62097"/>
                </a:lnTo>
                <a:close/>
                <a:moveTo>
                  <a:pt x="3952" y="102984"/>
                </a:moveTo>
                <a:lnTo>
                  <a:pt x="13648" y="98491"/>
                </a:lnTo>
                <a:lnTo>
                  <a:pt x="60363" y="120072"/>
                </a:lnTo>
                <a:cubicBezTo>
                  <a:pt x="68239" y="123711"/>
                  <a:pt x="77309" y="123711"/>
                  <a:pt x="85185" y="120072"/>
                </a:cubicBezTo>
                <a:lnTo>
                  <a:pt x="131900" y="98491"/>
                </a:lnTo>
                <a:lnTo>
                  <a:pt x="141596" y="102984"/>
                </a:lnTo>
                <a:cubicBezTo>
                  <a:pt x="144012" y="104093"/>
                  <a:pt x="145548" y="106509"/>
                  <a:pt x="145548" y="109182"/>
                </a:cubicBezTo>
                <a:cubicBezTo>
                  <a:pt x="145548" y="111855"/>
                  <a:pt x="144012" y="114272"/>
                  <a:pt x="141596" y="115380"/>
                </a:cubicBezTo>
                <a:lnTo>
                  <a:pt x="79441" y="144098"/>
                </a:lnTo>
                <a:cubicBezTo>
                  <a:pt x="75205" y="146059"/>
                  <a:pt x="70314" y="146059"/>
                  <a:pt x="66078" y="144098"/>
                </a:cubicBezTo>
                <a:lnTo>
                  <a:pt x="3952" y="115380"/>
                </a:lnTo>
                <a:cubicBezTo>
                  <a:pt x="1535" y="114243"/>
                  <a:pt x="0" y="111826"/>
                  <a:pt x="0" y="109182"/>
                </a:cubicBezTo>
                <a:cubicBezTo>
                  <a:pt x="0" y="106538"/>
                  <a:pt x="1535" y="104093"/>
                  <a:pt x="3952" y="102984"/>
                </a:cubicBezTo>
                <a:close/>
              </a:path>
            </a:pathLst>
          </a:custGeom>
          <a:solidFill>
            <a:srgbClr val="A9927D"/>
          </a:solidFill>
          <a:ln/>
        </p:spPr>
      </p:sp>
      <p:sp>
        <p:nvSpPr>
          <p:cNvPr id="50" name="Text 48"/>
          <p:cNvSpPr/>
          <p:nvPr/>
        </p:nvSpPr>
        <p:spPr>
          <a:xfrm>
            <a:off x="7861452" y="1928884"/>
            <a:ext cx="263857" cy="181970"/>
          </a:xfrm>
          <a:prstGeom prst="rect">
            <a:avLst/>
          </a:prstGeom>
          <a:noFill/>
          <a:ln/>
        </p:spPr>
        <p:txBody>
          <a:bodyPr wrap="square" lIns="0" tIns="0" rIns="0" bIns="0" rtlCol="0" anchor="ctr"/>
          <a:lstStyle/>
          <a:p>
            <a:pPr>
              <a:lnSpc>
                <a:spcPct val="120000"/>
              </a:lnSpc>
            </a:pPr>
            <a:r>
              <a:rPr lang="en-US" sz="1003" b="1" dirty="0">
                <a:solidFill>
                  <a:srgbClr val="2A4B43"/>
                </a:solidFill>
                <a:latin typeface="Quattrocento Sans" pitchFamily="34" charset="0"/>
                <a:ea typeface="Quattrocento Sans" pitchFamily="34" charset="-122"/>
                <a:cs typeface="Quattrocento Sans" pitchFamily="34" charset="-120"/>
              </a:rPr>
              <a:t>Soil</a:t>
            </a:r>
            <a:endParaRPr lang="en-US" sz="1600" dirty="0"/>
          </a:p>
        </p:txBody>
      </p:sp>
      <p:sp>
        <p:nvSpPr>
          <p:cNvPr id="51" name="Text 49"/>
          <p:cNvSpPr/>
          <p:nvPr/>
        </p:nvSpPr>
        <p:spPr>
          <a:xfrm>
            <a:off x="7606694" y="2183642"/>
            <a:ext cx="1874293" cy="1064525"/>
          </a:xfrm>
          <a:prstGeom prst="rect">
            <a:avLst/>
          </a:prstGeom>
          <a:noFill/>
          <a:ln/>
        </p:spPr>
        <p:txBody>
          <a:bodyPr wrap="square" lIns="0" tIns="0" rIns="0" bIns="0" rtlCol="0" anchor="ctr"/>
          <a:lstStyle/>
          <a:p>
            <a:pPr>
              <a:lnSpc>
                <a:spcPct val="140000"/>
              </a:lnSpc>
            </a:pPr>
            <a:r>
              <a:rPr lang="en-US" sz="860" dirty="0">
                <a:solidFill>
                  <a:srgbClr val="2C3033"/>
                </a:solidFill>
                <a:latin typeface="Quattrocento Sans" pitchFamily="34" charset="0"/>
                <a:ea typeface="Quattrocento Sans" pitchFamily="34" charset="-122"/>
                <a:cs typeface="Quattrocento Sans" pitchFamily="34" charset="-120"/>
              </a:rPr>
              <a:t>Sandy loam (dominant), well-drained, low water retention. Lateritic soils (Wawa-type) with moderate strength. Clayey soils in lowlands with poor drainage. Slightly acidic to neutral pH, low organic matter.</a:t>
            </a:r>
            <a:endParaRPr lang="en-US" sz="1600" dirty="0"/>
          </a:p>
        </p:txBody>
      </p:sp>
      <p:sp>
        <p:nvSpPr>
          <p:cNvPr id="52" name="Shape 50"/>
          <p:cNvSpPr/>
          <p:nvPr/>
        </p:nvSpPr>
        <p:spPr>
          <a:xfrm>
            <a:off x="9646579" y="1819701"/>
            <a:ext cx="2038066" cy="1537648"/>
          </a:xfrm>
          <a:prstGeom prst="roundRect">
            <a:avLst>
              <a:gd name="adj" fmla="val 4734"/>
            </a:avLst>
          </a:prstGeom>
          <a:solidFill>
            <a:srgbClr val="F7F5F2"/>
          </a:solidFill>
          <a:ln/>
        </p:spPr>
      </p:sp>
      <p:sp>
        <p:nvSpPr>
          <p:cNvPr id="53" name="Shape 51"/>
          <p:cNvSpPr/>
          <p:nvPr/>
        </p:nvSpPr>
        <p:spPr>
          <a:xfrm>
            <a:off x="9764860" y="1947081"/>
            <a:ext cx="163773" cy="145576"/>
          </a:xfrm>
          <a:custGeom>
            <a:avLst/>
            <a:gdLst/>
            <a:ahLst/>
            <a:cxnLst/>
            <a:rect l="l" t="t" r="r" b="b"/>
            <a:pathLst>
              <a:path w="163773" h="145576">
                <a:moveTo>
                  <a:pt x="128971" y="-4208"/>
                </a:moveTo>
                <a:cubicBezTo>
                  <a:pt x="130365" y="-3639"/>
                  <a:pt x="131388" y="-2388"/>
                  <a:pt x="131672" y="-910"/>
                </a:cubicBezTo>
                <a:lnTo>
                  <a:pt x="136478" y="22746"/>
                </a:lnTo>
                <a:lnTo>
                  <a:pt x="160134" y="27523"/>
                </a:lnTo>
                <a:cubicBezTo>
                  <a:pt x="161612" y="27836"/>
                  <a:pt x="162835" y="28831"/>
                  <a:pt x="163432" y="30224"/>
                </a:cubicBezTo>
                <a:cubicBezTo>
                  <a:pt x="164029" y="31617"/>
                  <a:pt x="163858" y="33210"/>
                  <a:pt x="163034" y="34461"/>
                </a:cubicBezTo>
                <a:lnTo>
                  <a:pt x="149699" y="54563"/>
                </a:lnTo>
                <a:lnTo>
                  <a:pt x="163034" y="74665"/>
                </a:lnTo>
                <a:cubicBezTo>
                  <a:pt x="163858" y="75916"/>
                  <a:pt x="164029" y="77508"/>
                  <a:pt x="163432" y="78901"/>
                </a:cubicBezTo>
                <a:cubicBezTo>
                  <a:pt x="162835" y="80294"/>
                  <a:pt x="161612" y="81318"/>
                  <a:pt x="160134" y="81602"/>
                </a:cubicBezTo>
                <a:lnTo>
                  <a:pt x="142449" y="85213"/>
                </a:lnTo>
                <a:cubicBezTo>
                  <a:pt x="139065" y="82740"/>
                  <a:pt x="135312" y="80778"/>
                  <a:pt x="131246" y="79413"/>
                </a:cubicBezTo>
                <a:cubicBezTo>
                  <a:pt x="130535" y="75802"/>
                  <a:pt x="129313" y="72390"/>
                  <a:pt x="127635" y="69262"/>
                </a:cubicBezTo>
                <a:cubicBezTo>
                  <a:pt x="130336" y="65026"/>
                  <a:pt x="131928" y="59993"/>
                  <a:pt x="131928" y="54563"/>
                </a:cubicBezTo>
                <a:cubicBezTo>
                  <a:pt x="131928" y="39493"/>
                  <a:pt x="119702" y="27267"/>
                  <a:pt x="104633" y="27267"/>
                </a:cubicBezTo>
                <a:cubicBezTo>
                  <a:pt x="91014" y="27267"/>
                  <a:pt x="79726" y="37247"/>
                  <a:pt x="77679" y="50269"/>
                </a:cubicBezTo>
                <a:cubicBezTo>
                  <a:pt x="70144" y="44497"/>
                  <a:pt x="60761" y="41029"/>
                  <a:pt x="50554" y="40915"/>
                </a:cubicBezTo>
                <a:lnTo>
                  <a:pt x="46260" y="34461"/>
                </a:lnTo>
                <a:cubicBezTo>
                  <a:pt x="45436" y="33210"/>
                  <a:pt x="45265" y="31617"/>
                  <a:pt x="45862" y="30224"/>
                </a:cubicBezTo>
                <a:cubicBezTo>
                  <a:pt x="46459" y="28831"/>
                  <a:pt x="47682" y="27807"/>
                  <a:pt x="49160" y="27523"/>
                </a:cubicBezTo>
                <a:lnTo>
                  <a:pt x="72788" y="22746"/>
                </a:lnTo>
                <a:lnTo>
                  <a:pt x="77565" y="-910"/>
                </a:lnTo>
                <a:cubicBezTo>
                  <a:pt x="77878" y="-2388"/>
                  <a:pt x="78873" y="-3611"/>
                  <a:pt x="80266" y="-4208"/>
                </a:cubicBezTo>
                <a:cubicBezTo>
                  <a:pt x="81659" y="-4805"/>
                  <a:pt x="83251" y="-4635"/>
                  <a:pt x="84502" y="-3810"/>
                </a:cubicBezTo>
                <a:lnTo>
                  <a:pt x="104633" y="9553"/>
                </a:lnTo>
                <a:lnTo>
                  <a:pt x="124735" y="-3782"/>
                </a:lnTo>
                <a:cubicBezTo>
                  <a:pt x="125986" y="-4606"/>
                  <a:pt x="127578" y="-4777"/>
                  <a:pt x="128971" y="-4180"/>
                </a:cubicBezTo>
                <a:close/>
                <a:moveTo>
                  <a:pt x="118281" y="54591"/>
                </a:moveTo>
                <a:cubicBezTo>
                  <a:pt x="118281" y="55671"/>
                  <a:pt x="118167" y="56724"/>
                  <a:pt x="117911" y="57747"/>
                </a:cubicBezTo>
                <a:cubicBezTo>
                  <a:pt x="111741" y="52914"/>
                  <a:pt x="103979" y="50042"/>
                  <a:pt x="95534" y="50042"/>
                </a:cubicBezTo>
                <a:cubicBezTo>
                  <a:pt x="94226" y="50042"/>
                  <a:pt x="92947" y="50099"/>
                  <a:pt x="91696" y="50241"/>
                </a:cubicBezTo>
                <a:cubicBezTo>
                  <a:pt x="93516" y="44839"/>
                  <a:pt x="98634" y="40943"/>
                  <a:pt x="104633" y="40943"/>
                </a:cubicBezTo>
                <a:cubicBezTo>
                  <a:pt x="112168" y="40943"/>
                  <a:pt x="118281" y="47056"/>
                  <a:pt x="118281" y="54591"/>
                </a:cubicBezTo>
                <a:close/>
                <a:moveTo>
                  <a:pt x="27296" y="145576"/>
                </a:moveTo>
                <a:cubicBezTo>
                  <a:pt x="12226" y="145576"/>
                  <a:pt x="0" y="133350"/>
                  <a:pt x="0" y="118281"/>
                </a:cubicBezTo>
                <a:cubicBezTo>
                  <a:pt x="0" y="106197"/>
                  <a:pt x="7847" y="95932"/>
                  <a:pt x="18737" y="92350"/>
                </a:cubicBezTo>
                <a:cubicBezTo>
                  <a:pt x="18368" y="90445"/>
                  <a:pt x="18197" y="88455"/>
                  <a:pt x="18197" y="86436"/>
                </a:cubicBezTo>
                <a:cubicBezTo>
                  <a:pt x="18197" y="68836"/>
                  <a:pt x="32442" y="54591"/>
                  <a:pt x="50042" y="54591"/>
                </a:cubicBezTo>
                <a:cubicBezTo>
                  <a:pt x="62296" y="54591"/>
                  <a:pt x="72930" y="61500"/>
                  <a:pt x="78247" y="71651"/>
                </a:cubicBezTo>
                <a:cubicBezTo>
                  <a:pt x="82427" y="66789"/>
                  <a:pt x="88625" y="63690"/>
                  <a:pt x="95534" y="63690"/>
                </a:cubicBezTo>
                <a:cubicBezTo>
                  <a:pt x="108102" y="63690"/>
                  <a:pt x="118281" y="73869"/>
                  <a:pt x="118281" y="86436"/>
                </a:cubicBezTo>
                <a:cubicBezTo>
                  <a:pt x="118281" y="88000"/>
                  <a:pt x="118110" y="89507"/>
                  <a:pt x="117826" y="90985"/>
                </a:cubicBezTo>
                <a:cubicBezTo>
                  <a:pt x="117968" y="90985"/>
                  <a:pt x="118138" y="90985"/>
                  <a:pt x="118281" y="90985"/>
                </a:cubicBezTo>
                <a:cubicBezTo>
                  <a:pt x="133350" y="90985"/>
                  <a:pt x="145576" y="103211"/>
                  <a:pt x="145576" y="118281"/>
                </a:cubicBezTo>
                <a:cubicBezTo>
                  <a:pt x="145576" y="133350"/>
                  <a:pt x="133350" y="145576"/>
                  <a:pt x="118281" y="145576"/>
                </a:cubicBezTo>
                <a:lnTo>
                  <a:pt x="27296" y="145576"/>
                </a:lnTo>
                <a:close/>
              </a:path>
            </a:pathLst>
          </a:custGeom>
          <a:solidFill>
            <a:srgbClr val="D77A61"/>
          </a:solidFill>
          <a:ln/>
        </p:spPr>
      </p:sp>
      <p:sp>
        <p:nvSpPr>
          <p:cNvPr id="54" name="Text 52"/>
          <p:cNvSpPr/>
          <p:nvPr/>
        </p:nvSpPr>
        <p:spPr>
          <a:xfrm>
            <a:off x="10010520" y="1928884"/>
            <a:ext cx="482221" cy="181970"/>
          </a:xfrm>
          <a:prstGeom prst="rect">
            <a:avLst/>
          </a:prstGeom>
          <a:noFill/>
          <a:ln/>
        </p:spPr>
        <p:txBody>
          <a:bodyPr wrap="square" lIns="0" tIns="0" rIns="0" bIns="0" rtlCol="0" anchor="ctr"/>
          <a:lstStyle/>
          <a:p>
            <a:pPr>
              <a:lnSpc>
                <a:spcPct val="120000"/>
              </a:lnSpc>
            </a:pPr>
            <a:r>
              <a:rPr lang="en-US" sz="1003" b="1" dirty="0">
                <a:solidFill>
                  <a:srgbClr val="2A4B43"/>
                </a:solidFill>
                <a:latin typeface="Quattrocento Sans" pitchFamily="34" charset="0"/>
                <a:ea typeface="Quattrocento Sans" pitchFamily="34" charset="-122"/>
                <a:cs typeface="Quattrocento Sans" pitchFamily="34" charset="-120"/>
              </a:rPr>
              <a:t>Climate</a:t>
            </a:r>
            <a:endParaRPr lang="en-US" sz="1600" dirty="0"/>
          </a:p>
        </p:txBody>
      </p:sp>
      <p:sp>
        <p:nvSpPr>
          <p:cNvPr id="55" name="Text 53"/>
          <p:cNvSpPr/>
          <p:nvPr/>
        </p:nvSpPr>
        <p:spPr>
          <a:xfrm>
            <a:off x="9755761" y="2183642"/>
            <a:ext cx="1874293" cy="891654"/>
          </a:xfrm>
          <a:prstGeom prst="rect">
            <a:avLst/>
          </a:prstGeom>
          <a:noFill/>
          <a:ln/>
        </p:spPr>
        <p:txBody>
          <a:bodyPr wrap="square" lIns="0" tIns="0" rIns="0" bIns="0" rtlCol="0" anchor="ctr"/>
          <a:lstStyle/>
          <a:p>
            <a:pPr>
              <a:lnSpc>
                <a:spcPct val="140000"/>
              </a:lnSpc>
            </a:pPr>
            <a:r>
              <a:rPr lang="en-US" sz="860" dirty="0">
                <a:solidFill>
                  <a:srgbClr val="2C3033"/>
                </a:solidFill>
                <a:latin typeface="Quattrocento Sans" pitchFamily="34" charset="0"/>
                <a:ea typeface="Quattrocento Sans" pitchFamily="34" charset="-122"/>
                <a:cs typeface="Quattrocento Sans" pitchFamily="34" charset="-120"/>
              </a:rPr>
              <a:t>Tropical wet-and-dry savannah. Annual rainfall: 800-900mm. Wet season: April-October, peak July-September. Mean temperature: 30-34°C. Harmattan winds in dry season.</a:t>
            </a:r>
            <a:endParaRPr lang="en-US" sz="1600" dirty="0"/>
          </a:p>
        </p:txBody>
      </p:sp>
      <p:sp>
        <p:nvSpPr>
          <p:cNvPr id="56" name="Shape 54"/>
          <p:cNvSpPr/>
          <p:nvPr/>
        </p:nvSpPr>
        <p:spPr>
          <a:xfrm>
            <a:off x="5202868" y="3612107"/>
            <a:ext cx="6632812" cy="1928884"/>
          </a:xfrm>
          <a:prstGeom prst="roundRect">
            <a:avLst>
              <a:gd name="adj" fmla="val 3774"/>
            </a:avLst>
          </a:prstGeom>
          <a:solidFill>
            <a:srgbClr val="FFFFFF"/>
          </a:solidFill>
          <a:ln/>
          <a:effectLst>
            <a:outerShdw sx="100000" sy="100000" kx="0" ky="0" algn="bl" rotWithShape="0" blurRad="27296" dist="9099" dir="5400000">
              <a:srgbClr val="000000">
                <a:alpha val="10196"/>
              </a:srgbClr>
            </a:outerShdw>
          </a:effectLst>
        </p:spPr>
      </p:sp>
      <p:sp>
        <p:nvSpPr>
          <p:cNvPr id="57" name="Text 55"/>
          <p:cNvSpPr/>
          <p:nvPr/>
        </p:nvSpPr>
        <p:spPr>
          <a:xfrm>
            <a:off x="5348444" y="3757684"/>
            <a:ext cx="6423546" cy="254758"/>
          </a:xfrm>
          <a:prstGeom prst="rect">
            <a:avLst/>
          </a:prstGeom>
          <a:noFill/>
          <a:ln/>
        </p:spPr>
        <p:txBody>
          <a:bodyPr wrap="square" lIns="0" tIns="0" rIns="0" bIns="0" rtlCol="0" anchor="ctr"/>
          <a:lstStyle/>
          <a:p>
            <a:pPr>
              <a:lnSpc>
                <a:spcPct val="130000"/>
              </a:lnSpc>
            </a:pPr>
            <a:r>
              <a:rPr lang="en-US" sz="1290" b="1" dirty="0">
                <a:solidFill>
                  <a:srgbClr val="2A4B43"/>
                </a:solidFill>
                <a:latin typeface="Liter" pitchFamily="34" charset="0"/>
                <a:ea typeface="Liter" pitchFamily="34" charset="-122"/>
                <a:cs typeface="Liter" pitchFamily="34" charset="-120"/>
              </a:rPr>
              <a:t>Causes &amp; Trend Analysis</a:t>
            </a:r>
            <a:endParaRPr lang="en-US" sz="1600" dirty="0"/>
          </a:p>
        </p:txBody>
      </p:sp>
      <p:sp>
        <p:nvSpPr>
          <p:cNvPr id="58" name="Text 56"/>
          <p:cNvSpPr/>
          <p:nvPr/>
        </p:nvSpPr>
        <p:spPr>
          <a:xfrm>
            <a:off x="5348444" y="4121624"/>
            <a:ext cx="3157182" cy="181970"/>
          </a:xfrm>
          <a:prstGeom prst="rect">
            <a:avLst/>
          </a:prstGeom>
          <a:noFill/>
          <a:ln/>
        </p:spPr>
        <p:txBody>
          <a:bodyPr wrap="square" lIns="0" tIns="0" rIns="0" bIns="0" rtlCol="0" anchor="ctr"/>
          <a:lstStyle/>
          <a:p>
            <a:pPr>
              <a:lnSpc>
                <a:spcPct val="120000"/>
              </a:lnSpc>
            </a:pPr>
            <a:r>
              <a:rPr lang="en-US" sz="1003" b="1" dirty="0">
                <a:solidFill>
                  <a:srgbClr val="D77A61"/>
                </a:solidFill>
                <a:latin typeface="Quattrocento Sans" pitchFamily="34" charset="0"/>
                <a:ea typeface="Quattrocento Sans" pitchFamily="34" charset="-122"/>
                <a:cs typeface="Quattrocento Sans" pitchFamily="34" charset="-120"/>
              </a:rPr>
              <a:t>Primary Causes</a:t>
            </a:r>
            <a:endParaRPr lang="en-US" sz="1600" dirty="0"/>
          </a:p>
        </p:txBody>
      </p:sp>
      <p:sp>
        <p:nvSpPr>
          <p:cNvPr id="59" name="Shape 57"/>
          <p:cNvSpPr/>
          <p:nvPr/>
        </p:nvSpPr>
        <p:spPr>
          <a:xfrm>
            <a:off x="5382564" y="4412776"/>
            <a:ext cx="68239" cy="109182"/>
          </a:xfrm>
          <a:custGeom>
            <a:avLst/>
            <a:gdLst/>
            <a:ahLst/>
            <a:cxnLst/>
            <a:rect l="l" t="t" r="r" b="b"/>
            <a:pathLst>
              <a:path w="68239" h="109182">
                <a:moveTo>
                  <a:pt x="66341" y="49772"/>
                </a:moveTo>
                <a:cubicBezTo>
                  <a:pt x="69006" y="52437"/>
                  <a:pt x="69006" y="56766"/>
                  <a:pt x="66341" y="59432"/>
                </a:cubicBezTo>
                <a:lnTo>
                  <a:pt x="25398" y="100375"/>
                </a:lnTo>
                <a:cubicBezTo>
                  <a:pt x="22732" y="103041"/>
                  <a:pt x="18403" y="103041"/>
                  <a:pt x="15738" y="100375"/>
                </a:cubicBezTo>
                <a:cubicBezTo>
                  <a:pt x="13072" y="97709"/>
                  <a:pt x="13072" y="93381"/>
                  <a:pt x="15738" y="90715"/>
                </a:cubicBezTo>
                <a:lnTo>
                  <a:pt x="51861" y="54591"/>
                </a:lnTo>
                <a:lnTo>
                  <a:pt x="15759" y="18467"/>
                </a:lnTo>
                <a:cubicBezTo>
                  <a:pt x="13093" y="15802"/>
                  <a:pt x="13093" y="11473"/>
                  <a:pt x="15759" y="8807"/>
                </a:cubicBezTo>
                <a:cubicBezTo>
                  <a:pt x="18424" y="6141"/>
                  <a:pt x="22753" y="6141"/>
                  <a:pt x="25419" y="8807"/>
                </a:cubicBezTo>
                <a:lnTo>
                  <a:pt x="66362" y="49750"/>
                </a:lnTo>
                <a:close/>
              </a:path>
            </a:pathLst>
          </a:custGeom>
          <a:solidFill>
            <a:srgbClr val="D77A61"/>
          </a:solidFill>
          <a:ln/>
        </p:spPr>
      </p:sp>
      <p:sp>
        <p:nvSpPr>
          <p:cNvPr id="60" name="Text 58"/>
          <p:cNvSpPr/>
          <p:nvPr/>
        </p:nvSpPr>
        <p:spPr>
          <a:xfrm>
            <a:off x="5484922" y="4376382"/>
            <a:ext cx="3020704"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Overgrazing and vegetation loss</a:t>
            </a:r>
            <a:endParaRPr lang="en-US" sz="1600" dirty="0"/>
          </a:p>
        </p:txBody>
      </p:sp>
      <p:sp>
        <p:nvSpPr>
          <p:cNvPr id="61" name="Shape 59"/>
          <p:cNvSpPr/>
          <p:nvPr/>
        </p:nvSpPr>
        <p:spPr>
          <a:xfrm>
            <a:off x="5382564" y="4631140"/>
            <a:ext cx="68239" cy="109182"/>
          </a:xfrm>
          <a:custGeom>
            <a:avLst/>
            <a:gdLst/>
            <a:ahLst/>
            <a:cxnLst/>
            <a:rect l="l" t="t" r="r" b="b"/>
            <a:pathLst>
              <a:path w="68239" h="109182">
                <a:moveTo>
                  <a:pt x="66341" y="49772"/>
                </a:moveTo>
                <a:cubicBezTo>
                  <a:pt x="69006" y="52437"/>
                  <a:pt x="69006" y="56766"/>
                  <a:pt x="66341" y="59432"/>
                </a:cubicBezTo>
                <a:lnTo>
                  <a:pt x="25398" y="100375"/>
                </a:lnTo>
                <a:cubicBezTo>
                  <a:pt x="22732" y="103041"/>
                  <a:pt x="18403" y="103041"/>
                  <a:pt x="15738" y="100375"/>
                </a:cubicBezTo>
                <a:cubicBezTo>
                  <a:pt x="13072" y="97709"/>
                  <a:pt x="13072" y="93381"/>
                  <a:pt x="15738" y="90715"/>
                </a:cubicBezTo>
                <a:lnTo>
                  <a:pt x="51861" y="54591"/>
                </a:lnTo>
                <a:lnTo>
                  <a:pt x="15759" y="18467"/>
                </a:lnTo>
                <a:cubicBezTo>
                  <a:pt x="13093" y="15802"/>
                  <a:pt x="13093" y="11473"/>
                  <a:pt x="15759" y="8807"/>
                </a:cubicBezTo>
                <a:cubicBezTo>
                  <a:pt x="18424" y="6141"/>
                  <a:pt x="22753" y="6141"/>
                  <a:pt x="25419" y="8807"/>
                </a:cubicBezTo>
                <a:lnTo>
                  <a:pt x="66362" y="49750"/>
                </a:lnTo>
                <a:close/>
              </a:path>
            </a:pathLst>
          </a:custGeom>
          <a:solidFill>
            <a:srgbClr val="D77A61"/>
          </a:solidFill>
          <a:ln/>
        </p:spPr>
      </p:sp>
      <p:sp>
        <p:nvSpPr>
          <p:cNvPr id="62" name="Text 60"/>
          <p:cNvSpPr/>
          <p:nvPr/>
        </p:nvSpPr>
        <p:spPr>
          <a:xfrm>
            <a:off x="5484922" y="4594746"/>
            <a:ext cx="3020704"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Runoff from hills at gully heads</a:t>
            </a:r>
            <a:endParaRPr lang="en-US" sz="1600" dirty="0"/>
          </a:p>
        </p:txBody>
      </p:sp>
      <p:sp>
        <p:nvSpPr>
          <p:cNvPr id="63" name="Shape 61"/>
          <p:cNvSpPr/>
          <p:nvPr/>
        </p:nvSpPr>
        <p:spPr>
          <a:xfrm>
            <a:off x="5382564" y="4849504"/>
            <a:ext cx="68239" cy="109182"/>
          </a:xfrm>
          <a:custGeom>
            <a:avLst/>
            <a:gdLst/>
            <a:ahLst/>
            <a:cxnLst/>
            <a:rect l="l" t="t" r="r" b="b"/>
            <a:pathLst>
              <a:path w="68239" h="109182">
                <a:moveTo>
                  <a:pt x="66341" y="49772"/>
                </a:moveTo>
                <a:cubicBezTo>
                  <a:pt x="69006" y="52437"/>
                  <a:pt x="69006" y="56766"/>
                  <a:pt x="66341" y="59432"/>
                </a:cubicBezTo>
                <a:lnTo>
                  <a:pt x="25398" y="100375"/>
                </a:lnTo>
                <a:cubicBezTo>
                  <a:pt x="22732" y="103041"/>
                  <a:pt x="18403" y="103041"/>
                  <a:pt x="15738" y="100375"/>
                </a:cubicBezTo>
                <a:cubicBezTo>
                  <a:pt x="13072" y="97709"/>
                  <a:pt x="13072" y="93381"/>
                  <a:pt x="15738" y="90715"/>
                </a:cubicBezTo>
                <a:lnTo>
                  <a:pt x="51861" y="54591"/>
                </a:lnTo>
                <a:lnTo>
                  <a:pt x="15759" y="18467"/>
                </a:lnTo>
                <a:cubicBezTo>
                  <a:pt x="13093" y="15802"/>
                  <a:pt x="13093" y="11473"/>
                  <a:pt x="15759" y="8807"/>
                </a:cubicBezTo>
                <a:cubicBezTo>
                  <a:pt x="18424" y="6141"/>
                  <a:pt x="22753" y="6141"/>
                  <a:pt x="25419" y="8807"/>
                </a:cubicBezTo>
                <a:lnTo>
                  <a:pt x="66362" y="49750"/>
                </a:lnTo>
                <a:close/>
              </a:path>
            </a:pathLst>
          </a:custGeom>
          <a:solidFill>
            <a:srgbClr val="D77A61"/>
          </a:solidFill>
          <a:ln/>
        </p:spPr>
      </p:sp>
      <p:sp>
        <p:nvSpPr>
          <p:cNvPr id="64" name="Text 62"/>
          <p:cNvSpPr/>
          <p:nvPr/>
        </p:nvSpPr>
        <p:spPr>
          <a:xfrm>
            <a:off x="5484922" y="4813110"/>
            <a:ext cx="3020704"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Loose sandy-loam soil composition</a:t>
            </a:r>
            <a:endParaRPr lang="en-US" sz="1600" dirty="0"/>
          </a:p>
        </p:txBody>
      </p:sp>
      <p:sp>
        <p:nvSpPr>
          <p:cNvPr id="65" name="Shape 63"/>
          <p:cNvSpPr/>
          <p:nvPr/>
        </p:nvSpPr>
        <p:spPr>
          <a:xfrm>
            <a:off x="5382564" y="5067869"/>
            <a:ext cx="68239" cy="109182"/>
          </a:xfrm>
          <a:custGeom>
            <a:avLst/>
            <a:gdLst/>
            <a:ahLst/>
            <a:cxnLst/>
            <a:rect l="l" t="t" r="r" b="b"/>
            <a:pathLst>
              <a:path w="68239" h="109182">
                <a:moveTo>
                  <a:pt x="66341" y="49772"/>
                </a:moveTo>
                <a:cubicBezTo>
                  <a:pt x="69006" y="52437"/>
                  <a:pt x="69006" y="56766"/>
                  <a:pt x="66341" y="59432"/>
                </a:cubicBezTo>
                <a:lnTo>
                  <a:pt x="25398" y="100375"/>
                </a:lnTo>
                <a:cubicBezTo>
                  <a:pt x="22732" y="103041"/>
                  <a:pt x="18403" y="103041"/>
                  <a:pt x="15738" y="100375"/>
                </a:cubicBezTo>
                <a:cubicBezTo>
                  <a:pt x="13072" y="97709"/>
                  <a:pt x="13072" y="93381"/>
                  <a:pt x="15738" y="90715"/>
                </a:cubicBezTo>
                <a:lnTo>
                  <a:pt x="51861" y="54591"/>
                </a:lnTo>
                <a:lnTo>
                  <a:pt x="15759" y="18467"/>
                </a:lnTo>
                <a:cubicBezTo>
                  <a:pt x="13093" y="15802"/>
                  <a:pt x="13093" y="11473"/>
                  <a:pt x="15759" y="8807"/>
                </a:cubicBezTo>
                <a:cubicBezTo>
                  <a:pt x="18424" y="6141"/>
                  <a:pt x="22753" y="6141"/>
                  <a:pt x="25419" y="8807"/>
                </a:cubicBezTo>
                <a:lnTo>
                  <a:pt x="66362" y="49750"/>
                </a:lnTo>
                <a:close/>
              </a:path>
            </a:pathLst>
          </a:custGeom>
          <a:solidFill>
            <a:srgbClr val="D77A61"/>
          </a:solidFill>
          <a:ln/>
        </p:spPr>
      </p:sp>
      <p:sp>
        <p:nvSpPr>
          <p:cNvPr id="66" name="Text 64"/>
          <p:cNvSpPr/>
          <p:nvPr/>
        </p:nvSpPr>
        <p:spPr>
          <a:xfrm>
            <a:off x="5484922" y="5031475"/>
            <a:ext cx="3020704" cy="18197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Extreme rainfall events</a:t>
            </a:r>
            <a:endParaRPr lang="en-US" sz="1600" dirty="0"/>
          </a:p>
        </p:txBody>
      </p:sp>
      <p:sp>
        <p:nvSpPr>
          <p:cNvPr id="67" name="Text 65"/>
          <p:cNvSpPr/>
          <p:nvPr/>
        </p:nvSpPr>
        <p:spPr>
          <a:xfrm>
            <a:off x="8590242" y="4121624"/>
            <a:ext cx="3157182" cy="181970"/>
          </a:xfrm>
          <a:prstGeom prst="rect">
            <a:avLst/>
          </a:prstGeom>
          <a:noFill/>
          <a:ln/>
        </p:spPr>
        <p:txBody>
          <a:bodyPr wrap="square" lIns="0" tIns="0" rIns="0" bIns="0" rtlCol="0" anchor="ctr"/>
          <a:lstStyle/>
          <a:p>
            <a:pPr>
              <a:lnSpc>
                <a:spcPct val="120000"/>
              </a:lnSpc>
            </a:pPr>
            <a:r>
              <a:rPr lang="en-US" sz="1003" b="1" dirty="0">
                <a:solidFill>
                  <a:srgbClr val="D77A61"/>
                </a:solidFill>
                <a:latin typeface="Quattrocento Sans" pitchFamily="34" charset="0"/>
                <a:ea typeface="Quattrocento Sans" pitchFamily="34" charset="-122"/>
                <a:cs typeface="Quattrocento Sans" pitchFamily="34" charset="-120"/>
              </a:rPr>
              <a:t>Trend</a:t>
            </a:r>
            <a:endParaRPr lang="en-US" sz="1600" dirty="0"/>
          </a:p>
        </p:txBody>
      </p:sp>
      <p:sp>
        <p:nvSpPr>
          <p:cNvPr id="68" name="Shape 66"/>
          <p:cNvSpPr/>
          <p:nvPr/>
        </p:nvSpPr>
        <p:spPr>
          <a:xfrm>
            <a:off x="8590242" y="4376382"/>
            <a:ext cx="3093493" cy="1019033"/>
          </a:xfrm>
          <a:prstGeom prst="roundRect">
            <a:avLst>
              <a:gd name="adj" fmla="val 7143"/>
            </a:avLst>
          </a:prstGeom>
          <a:solidFill>
            <a:srgbClr val="D77A61">
              <a:alpha val="10196"/>
            </a:srgbClr>
          </a:solidFill>
          <a:ln/>
        </p:spPr>
      </p:sp>
      <p:sp>
        <p:nvSpPr>
          <p:cNvPr id="69" name="Text 67"/>
          <p:cNvSpPr/>
          <p:nvPr/>
        </p:nvSpPr>
        <p:spPr>
          <a:xfrm>
            <a:off x="8699424" y="4485564"/>
            <a:ext cx="2947916" cy="218364"/>
          </a:xfrm>
          <a:prstGeom prst="rect">
            <a:avLst/>
          </a:prstGeom>
          <a:noFill/>
          <a:ln/>
        </p:spPr>
        <p:txBody>
          <a:bodyPr wrap="square" lIns="0" tIns="0" rIns="0" bIns="0" rtlCol="0" anchor="ctr"/>
          <a:lstStyle/>
          <a:p>
            <a:pPr>
              <a:lnSpc>
                <a:spcPct val="130000"/>
              </a:lnSpc>
            </a:pPr>
            <a:r>
              <a:rPr lang="en-US" sz="1146" b="1" dirty="0">
                <a:solidFill>
                  <a:srgbClr val="D77A61"/>
                </a:solidFill>
                <a:latin typeface="Quattrocento Sans" pitchFamily="34" charset="0"/>
                <a:ea typeface="Quattrocento Sans" pitchFamily="34" charset="-122"/>
                <a:cs typeface="Quattrocento Sans" pitchFamily="34" charset="-120"/>
              </a:rPr>
              <a:t>Severe Expansion</a:t>
            </a:r>
            <a:endParaRPr lang="en-US" sz="1600" dirty="0"/>
          </a:p>
        </p:txBody>
      </p:sp>
      <p:sp>
        <p:nvSpPr>
          <p:cNvPr id="70" name="Text 68"/>
          <p:cNvSpPr/>
          <p:nvPr/>
        </p:nvSpPr>
        <p:spPr>
          <a:xfrm>
            <a:off x="8699424" y="4740322"/>
            <a:ext cx="2938818" cy="545910"/>
          </a:xfrm>
          <a:prstGeom prst="rect">
            <a:avLst/>
          </a:prstGeom>
          <a:noFill/>
          <a:ln/>
        </p:spPr>
        <p:txBody>
          <a:bodyPr wrap="square" lIns="0" tIns="0" rIns="0" bIns="0" rtlCol="0" anchor="ctr"/>
          <a:lstStyle/>
          <a:p>
            <a:pPr>
              <a:lnSpc>
                <a:spcPct val="120000"/>
              </a:lnSpc>
            </a:pPr>
            <a:r>
              <a:rPr lang="en-US" sz="1003" dirty="0">
                <a:solidFill>
                  <a:srgbClr val="2C3033"/>
                </a:solidFill>
                <a:latin typeface="Quattrocento Sans" pitchFamily="34" charset="0"/>
                <a:ea typeface="Quattrocento Sans" pitchFamily="34" charset="-122"/>
                <a:cs typeface="Quattrocento Sans" pitchFamily="34" charset="-120"/>
              </a:rPr>
              <a:t>Rapid headward erosion with chasms reaching 10-15 meters depth. Self-perpetuating cycle where topsoil loss prevents natural stabilization.</a:t>
            </a:r>
            <a:endParaRPr lang="en-US" sz="1600" dirty="0"/>
          </a:p>
        </p:txBody>
      </p:sp>
      <p:sp>
        <p:nvSpPr>
          <p:cNvPr id="71" name="Shape 69"/>
          <p:cNvSpPr/>
          <p:nvPr/>
        </p:nvSpPr>
        <p:spPr>
          <a:xfrm>
            <a:off x="5221065" y="5650173"/>
            <a:ext cx="6614615" cy="655093"/>
          </a:xfrm>
          <a:custGeom>
            <a:avLst/>
            <a:gdLst/>
            <a:ahLst/>
            <a:cxnLst/>
            <a:rect l="l" t="t" r="r" b="b"/>
            <a:pathLst>
              <a:path w="6614615" h="655093">
                <a:moveTo>
                  <a:pt x="36449" y="0"/>
                </a:moveTo>
                <a:lnTo>
                  <a:pt x="6541770" y="0"/>
                </a:lnTo>
                <a:cubicBezTo>
                  <a:pt x="6561092" y="-34"/>
                  <a:pt x="6579634" y="7618"/>
                  <a:pt x="6593309" y="21269"/>
                </a:cubicBezTo>
                <a:cubicBezTo>
                  <a:pt x="6606984" y="34920"/>
                  <a:pt x="6614668" y="53449"/>
                  <a:pt x="6614668" y="72771"/>
                </a:cubicBezTo>
                <a:lnTo>
                  <a:pt x="6614668" y="582295"/>
                </a:lnTo>
                <a:cubicBezTo>
                  <a:pt x="6614668" y="601617"/>
                  <a:pt x="6606984" y="620146"/>
                  <a:pt x="6593309" y="633797"/>
                </a:cubicBezTo>
                <a:cubicBezTo>
                  <a:pt x="6579634" y="647448"/>
                  <a:pt x="6561092" y="655100"/>
                  <a:pt x="6541770" y="655066"/>
                </a:cubicBezTo>
                <a:lnTo>
                  <a:pt x="36449" y="655066"/>
                </a:lnTo>
                <a:cubicBezTo>
                  <a:pt x="16368" y="655066"/>
                  <a:pt x="70" y="638825"/>
                  <a:pt x="0" y="618744"/>
                </a:cubicBezTo>
                <a:lnTo>
                  <a:pt x="0" y="36449"/>
                </a:lnTo>
                <a:cubicBezTo>
                  <a:pt x="0" y="16319"/>
                  <a:pt x="16319" y="0"/>
                  <a:pt x="36449" y="0"/>
                </a:cubicBezTo>
                <a:close/>
              </a:path>
            </a:pathLst>
          </a:custGeom>
          <a:solidFill>
            <a:srgbClr val="D77A61">
              <a:alpha val="10196"/>
            </a:srgbClr>
          </a:solidFill>
          <a:ln/>
        </p:spPr>
      </p:sp>
      <p:sp>
        <p:nvSpPr>
          <p:cNvPr id="72" name="Shape 70"/>
          <p:cNvSpPr/>
          <p:nvPr/>
        </p:nvSpPr>
        <p:spPr>
          <a:xfrm>
            <a:off x="5221065" y="5650173"/>
            <a:ext cx="36394" cy="655093"/>
          </a:xfrm>
          <a:custGeom>
            <a:avLst/>
            <a:gdLst/>
            <a:ahLst/>
            <a:cxnLst/>
            <a:rect l="l" t="t" r="r" b="b"/>
            <a:pathLst>
              <a:path w="36394" h="655093">
                <a:moveTo>
                  <a:pt x="36449" y="0"/>
                </a:moveTo>
                <a:lnTo>
                  <a:pt x="36449" y="0"/>
                </a:lnTo>
                <a:lnTo>
                  <a:pt x="36449" y="655066"/>
                </a:lnTo>
                <a:lnTo>
                  <a:pt x="36449" y="655066"/>
                </a:lnTo>
                <a:cubicBezTo>
                  <a:pt x="16368" y="655066"/>
                  <a:pt x="70" y="638825"/>
                  <a:pt x="0" y="618744"/>
                </a:cubicBezTo>
                <a:lnTo>
                  <a:pt x="0" y="36449"/>
                </a:lnTo>
                <a:cubicBezTo>
                  <a:pt x="0" y="16319"/>
                  <a:pt x="16319" y="0"/>
                  <a:pt x="36449" y="0"/>
                </a:cubicBezTo>
                <a:close/>
              </a:path>
            </a:pathLst>
          </a:custGeom>
          <a:solidFill>
            <a:srgbClr val="D77A61"/>
          </a:solidFill>
          <a:ln/>
        </p:spPr>
      </p:sp>
      <p:sp>
        <p:nvSpPr>
          <p:cNvPr id="73" name="Text 71"/>
          <p:cNvSpPr/>
          <p:nvPr/>
        </p:nvSpPr>
        <p:spPr>
          <a:xfrm>
            <a:off x="5348444" y="5759355"/>
            <a:ext cx="6450842" cy="436728"/>
          </a:xfrm>
          <a:prstGeom prst="rect">
            <a:avLst/>
          </a:prstGeom>
          <a:noFill/>
          <a:ln/>
        </p:spPr>
        <p:txBody>
          <a:bodyPr wrap="square" lIns="0" tIns="0" rIns="0" bIns="0" rtlCol="0" anchor="ctr"/>
          <a:lstStyle/>
          <a:p>
            <a:pPr>
              <a:lnSpc>
                <a:spcPct val="130000"/>
              </a:lnSpc>
            </a:pPr>
            <a:r>
              <a:rPr lang="en-US" sz="1146" b="1" dirty="0">
                <a:solidFill>
                  <a:srgbClr val="2C3033"/>
                </a:solidFill>
                <a:latin typeface="Quattrocento Sans" pitchFamily="34" charset="0"/>
                <a:ea typeface="Quattrocento Sans" pitchFamily="34" charset="-122"/>
                <a:cs typeface="Quattrocento Sans" pitchFamily="34" charset="-120"/>
              </a:rPr>
              <a:t>Engineering Concerns:</a:t>
            </a:r>
            <a:pPr>
              <a:lnSpc>
                <a:spcPct val="130000"/>
              </a:lnSpc>
            </a:pPr>
            <a:r>
              <a:rPr lang="en-US" sz="1146" dirty="0">
                <a:solidFill>
                  <a:srgbClr val="2C3033"/>
                </a:solidFill>
                <a:latin typeface="Quattrocento Sans" pitchFamily="34" charset="0"/>
                <a:ea typeface="Quattrocento Sans" pitchFamily="34" charset="-122"/>
                <a:cs typeface="Quattrocento Sans" pitchFamily="34" charset="-120"/>
              </a:rPr>
              <a:t> Erosion control structures required, soil stabilization needed in sandy stretches, drainage design critical in sandy loamy/flood-prone areas.</a:t>
            </a:r>
            <a:endParaRPr lang="en-US" sz="1600" dirty="0"/>
          </a:p>
        </p:txBody>
      </p:sp>
    </p:spTree>
  </p:cSld>
  <p:clrMapOvr>
    <a:masterClrMapping/>
  </p:clrMapOvr>
  <p:transition>
    <p:fade/>
    <p:spd val="med"/>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55452" y="355452"/>
            <a:ext cx="11552187" cy="213271"/>
          </a:xfrm>
          <a:prstGeom prst="rect">
            <a:avLst/>
          </a:prstGeom>
          <a:noFill/>
          <a:ln/>
        </p:spPr>
        <p:txBody>
          <a:bodyPr wrap="square" lIns="0" tIns="0" rIns="0" bIns="0" rtlCol="0" anchor="ctr"/>
          <a:lstStyle/>
          <a:p>
            <a:pPr>
              <a:lnSpc>
                <a:spcPct val="130000"/>
              </a:lnSpc>
            </a:pPr>
            <a:r>
              <a:rPr lang="en-US" sz="1120" b="1" spc="112" kern="0" dirty="0">
                <a:solidFill>
                  <a:srgbClr val="D77A61"/>
                </a:solidFill>
                <a:latin typeface="Coda" pitchFamily="34" charset="0"/>
                <a:ea typeface="Coda" pitchFamily="34" charset="-122"/>
                <a:cs typeface="Coda" pitchFamily="34" charset="-120"/>
              </a:rPr>
              <a:t>CHAPTER 02 | WURO BIRIJI-DOMA</a:t>
            </a:r>
            <a:endParaRPr lang="en-US" sz="1600" dirty="0"/>
          </a:p>
        </p:txBody>
      </p:sp>
      <p:sp>
        <p:nvSpPr>
          <p:cNvPr id="3" name="Text 1"/>
          <p:cNvSpPr/>
          <p:nvPr/>
        </p:nvSpPr>
        <p:spPr>
          <a:xfrm>
            <a:off x="355452" y="639813"/>
            <a:ext cx="11641050" cy="355452"/>
          </a:xfrm>
          <a:prstGeom prst="rect">
            <a:avLst/>
          </a:prstGeom>
          <a:noFill/>
          <a:ln/>
        </p:spPr>
        <p:txBody>
          <a:bodyPr wrap="square" lIns="0" tIns="0" rIns="0" bIns="0" rtlCol="0" anchor="ctr"/>
          <a:lstStyle/>
          <a:p>
            <a:pPr>
              <a:lnSpc>
                <a:spcPct val="90000"/>
              </a:lnSpc>
            </a:pPr>
            <a:r>
              <a:rPr lang="en-US" sz="2519" b="1" dirty="0">
                <a:solidFill>
                  <a:srgbClr val="2A4B43"/>
                </a:solidFill>
                <a:latin typeface="Oranienbaum" pitchFamily="34" charset="0"/>
                <a:ea typeface="Oranienbaum" pitchFamily="34" charset="-122"/>
                <a:cs typeface="Oranienbaum" pitchFamily="34" charset="-120"/>
              </a:rPr>
              <a:t>Environmental &amp; Ecological Impacts</a:t>
            </a:r>
            <a:endParaRPr lang="en-US" sz="1600" dirty="0"/>
          </a:p>
        </p:txBody>
      </p:sp>
      <p:sp>
        <p:nvSpPr>
          <p:cNvPr id="4" name="Shape 2"/>
          <p:cNvSpPr/>
          <p:nvPr/>
        </p:nvSpPr>
        <p:spPr>
          <a:xfrm>
            <a:off x="355452" y="1101901"/>
            <a:ext cx="710904" cy="35545"/>
          </a:xfrm>
          <a:prstGeom prst="roundRect">
            <a:avLst>
              <a:gd name="adj" fmla="val 0"/>
            </a:avLst>
          </a:prstGeom>
          <a:solidFill>
            <a:srgbClr val="D77A61"/>
          </a:solidFill>
          <a:ln/>
        </p:spPr>
      </p:sp>
      <p:sp>
        <p:nvSpPr>
          <p:cNvPr id="5" name="Shape 3"/>
          <p:cNvSpPr/>
          <p:nvPr/>
        </p:nvSpPr>
        <p:spPr>
          <a:xfrm>
            <a:off x="373224" y="1279627"/>
            <a:ext cx="5651685" cy="1528443"/>
          </a:xfrm>
          <a:custGeom>
            <a:avLst/>
            <a:gdLst/>
            <a:ahLst/>
            <a:cxnLst/>
            <a:rect l="l" t="t" r="r" b="b"/>
            <a:pathLst>
              <a:path w="5651685" h="1528443">
                <a:moveTo>
                  <a:pt x="35560" y="0"/>
                </a:moveTo>
                <a:lnTo>
                  <a:pt x="5580634" y="0"/>
                </a:lnTo>
                <a:cubicBezTo>
                  <a:pt x="5619863" y="70"/>
                  <a:pt x="5651627" y="31891"/>
                  <a:pt x="5651627" y="71120"/>
                </a:cubicBezTo>
                <a:lnTo>
                  <a:pt x="5651627" y="1457325"/>
                </a:lnTo>
                <a:cubicBezTo>
                  <a:pt x="5651627" y="1496554"/>
                  <a:pt x="5619863" y="1528375"/>
                  <a:pt x="5580634" y="1528445"/>
                </a:cubicBezTo>
                <a:lnTo>
                  <a:pt x="35560" y="1528445"/>
                </a:lnTo>
                <a:cubicBezTo>
                  <a:pt x="15921" y="1528445"/>
                  <a:pt x="0" y="1512524"/>
                  <a:pt x="0" y="1492885"/>
                </a:cubicBezTo>
                <a:lnTo>
                  <a:pt x="0" y="35560"/>
                </a:lnTo>
                <a:cubicBezTo>
                  <a:pt x="0" y="15921"/>
                  <a:pt x="15921" y="0"/>
                  <a:pt x="35560" y="0"/>
                </a:cubicBezTo>
                <a:close/>
              </a:path>
            </a:pathLst>
          </a:custGeom>
          <a:solidFill>
            <a:srgbClr val="FFFFFF"/>
          </a:solidFill>
          <a:ln/>
          <a:effectLst>
            <a:outerShdw sx="100000" sy="100000" kx="0" ky="0" algn="bl" rotWithShape="0" blurRad="26659" dist="8886" dir="5400000">
              <a:srgbClr val="000000">
                <a:alpha val="10196"/>
              </a:srgbClr>
            </a:outerShdw>
          </a:effectLst>
        </p:spPr>
      </p:sp>
      <p:sp>
        <p:nvSpPr>
          <p:cNvPr id="6" name="Shape 4"/>
          <p:cNvSpPr/>
          <p:nvPr/>
        </p:nvSpPr>
        <p:spPr>
          <a:xfrm>
            <a:off x="373224" y="1279627"/>
            <a:ext cx="35545" cy="1528443"/>
          </a:xfrm>
          <a:custGeom>
            <a:avLst/>
            <a:gdLst/>
            <a:ahLst/>
            <a:cxnLst/>
            <a:rect l="l" t="t" r="r" b="b"/>
            <a:pathLst>
              <a:path w="35545" h="1528443">
                <a:moveTo>
                  <a:pt x="35560" y="0"/>
                </a:moveTo>
                <a:lnTo>
                  <a:pt x="35560" y="0"/>
                </a:lnTo>
                <a:lnTo>
                  <a:pt x="35560" y="1528445"/>
                </a:lnTo>
                <a:lnTo>
                  <a:pt x="35560" y="1528445"/>
                </a:lnTo>
                <a:cubicBezTo>
                  <a:pt x="15921" y="1528445"/>
                  <a:pt x="0" y="1512524"/>
                  <a:pt x="0" y="1492885"/>
                </a:cubicBezTo>
                <a:lnTo>
                  <a:pt x="0" y="35560"/>
                </a:lnTo>
                <a:cubicBezTo>
                  <a:pt x="0" y="15921"/>
                  <a:pt x="15921" y="0"/>
                  <a:pt x="35560" y="0"/>
                </a:cubicBezTo>
                <a:close/>
              </a:path>
            </a:pathLst>
          </a:custGeom>
          <a:solidFill>
            <a:srgbClr val="D77A61"/>
          </a:solidFill>
          <a:ln/>
        </p:spPr>
      </p:sp>
      <p:sp>
        <p:nvSpPr>
          <p:cNvPr id="7" name="Shape 5"/>
          <p:cNvSpPr/>
          <p:nvPr/>
        </p:nvSpPr>
        <p:spPr>
          <a:xfrm>
            <a:off x="533178" y="1421808"/>
            <a:ext cx="426542" cy="426542"/>
          </a:xfrm>
          <a:prstGeom prst="roundRect">
            <a:avLst>
              <a:gd name="adj" fmla="val 50000"/>
            </a:avLst>
          </a:prstGeom>
          <a:solidFill>
            <a:srgbClr val="D77A61">
              <a:alpha val="10196"/>
            </a:srgbClr>
          </a:solidFill>
          <a:ln/>
        </p:spPr>
      </p:sp>
      <p:sp>
        <p:nvSpPr>
          <p:cNvPr id="8" name="Shape 6"/>
          <p:cNvSpPr/>
          <p:nvPr/>
        </p:nvSpPr>
        <p:spPr>
          <a:xfrm>
            <a:off x="657586" y="1546216"/>
            <a:ext cx="177726" cy="177726"/>
          </a:xfrm>
          <a:custGeom>
            <a:avLst/>
            <a:gdLst/>
            <a:ahLst/>
            <a:cxnLst/>
            <a:rect l="l" t="t" r="r" b="b"/>
            <a:pathLst>
              <a:path w="177726" h="177726">
                <a:moveTo>
                  <a:pt x="89037" y="0"/>
                </a:moveTo>
                <a:cubicBezTo>
                  <a:pt x="94139" y="0"/>
                  <a:pt x="98825" y="2812"/>
                  <a:pt x="101255" y="7290"/>
                </a:cubicBezTo>
                <a:lnTo>
                  <a:pt x="176233" y="146138"/>
                </a:lnTo>
                <a:cubicBezTo>
                  <a:pt x="178559" y="150442"/>
                  <a:pt x="178455" y="155649"/>
                  <a:pt x="175956" y="159849"/>
                </a:cubicBezTo>
                <a:cubicBezTo>
                  <a:pt x="173456" y="164049"/>
                  <a:pt x="168909" y="166618"/>
                  <a:pt x="164049" y="166618"/>
                </a:cubicBezTo>
                <a:lnTo>
                  <a:pt x="14093" y="166618"/>
                </a:lnTo>
                <a:cubicBezTo>
                  <a:pt x="9199" y="166618"/>
                  <a:pt x="4686" y="164049"/>
                  <a:pt x="2187" y="159849"/>
                </a:cubicBezTo>
                <a:cubicBezTo>
                  <a:pt x="-312" y="155649"/>
                  <a:pt x="-417" y="150442"/>
                  <a:pt x="1909" y="146138"/>
                </a:cubicBezTo>
                <a:lnTo>
                  <a:pt x="76887" y="7290"/>
                </a:lnTo>
                <a:lnTo>
                  <a:pt x="77894" y="5693"/>
                </a:lnTo>
                <a:cubicBezTo>
                  <a:pt x="80428" y="2152"/>
                  <a:pt x="84559" y="0"/>
                  <a:pt x="89037" y="0"/>
                </a:cubicBezTo>
                <a:close/>
                <a:moveTo>
                  <a:pt x="59149" y="86746"/>
                </a:moveTo>
                <a:lnTo>
                  <a:pt x="68452" y="96048"/>
                </a:lnTo>
                <a:cubicBezTo>
                  <a:pt x="70604" y="98201"/>
                  <a:pt x="74145" y="98201"/>
                  <a:pt x="76297" y="96048"/>
                </a:cubicBezTo>
                <a:lnTo>
                  <a:pt x="91328" y="81018"/>
                </a:lnTo>
                <a:cubicBezTo>
                  <a:pt x="93410" y="78935"/>
                  <a:pt x="96222" y="77755"/>
                  <a:pt x="99172" y="77755"/>
                </a:cubicBezTo>
                <a:lnTo>
                  <a:pt x="114029" y="77755"/>
                </a:lnTo>
                <a:lnTo>
                  <a:pt x="89002" y="31414"/>
                </a:lnTo>
                <a:lnTo>
                  <a:pt x="59115" y="86746"/>
                </a:lnTo>
                <a:close/>
              </a:path>
            </a:pathLst>
          </a:custGeom>
          <a:solidFill>
            <a:srgbClr val="D77A61"/>
          </a:solidFill>
          <a:ln/>
        </p:spPr>
      </p:sp>
      <p:sp>
        <p:nvSpPr>
          <p:cNvPr id="9" name="Text 7"/>
          <p:cNvSpPr/>
          <p:nvPr/>
        </p:nvSpPr>
        <p:spPr>
          <a:xfrm>
            <a:off x="1066356" y="1421808"/>
            <a:ext cx="4896350" cy="248816"/>
          </a:xfrm>
          <a:prstGeom prst="rect">
            <a:avLst/>
          </a:prstGeom>
          <a:noFill/>
          <a:ln/>
        </p:spPr>
        <p:txBody>
          <a:bodyPr wrap="square" lIns="0" tIns="0" rIns="0" bIns="0" rtlCol="0" anchor="ctr"/>
          <a:lstStyle/>
          <a:p>
            <a:pPr>
              <a:lnSpc>
                <a:spcPct val="130000"/>
              </a:lnSpc>
            </a:pPr>
            <a:r>
              <a:rPr lang="en-US" sz="1259" b="1" dirty="0">
                <a:solidFill>
                  <a:srgbClr val="2A4B43"/>
                </a:solidFill>
                <a:latin typeface="Liter" pitchFamily="34" charset="0"/>
                <a:ea typeface="Liter" pitchFamily="34" charset="-122"/>
                <a:cs typeface="Liter" pitchFamily="34" charset="-120"/>
              </a:rPr>
              <a:t>Land Degradation &amp; Biodiversity Loss</a:t>
            </a:r>
            <a:endParaRPr lang="en-US" sz="1600" dirty="0"/>
          </a:p>
        </p:txBody>
      </p:sp>
      <p:sp>
        <p:nvSpPr>
          <p:cNvPr id="10" name="Text 8"/>
          <p:cNvSpPr/>
          <p:nvPr/>
        </p:nvSpPr>
        <p:spPr>
          <a:xfrm>
            <a:off x="1066356" y="1741714"/>
            <a:ext cx="4887464" cy="924175"/>
          </a:xfrm>
          <a:prstGeom prst="rect">
            <a:avLst/>
          </a:prstGeom>
          <a:noFill/>
          <a:ln/>
        </p:spPr>
        <p:txBody>
          <a:bodyPr wrap="square" lIns="0" tIns="0" rIns="0" bIns="0" rtlCol="0" anchor="ctr"/>
          <a:lstStyle/>
          <a:p>
            <a:pPr>
              <a:lnSpc>
                <a:spcPct val="140000"/>
              </a:lnSpc>
            </a:pPr>
            <a:r>
              <a:rPr lang="en-US" sz="1120" dirty="0">
                <a:solidFill>
                  <a:srgbClr val="2C3033"/>
                </a:solidFill>
                <a:latin typeface="Quattrocento Sans" pitchFamily="34" charset="0"/>
                <a:ea typeface="Quattrocento Sans" pitchFamily="34" charset="-122"/>
                <a:cs typeface="Quattrocento Sans" pitchFamily="34" charset="-120"/>
              </a:rPr>
              <a:t>Erosion creates massive chasms reaching </a:t>
            </a:r>
            <a:pPr>
              <a:lnSpc>
                <a:spcPct val="140000"/>
              </a:lnSpc>
            </a:pPr>
            <a:r>
              <a:rPr lang="en-US" sz="1120" b="1" dirty="0">
                <a:solidFill>
                  <a:srgbClr val="D77A61"/>
                </a:solidFill>
                <a:latin typeface="Quattrocento Sans" pitchFamily="34" charset="0"/>
                <a:ea typeface="Quattrocento Sans" pitchFamily="34" charset="-122"/>
                <a:cs typeface="Quattrocento Sans" pitchFamily="34" charset="-120"/>
              </a:rPr>
              <a:t>10-15 meters depth</a:t>
            </a:r>
            <a:pPr>
              <a:lnSpc>
                <a:spcPct val="140000"/>
              </a:lnSpc>
            </a:pPr>
            <a:r>
              <a:rPr lang="en-US" sz="1120" dirty="0">
                <a:solidFill>
                  <a:srgbClr val="2C3033"/>
                </a:solidFill>
                <a:latin typeface="Quattrocento Sans" pitchFamily="34" charset="0"/>
                <a:ea typeface="Quattrocento Sans" pitchFamily="34" charset="-122"/>
                <a:cs typeface="Quattrocento Sans" pitchFamily="34" charset="-120"/>
              </a:rPr>
              <a:t>, destroying topsoil and stripping land of nutrients. Indigenous flora cannot thrive, leading to permanent ecological damage and localized loss of biodiversity as habitats for small fauna are disrupted.</a:t>
            </a:r>
            <a:endParaRPr lang="en-US" sz="1600" dirty="0"/>
          </a:p>
        </p:txBody>
      </p:sp>
      <p:sp>
        <p:nvSpPr>
          <p:cNvPr id="11" name="Shape 9"/>
          <p:cNvSpPr/>
          <p:nvPr/>
        </p:nvSpPr>
        <p:spPr>
          <a:xfrm>
            <a:off x="373224" y="2914706"/>
            <a:ext cx="5651685" cy="1528443"/>
          </a:xfrm>
          <a:custGeom>
            <a:avLst/>
            <a:gdLst/>
            <a:ahLst/>
            <a:cxnLst/>
            <a:rect l="l" t="t" r="r" b="b"/>
            <a:pathLst>
              <a:path w="5651685" h="1528443">
                <a:moveTo>
                  <a:pt x="35560" y="0"/>
                </a:moveTo>
                <a:lnTo>
                  <a:pt x="5580634" y="0"/>
                </a:lnTo>
                <a:cubicBezTo>
                  <a:pt x="5619863" y="70"/>
                  <a:pt x="5651627" y="31891"/>
                  <a:pt x="5651627" y="71120"/>
                </a:cubicBezTo>
                <a:lnTo>
                  <a:pt x="5651627" y="1457325"/>
                </a:lnTo>
                <a:cubicBezTo>
                  <a:pt x="5651627" y="1496554"/>
                  <a:pt x="5619863" y="1528375"/>
                  <a:pt x="5580634" y="1528445"/>
                </a:cubicBezTo>
                <a:lnTo>
                  <a:pt x="35560" y="1528445"/>
                </a:lnTo>
                <a:cubicBezTo>
                  <a:pt x="15921" y="1528445"/>
                  <a:pt x="0" y="1512524"/>
                  <a:pt x="0" y="1492885"/>
                </a:cubicBezTo>
                <a:lnTo>
                  <a:pt x="0" y="35560"/>
                </a:lnTo>
                <a:cubicBezTo>
                  <a:pt x="0" y="15921"/>
                  <a:pt x="15921" y="0"/>
                  <a:pt x="35560" y="0"/>
                </a:cubicBezTo>
                <a:close/>
              </a:path>
            </a:pathLst>
          </a:custGeom>
          <a:solidFill>
            <a:srgbClr val="FFFFFF"/>
          </a:solidFill>
          <a:ln/>
          <a:effectLst>
            <a:outerShdw sx="100000" sy="100000" kx="0" ky="0" algn="bl" rotWithShape="0" blurRad="26659" dist="8886" dir="5400000">
              <a:srgbClr val="000000">
                <a:alpha val="10196"/>
              </a:srgbClr>
            </a:outerShdw>
          </a:effectLst>
        </p:spPr>
      </p:sp>
      <p:sp>
        <p:nvSpPr>
          <p:cNvPr id="12" name="Shape 10"/>
          <p:cNvSpPr/>
          <p:nvPr/>
        </p:nvSpPr>
        <p:spPr>
          <a:xfrm>
            <a:off x="373224" y="2914706"/>
            <a:ext cx="35545" cy="1528443"/>
          </a:xfrm>
          <a:custGeom>
            <a:avLst/>
            <a:gdLst/>
            <a:ahLst/>
            <a:cxnLst/>
            <a:rect l="l" t="t" r="r" b="b"/>
            <a:pathLst>
              <a:path w="35545" h="1528443">
                <a:moveTo>
                  <a:pt x="35560" y="0"/>
                </a:moveTo>
                <a:lnTo>
                  <a:pt x="35560" y="0"/>
                </a:lnTo>
                <a:lnTo>
                  <a:pt x="35560" y="1528445"/>
                </a:lnTo>
                <a:lnTo>
                  <a:pt x="35560" y="1528445"/>
                </a:lnTo>
                <a:cubicBezTo>
                  <a:pt x="15921" y="1528445"/>
                  <a:pt x="0" y="1512524"/>
                  <a:pt x="0" y="1492885"/>
                </a:cubicBezTo>
                <a:lnTo>
                  <a:pt x="0" y="35560"/>
                </a:lnTo>
                <a:cubicBezTo>
                  <a:pt x="0" y="15921"/>
                  <a:pt x="15921" y="0"/>
                  <a:pt x="35560" y="0"/>
                </a:cubicBezTo>
                <a:close/>
              </a:path>
            </a:pathLst>
          </a:custGeom>
          <a:solidFill>
            <a:srgbClr val="A9927D"/>
          </a:solidFill>
          <a:ln/>
        </p:spPr>
      </p:sp>
      <p:sp>
        <p:nvSpPr>
          <p:cNvPr id="13" name="Shape 11"/>
          <p:cNvSpPr/>
          <p:nvPr/>
        </p:nvSpPr>
        <p:spPr>
          <a:xfrm>
            <a:off x="533178" y="3056886"/>
            <a:ext cx="426542" cy="426542"/>
          </a:xfrm>
          <a:prstGeom prst="roundRect">
            <a:avLst>
              <a:gd name="adj" fmla="val 50000"/>
            </a:avLst>
          </a:prstGeom>
          <a:solidFill>
            <a:srgbClr val="A9927D">
              <a:alpha val="10196"/>
            </a:srgbClr>
          </a:solidFill>
          <a:ln/>
        </p:spPr>
      </p:sp>
      <p:sp>
        <p:nvSpPr>
          <p:cNvPr id="14" name="Shape 12"/>
          <p:cNvSpPr/>
          <p:nvPr/>
        </p:nvSpPr>
        <p:spPr>
          <a:xfrm>
            <a:off x="657586" y="3181294"/>
            <a:ext cx="177726" cy="177726"/>
          </a:xfrm>
          <a:custGeom>
            <a:avLst/>
            <a:gdLst/>
            <a:ahLst/>
            <a:cxnLst/>
            <a:rect l="l" t="t" r="r" b="b"/>
            <a:pathLst>
              <a:path w="177726" h="177726">
                <a:moveTo>
                  <a:pt x="142528" y="43078"/>
                </a:moveTo>
                <a:cubicBezTo>
                  <a:pt x="149713" y="48493"/>
                  <a:pt x="158495" y="53734"/>
                  <a:pt x="168284" y="55053"/>
                </a:cubicBezTo>
                <a:cubicBezTo>
                  <a:pt x="172832" y="55678"/>
                  <a:pt x="177032" y="52450"/>
                  <a:pt x="177657" y="47903"/>
                </a:cubicBezTo>
                <a:cubicBezTo>
                  <a:pt x="178281" y="43355"/>
                  <a:pt x="175053" y="39155"/>
                  <a:pt x="170506" y="38530"/>
                </a:cubicBezTo>
                <a:cubicBezTo>
                  <a:pt x="164987" y="37801"/>
                  <a:pt x="158981" y="34608"/>
                  <a:pt x="152560" y="29783"/>
                </a:cubicBezTo>
                <a:cubicBezTo>
                  <a:pt x="139230" y="19716"/>
                  <a:pt x="121145" y="19716"/>
                  <a:pt x="107781" y="29783"/>
                </a:cubicBezTo>
                <a:cubicBezTo>
                  <a:pt x="99450" y="36066"/>
                  <a:pt x="93653" y="38912"/>
                  <a:pt x="88863" y="38912"/>
                </a:cubicBezTo>
                <a:cubicBezTo>
                  <a:pt x="84073" y="38912"/>
                  <a:pt x="78276" y="36066"/>
                  <a:pt x="69945" y="29783"/>
                </a:cubicBezTo>
                <a:cubicBezTo>
                  <a:pt x="56615" y="19716"/>
                  <a:pt x="38530" y="19716"/>
                  <a:pt x="25166" y="29783"/>
                </a:cubicBezTo>
                <a:cubicBezTo>
                  <a:pt x="18745" y="34608"/>
                  <a:pt x="12739" y="37801"/>
                  <a:pt x="7220" y="38530"/>
                </a:cubicBezTo>
                <a:cubicBezTo>
                  <a:pt x="2673" y="39155"/>
                  <a:pt x="-555" y="43321"/>
                  <a:pt x="69" y="47903"/>
                </a:cubicBezTo>
                <a:cubicBezTo>
                  <a:pt x="694" y="52485"/>
                  <a:pt x="4860" y="55678"/>
                  <a:pt x="9442" y="55053"/>
                </a:cubicBezTo>
                <a:cubicBezTo>
                  <a:pt x="19231" y="53734"/>
                  <a:pt x="28047" y="48493"/>
                  <a:pt x="35198" y="43078"/>
                </a:cubicBezTo>
                <a:cubicBezTo>
                  <a:pt x="42592" y="37489"/>
                  <a:pt x="52519" y="37489"/>
                  <a:pt x="59913" y="43078"/>
                </a:cubicBezTo>
                <a:cubicBezTo>
                  <a:pt x="68313" y="49430"/>
                  <a:pt x="78068" y="55539"/>
                  <a:pt x="88863" y="55539"/>
                </a:cubicBezTo>
                <a:cubicBezTo>
                  <a:pt x="99658" y="55539"/>
                  <a:pt x="109378" y="49395"/>
                  <a:pt x="117813" y="43078"/>
                </a:cubicBezTo>
                <a:cubicBezTo>
                  <a:pt x="125207" y="37489"/>
                  <a:pt x="135134" y="37489"/>
                  <a:pt x="142528" y="43078"/>
                </a:cubicBezTo>
                <a:close/>
                <a:moveTo>
                  <a:pt x="142528" y="93063"/>
                </a:moveTo>
                <a:cubicBezTo>
                  <a:pt x="149713" y="98478"/>
                  <a:pt x="158495" y="103720"/>
                  <a:pt x="168284" y="105039"/>
                </a:cubicBezTo>
                <a:cubicBezTo>
                  <a:pt x="172832" y="105664"/>
                  <a:pt x="177032" y="102435"/>
                  <a:pt x="177657" y="97888"/>
                </a:cubicBezTo>
                <a:cubicBezTo>
                  <a:pt x="178281" y="93341"/>
                  <a:pt x="175053" y="89141"/>
                  <a:pt x="170506" y="88516"/>
                </a:cubicBezTo>
                <a:cubicBezTo>
                  <a:pt x="164987" y="87787"/>
                  <a:pt x="158981" y="84593"/>
                  <a:pt x="152560" y="79768"/>
                </a:cubicBezTo>
                <a:cubicBezTo>
                  <a:pt x="139230" y="69702"/>
                  <a:pt x="121145" y="69702"/>
                  <a:pt x="107781" y="79768"/>
                </a:cubicBezTo>
                <a:cubicBezTo>
                  <a:pt x="99450" y="86051"/>
                  <a:pt x="93653" y="88898"/>
                  <a:pt x="88863" y="88898"/>
                </a:cubicBezTo>
                <a:cubicBezTo>
                  <a:pt x="84073" y="88898"/>
                  <a:pt x="78276" y="86051"/>
                  <a:pt x="69945" y="79768"/>
                </a:cubicBezTo>
                <a:cubicBezTo>
                  <a:pt x="56615" y="69702"/>
                  <a:pt x="38530" y="69702"/>
                  <a:pt x="25166" y="79768"/>
                </a:cubicBezTo>
                <a:cubicBezTo>
                  <a:pt x="18745" y="84593"/>
                  <a:pt x="12739" y="87787"/>
                  <a:pt x="7220" y="88516"/>
                </a:cubicBezTo>
                <a:cubicBezTo>
                  <a:pt x="2673" y="89106"/>
                  <a:pt x="-555" y="93306"/>
                  <a:pt x="69" y="97888"/>
                </a:cubicBezTo>
                <a:cubicBezTo>
                  <a:pt x="694" y="102470"/>
                  <a:pt x="4860" y="105664"/>
                  <a:pt x="9442" y="105039"/>
                </a:cubicBezTo>
                <a:cubicBezTo>
                  <a:pt x="19231" y="103720"/>
                  <a:pt x="28047" y="98478"/>
                  <a:pt x="35198" y="93063"/>
                </a:cubicBezTo>
                <a:cubicBezTo>
                  <a:pt x="42592" y="87474"/>
                  <a:pt x="52519" y="87474"/>
                  <a:pt x="59913" y="93063"/>
                </a:cubicBezTo>
                <a:cubicBezTo>
                  <a:pt x="68313" y="99415"/>
                  <a:pt x="78068" y="105525"/>
                  <a:pt x="88863" y="105525"/>
                </a:cubicBezTo>
                <a:cubicBezTo>
                  <a:pt x="99658" y="105525"/>
                  <a:pt x="109378" y="99381"/>
                  <a:pt x="117813" y="93063"/>
                </a:cubicBezTo>
                <a:cubicBezTo>
                  <a:pt x="125207" y="87474"/>
                  <a:pt x="135134" y="87474"/>
                  <a:pt x="142528" y="93063"/>
                </a:cubicBezTo>
                <a:close/>
                <a:moveTo>
                  <a:pt x="117813" y="143049"/>
                </a:moveTo>
                <a:cubicBezTo>
                  <a:pt x="125207" y="137460"/>
                  <a:pt x="135134" y="137460"/>
                  <a:pt x="142528" y="143049"/>
                </a:cubicBezTo>
                <a:cubicBezTo>
                  <a:pt x="149713" y="148464"/>
                  <a:pt x="158495" y="153705"/>
                  <a:pt x="168284" y="155024"/>
                </a:cubicBezTo>
                <a:cubicBezTo>
                  <a:pt x="172832" y="155649"/>
                  <a:pt x="177032" y="152421"/>
                  <a:pt x="177657" y="147874"/>
                </a:cubicBezTo>
                <a:cubicBezTo>
                  <a:pt x="178281" y="143326"/>
                  <a:pt x="175053" y="139126"/>
                  <a:pt x="170506" y="138501"/>
                </a:cubicBezTo>
                <a:cubicBezTo>
                  <a:pt x="164987" y="137772"/>
                  <a:pt x="158981" y="134579"/>
                  <a:pt x="152560" y="129754"/>
                </a:cubicBezTo>
                <a:cubicBezTo>
                  <a:pt x="139230" y="119687"/>
                  <a:pt x="121145" y="119687"/>
                  <a:pt x="107781" y="129754"/>
                </a:cubicBezTo>
                <a:cubicBezTo>
                  <a:pt x="99450" y="136037"/>
                  <a:pt x="93653" y="138883"/>
                  <a:pt x="88863" y="138883"/>
                </a:cubicBezTo>
                <a:cubicBezTo>
                  <a:pt x="84073" y="138883"/>
                  <a:pt x="78276" y="136037"/>
                  <a:pt x="69945" y="129754"/>
                </a:cubicBezTo>
                <a:cubicBezTo>
                  <a:pt x="56615" y="119687"/>
                  <a:pt x="38530" y="119687"/>
                  <a:pt x="25166" y="129754"/>
                </a:cubicBezTo>
                <a:cubicBezTo>
                  <a:pt x="18745" y="134579"/>
                  <a:pt x="12739" y="137772"/>
                  <a:pt x="7220" y="138501"/>
                </a:cubicBezTo>
                <a:cubicBezTo>
                  <a:pt x="2673" y="139126"/>
                  <a:pt x="-555" y="143292"/>
                  <a:pt x="69" y="147874"/>
                </a:cubicBezTo>
                <a:cubicBezTo>
                  <a:pt x="694" y="152456"/>
                  <a:pt x="4860" y="155649"/>
                  <a:pt x="9442" y="155024"/>
                </a:cubicBezTo>
                <a:cubicBezTo>
                  <a:pt x="19231" y="153705"/>
                  <a:pt x="28047" y="148464"/>
                  <a:pt x="35198" y="143049"/>
                </a:cubicBezTo>
                <a:cubicBezTo>
                  <a:pt x="42592" y="137460"/>
                  <a:pt x="52519" y="137460"/>
                  <a:pt x="59913" y="143049"/>
                </a:cubicBezTo>
                <a:cubicBezTo>
                  <a:pt x="68313" y="149401"/>
                  <a:pt x="78068" y="155510"/>
                  <a:pt x="88863" y="155510"/>
                </a:cubicBezTo>
                <a:cubicBezTo>
                  <a:pt x="99658" y="155510"/>
                  <a:pt x="109378" y="149366"/>
                  <a:pt x="117813" y="143049"/>
                </a:cubicBezTo>
                <a:close/>
              </a:path>
            </a:pathLst>
          </a:custGeom>
          <a:solidFill>
            <a:srgbClr val="A9927D"/>
          </a:solidFill>
          <a:ln/>
        </p:spPr>
      </p:sp>
      <p:sp>
        <p:nvSpPr>
          <p:cNvPr id="15" name="Text 13"/>
          <p:cNvSpPr/>
          <p:nvPr/>
        </p:nvSpPr>
        <p:spPr>
          <a:xfrm>
            <a:off x="1066356" y="3056886"/>
            <a:ext cx="4896350" cy="248816"/>
          </a:xfrm>
          <a:prstGeom prst="rect">
            <a:avLst/>
          </a:prstGeom>
          <a:noFill/>
          <a:ln/>
        </p:spPr>
        <p:txBody>
          <a:bodyPr wrap="square" lIns="0" tIns="0" rIns="0" bIns="0" rtlCol="0" anchor="ctr"/>
          <a:lstStyle/>
          <a:p>
            <a:pPr>
              <a:lnSpc>
                <a:spcPct val="130000"/>
              </a:lnSpc>
            </a:pPr>
            <a:r>
              <a:rPr lang="en-US" sz="1259" b="1" dirty="0">
                <a:solidFill>
                  <a:srgbClr val="2A4B43"/>
                </a:solidFill>
                <a:latin typeface="Liter" pitchFamily="34" charset="0"/>
                <a:ea typeface="Liter" pitchFamily="34" charset="-122"/>
                <a:cs typeface="Liter" pitchFamily="34" charset="-120"/>
              </a:rPr>
              <a:t>Siltation of Water Bodies</a:t>
            </a:r>
            <a:endParaRPr lang="en-US" sz="1600" dirty="0"/>
          </a:p>
        </p:txBody>
      </p:sp>
      <p:sp>
        <p:nvSpPr>
          <p:cNvPr id="16" name="Text 14"/>
          <p:cNvSpPr/>
          <p:nvPr/>
        </p:nvSpPr>
        <p:spPr>
          <a:xfrm>
            <a:off x="1066356" y="3376793"/>
            <a:ext cx="4887464" cy="924175"/>
          </a:xfrm>
          <a:prstGeom prst="rect">
            <a:avLst/>
          </a:prstGeom>
          <a:noFill/>
          <a:ln/>
        </p:spPr>
        <p:txBody>
          <a:bodyPr wrap="square" lIns="0" tIns="0" rIns="0" bIns="0" rtlCol="0" anchor="ctr"/>
          <a:lstStyle/>
          <a:p>
            <a:pPr>
              <a:lnSpc>
                <a:spcPct val="140000"/>
              </a:lnSpc>
            </a:pPr>
            <a:r>
              <a:rPr lang="en-US" sz="1120" dirty="0">
                <a:solidFill>
                  <a:srgbClr val="2C3033"/>
                </a:solidFill>
                <a:latin typeface="Quattrocento Sans" pitchFamily="34" charset="0"/>
                <a:ea typeface="Quattrocento Sans" pitchFamily="34" charset="-122"/>
                <a:cs typeface="Quattrocento Sans" pitchFamily="34" charset="-120"/>
              </a:rPr>
              <a:t>Soil washed from the Wuro Biriji axis ends up in local drainage systems and downstream rivers. Sedimentation reduces water-carrying capacity of streams, leading to </a:t>
            </a:r>
            <a:pPr>
              <a:lnSpc>
                <a:spcPct val="140000"/>
              </a:lnSpc>
            </a:pPr>
            <a:r>
              <a:rPr lang="en-US" sz="1120" b="1" dirty="0">
                <a:solidFill>
                  <a:srgbClr val="D77A61"/>
                </a:solidFill>
                <a:latin typeface="Quattrocento Sans" pitchFamily="34" charset="0"/>
                <a:ea typeface="Quattrocento Sans" pitchFamily="34" charset="-122"/>
                <a:cs typeface="Quattrocento Sans" pitchFamily="34" charset="-120"/>
              </a:rPr>
              <a:t>secondary flooding</a:t>
            </a:r>
            <a:pPr>
              <a:lnSpc>
                <a:spcPct val="140000"/>
              </a:lnSpc>
            </a:pPr>
            <a:r>
              <a:rPr lang="en-US" sz="1120" dirty="0">
                <a:solidFill>
                  <a:srgbClr val="2C3033"/>
                </a:solidFill>
                <a:latin typeface="Quattrocento Sans" pitchFamily="34" charset="0"/>
                <a:ea typeface="Quattrocento Sans" pitchFamily="34" charset="-122"/>
                <a:cs typeface="Quattrocento Sans" pitchFamily="34" charset="-120"/>
              </a:rPr>
              <a:t> in lower-lying areas and compromising water quality for domestic use.</a:t>
            </a:r>
            <a:endParaRPr lang="en-US" sz="1600" dirty="0"/>
          </a:p>
        </p:txBody>
      </p:sp>
      <p:sp>
        <p:nvSpPr>
          <p:cNvPr id="17" name="Shape 15"/>
          <p:cNvSpPr/>
          <p:nvPr/>
        </p:nvSpPr>
        <p:spPr>
          <a:xfrm>
            <a:off x="373224" y="4549784"/>
            <a:ext cx="5651685" cy="1297399"/>
          </a:xfrm>
          <a:custGeom>
            <a:avLst/>
            <a:gdLst/>
            <a:ahLst/>
            <a:cxnLst/>
            <a:rect l="l" t="t" r="r" b="b"/>
            <a:pathLst>
              <a:path w="5651685" h="1297399">
                <a:moveTo>
                  <a:pt x="35560" y="0"/>
                </a:moveTo>
                <a:lnTo>
                  <a:pt x="5580634" y="0"/>
                </a:lnTo>
                <a:cubicBezTo>
                  <a:pt x="5619863" y="70"/>
                  <a:pt x="5651627" y="31891"/>
                  <a:pt x="5651627" y="71120"/>
                </a:cubicBezTo>
                <a:lnTo>
                  <a:pt x="5651627" y="1226312"/>
                </a:lnTo>
                <a:cubicBezTo>
                  <a:pt x="5651627" y="1265541"/>
                  <a:pt x="5619863" y="1297362"/>
                  <a:pt x="5580634" y="1297432"/>
                </a:cubicBezTo>
                <a:lnTo>
                  <a:pt x="35560" y="1297432"/>
                </a:lnTo>
                <a:cubicBezTo>
                  <a:pt x="15921" y="1297432"/>
                  <a:pt x="0" y="1281511"/>
                  <a:pt x="0" y="1261872"/>
                </a:cubicBezTo>
                <a:lnTo>
                  <a:pt x="0" y="35560"/>
                </a:lnTo>
                <a:cubicBezTo>
                  <a:pt x="0" y="15921"/>
                  <a:pt x="15921" y="0"/>
                  <a:pt x="35560" y="0"/>
                </a:cubicBezTo>
                <a:close/>
              </a:path>
            </a:pathLst>
          </a:custGeom>
          <a:solidFill>
            <a:srgbClr val="FFFFFF"/>
          </a:solidFill>
          <a:ln/>
          <a:effectLst>
            <a:outerShdw sx="100000" sy="100000" kx="0" ky="0" algn="bl" rotWithShape="0" blurRad="26659" dist="8886" dir="5400000">
              <a:srgbClr val="000000">
                <a:alpha val="10196"/>
              </a:srgbClr>
            </a:outerShdw>
          </a:effectLst>
        </p:spPr>
      </p:sp>
      <p:sp>
        <p:nvSpPr>
          <p:cNvPr id="18" name="Shape 16"/>
          <p:cNvSpPr/>
          <p:nvPr/>
        </p:nvSpPr>
        <p:spPr>
          <a:xfrm>
            <a:off x="373224" y="4549784"/>
            <a:ext cx="35545" cy="1297399"/>
          </a:xfrm>
          <a:custGeom>
            <a:avLst/>
            <a:gdLst/>
            <a:ahLst/>
            <a:cxnLst/>
            <a:rect l="l" t="t" r="r" b="b"/>
            <a:pathLst>
              <a:path w="35545" h="1297399">
                <a:moveTo>
                  <a:pt x="35560" y="0"/>
                </a:moveTo>
                <a:lnTo>
                  <a:pt x="35560" y="0"/>
                </a:lnTo>
                <a:lnTo>
                  <a:pt x="35560" y="1297432"/>
                </a:lnTo>
                <a:lnTo>
                  <a:pt x="35560" y="1297432"/>
                </a:lnTo>
                <a:cubicBezTo>
                  <a:pt x="15921" y="1297432"/>
                  <a:pt x="0" y="1281511"/>
                  <a:pt x="0" y="1261872"/>
                </a:cubicBezTo>
                <a:lnTo>
                  <a:pt x="0" y="35560"/>
                </a:lnTo>
                <a:cubicBezTo>
                  <a:pt x="0" y="15921"/>
                  <a:pt x="15921" y="0"/>
                  <a:pt x="35560" y="0"/>
                </a:cubicBezTo>
                <a:close/>
              </a:path>
            </a:pathLst>
          </a:custGeom>
          <a:solidFill>
            <a:srgbClr val="2A4B43"/>
          </a:solidFill>
          <a:ln/>
        </p:spPr>
      </p:sp>
      <p:sp>
        <p:nvSpPr>
          <p:cNvPr id="19" name="Shape 17"/>
          <p:cNvSpPr/>
          <p:nvPr/>
        </p:nvSpPr>
        <p:spPr>
          <a:xfrm>
            <a:off x="533178" y="4691965"/>
            <a:ext cx="426542" cy="426542"/>
          </a:xfrm>
          <a:prstGeom prst="roundRect">
            <a:avLst>
              <a:gd name="adj" fmla="val 50000"/>
            </a:avLst>
          </a:prstGeom>
          <a:solidFill>
            <a:srgbClr val="2A4B43">
              <a:alpha val="10196"/>
            </a:srgbClr>
          </a:solidFill>
          <a:ln/>
        </p:spPr>
      </p:sp>
      <p:sp>
        <p:nvSpPr>
          <p:cNvPr id="20" name="Shape 18"/>
          <p:cNvSpPr/>
          <p:nvPr/>
        </p:nvSpPr>
        <p:spPr>
          <a:xfrm>
            <a:off x="657586" y="4816373"/>
            <a:ext cx="177726" cy="177726"/>
          </a:xfrm>
          <a:custGeom>
            <a:avLst/>
            <a:gdLst/>
            <a:ahLst/>
            <a:cxnLst/>
            <a:rect l="l" t="t" r="r" b="b"/>
            <a:pathLst>
              <a:path w="177726" h="177726">
                <a:moveTo>
                  <a:pt x="155371" y="60746"/>
                </a:moveTo>
                <a:cubicBezTo>
                  <a:pt x="144402" y="34851"/>
                  <a:pt x="118750" y="16662"/>
                  <a:pt x="88863" y="16662"/>
                </a:cubicBezTo>
                <a:cubicBezTo>
                  <a:pt x="81192" y="16662"/>
                  <a:pt x="73798" y="17877"/>
                  <a:pt x="66856" y="20064"/>
                </a:cubicBezTo>
                <a:cubicBezTo>
                  <a:pt x="66717" y="20758"/>
                  <a:pt x="66647" y="21487"/>
                  <a:pt x="66647" y="22216"/>
                </a:cubicBezTo>
                <a:lnTo>
                  <a:pt x="66647" y="47694"/>
                </a:lnTo>
                <a:cubicBezTo>
                  <a:pt x="66647" y="52033"/>
                  <a:pt x="70153" y="55539"/>
                  <a:pt x="74492" y="55539"/>
                </a:cubicBezTo>
                <a:cubicBezTo>
                  <a:pt x="76575" y="55539"/>
                  <a:pt x="78588" y="54706"/>
                  <a:pt x="80046" y="53248"/>
                </a:cubicBezTo>
                <a:lnTo>
                  <a:pt x="85600" y="47694"/>
                </a:lnTo>
                <a:cubicBezTo>
                  <a:pt x="87683" y="45612"/>
                  <a:pt x="90494" y="44431"/>
                  <a:pt x="93445" y="44431"/>
                </a:cubicBezTo>
                <a:lnTo>
                  <a:pt x="95354" y="44431"/>
                </a:lnTo>
                <a:cubicBezTo>
                  <a:pt x="105247" y="44431"/>
                  <a:pt x="110211" y="56407"/>
                  <a:pt x="103199" y="63384"/>
                </a:cubicBezTo>
                <a:cubicBezTo>
                  <a:pt x="101116" y="65467"/>
                  <a:pt x="98305" y="66647"/>
                  <a:pt x="95354" y="66647"/>
                </a:cubicBezTo>
                <a:lnTo>
                  <a:pt x="74006" y="66647"/>
                </a:lnTo>
                <a:cubicBezTo>
                  <a:pt x="71056" y="66647"/>
                  <a:pt x="68244" y="67827"/>
                  <a:pt x="66161" y="69910"/>
                </a:cubicBezTo>
                <a:lnTo>
                  <a:pt x="58768" y="77304"/>
                </a:lnTo>
                <a:cubicBezTo>
                  <a:pt x="56685" y="79387"/>
                  <a:pt x="55505" y="82198"/>
                  <a:pt x="55505" y="85149"/>
                </a:cubicBezTo>
                <a:lnTo>
                  <a:pt x="55505" y="99971"/>
                </a:lnTo>
                <a:cubicBezTo>
                  <a:pt x="55505" y="106115"/>
                  <a:pt x="60468" y="111079"/>
                  <a:pt x="66613" y="111079"/>
                </a:cubicBezTo>
                <a:lnTo>
                  <a:pt x="77720" y="111079"/>
                </a:lnTo>
                <a:cubicBezTo>
                  <a:pt x="83864" y="111079"/>
                  <a:pt x="88828" y="116043"/>
                  <a:pt x="88828" y="122187"/>
                </a:cubicBezTo>
                <a:lnTo>
                  <a:pt x="88828" y="133294"/>
                </a:lnTo>
                <a:cubicBezTo>
                  <a:pt x="88828" y="139439"/>
                  <a:pt x="93792" y="144402"/>
                  <a:pt x="99936" y="144402"/>
                </a:cubicBezTo>
                <a:lnTo>
                  <a:pt x="100873" y="144402"/>
                </a:lnTo>
                <a:cubicBezTo>
                  <a:pt x="103824" y="144402"/>
                  <a:pt x="106636" y="143222"/>
                  <a:pt x="108718" y="141139"/>
                </a:cubicBezTo>
                <a:lnTo>
                  <a:pt x="118889" y="130969"/>
                </a:lnTo>
                <a:cubicBezTo>
                  <a:pt x="120972" y="128886"/>
                  <a:pt x="122152" y="126074"/>
                  <a:pt x="122152" y="123124"/>
                </a:cubicBezTo>
                <a:lnTo>
                  <a:pt x="122152" y="116633"/>
                </a:lnTo>
                <a:cubicBezTo>
                  <a:pt x="122152" y="113578"/>
                  <a:pt x="124651" y="111079"/>
                  <a:pt x="127706" y="111079"/>
                </a:cubicBezTo>
                <a:cubicBezTo>
                  <a:pt x="130760" y="111079"/>
                  <a:pt x="133260" y="108579"/>
                  <a:pt x="133260" y="105525"/>
                </a:cubicBezTo>
                <a:lnTo>
                  <a:pt x="133260" y="93480"/>
                </a:lnTo>
                <a:cubicBezTo>
                  <a:pt x="133260" y="90529"/>
                  <a:pt x="132080" y="87717"/>
                  <a:pt x="129997" y="85635"/>
                </a:cubicBezTo>
                <a:lnTo>
                  <a:pt x="124443" y="80081"/>
                </a:lnTo>
                <a:cubicBezTo>
                  <a:pt x="122985" y="78623"/>
                  <a:pt x="122152" y="76610"/>
                  <a:pt x="122152" y="74527"/>
                </a:cubicBezTo>
                <a:cubicBezTo>
                  <a:pt x="122152" y="70188"/>
                  <a:pt x="125658" y="66682"/>
                  <a:pt x="129997" y="66682"/>
                </a:cubicBezTo>
                <a:lnTo>
                  <a:pt x="145617" y="66682"/>
                </a:lnTo>
                <a:cubicBezTo>
                  <a:pt x="149922" y="66682"/>
                  <a:pt x="153497" y="64217"/>
                  <a:pt x="155337" y="60781"/>
                </a:cubicBezTo>
                <a:close/>
                <a:moveTo>
                  <a:pt x="0" y="88863"/>
                </a:moveTo>
                <a:cubicBezTo>
                  <a:pt x="0" y="39818"/>
                  <a:pt x="39818" y="0"/>
                  <a:pt x="88863" y="0"/>
                </a:cubicBezTo>
                <a:cubicBezTo>
                  <a:pt x="137908" y="0"/>
                  <a:pt x="177726" y="39818"/>
                  <a:pt x="177726" y="88863"/>
                </a:cubicBezTo>
                <a:cubicBezTo>
                  <a:pt x="177726" y="137908"/>
                  <a:pt x="137908" y="177726"/>
                  <a:pt x="88863" y="177726"/>
                </a:cubicBezTo>
                <a:cubicBezTo>
                  <a:pt x="39818" y="177726"/>
                  <a:pt x="0" y="137908"/>
                  <a:pt x="0" y="88863"/>
                </a:cubicBezTo>
                <a:close/>
              </a:path>
            </a:pathLst>
          </a:custGeom>
          <a:solidFill>
            <a:srgbClr val="2A4B43"/>
          </a:solidFill>
          <a:ln/>
        </p:spPr>
      </p:sp>
      <p:sp>
        <p:nvSpPr>
          <p:cNvPr id="21" name="Text 19"/>
          <p:cNvSpPr/>
          <p:nvPr/>
        </p:nvSpPr>
        <p:spPr>
          <a:xfrm>
            <a:off x="1066356" y="4691965"/>
            <a:ext cx="4896350" cy="248816"/>
          </a:xfrm>
          <a:prstGeom prst="rect">
            <a:avLst/>
          </a:prstGeom>
          <a:noFill/>
          <a:ln/>
        </p:spPr>
        <p:txBody>
          <a:bodyPr wrap="square" lIns="0" tIns="0" rIns="0" bIns="0" rtlCol="0" anchor="ctr"/>
          <a:lstStyle/>
          <a:p>
            <a:pPr>
              <a:lnSpc>
                <a:spcPct val="130000"/>
              </a:lnSpc>
            </a:pPr>
            <a:r>
              <a:rPr lang="en-US" sz="1259" b="1" dirty="0">
                <a:solidFill>
                  <a:srgbClr val="2A4B43"/>
                </a:solidFill>
                <a:latin typeface="Liter" pitchFamily="34" charset="0"/>
                <a:ea typeface="Liter" pitchFamily="34" charset="-122"/>
                <a:cs typeface="Liter" pitchFamily="34" charset="-120"/>
              </a:rPr>
              <a:t>Alteration of Topography</a:t>
            </a:r>
            <a:endParaRPr lang="en-US" sz="1600" dirty="0"/>
          </a:p>
        </p:txBody>
      </p:sp>
      <p:sp>
        <p:nvSpPr>
          <p:cNvPr id="22" name="Text 20"/>
          <p:cNvSpPr/>
          <p:nvPr/>
        </p:nvSpPr>
        <p:spPr>
          <a:xfrm>
            <a:off x="1066356" y="5011872"/>
            <a:ext cx="4887464" cy="693131"/>
          </a:xfrm>
          <a:prstGeom prst="rect">
            <a:avLst/>
          </a:prstGeom>
          <a:noFill/>
          <a:ln/>
        </p:spPr>
        <p:txBody>
          <a:bodyPr wrap="square" lIns="0" tIns="0" rIns="0" bIns="0" rtlCol="0" anchor="ctr"/>
          <a:lstStyle/>
          <a:p>
            <a:pPr>
              <a:lnSpc>
                <a:spcPct val="140000"/>
              </a:lnSpc>
            </a:pPr>
            <a:r>
              <a:rPr lang="en-US" sz="1120" dirty="0">
                <a:solidFill>
                  <a:srgbClr val="2C3033"/>
                </a:solidFill>
                <a:latin typeface="Quattrocento Sans" pitchFamily="34" charset="0"/>
                <a:ea typeface="Quattrocento Sans" pitchFamily="34" charset="-122"/>
                <a:cs typeface="Quattrocento Sans" pitchFamily="34" charset="-120"/>
              </a:rPr>
              <a:t>Rapid "fingering" of gullies creates a </a:t>
            </a:r>
            <a:pPr>
              <a:lnSpc>
                <a:spcPct val="140000"/>
              </a:lnSpc>
            </a:pPr>
            <a:r>
              <a:rPr lang="en-US" sz="1120" b="1" dirty="0">
                <a:solidFill>
                  <a:srgbClr val="D77A61"/>
                </a:solidFill>
                <a:latin typeface="Quattrocento Sans" pitchFamily="34" charset="0"/>
                <a:ea typeface="Quattrocento Sans" pitchFamily="34" charset="-122"/>
                <a:cs typeface="Quattrocento Sans" pitchFamily="34" charset="-120"/>
              </a:rPr>
              <a:t>fragmented landscape</a:t>
            </a:r>
            <a:pPr>
              <a:lnSpc>
                <a:spcPct val="140000"/>
              </a:lnSpc>
            </a:pPr>
            <a:r>
              <a:rPr lang="en-US" sz="1120" dirty="0">
                <a:solidFill>
                  <a:srgbClr val="2C3033"/>
                </a:solidFill>
                <a:latin typeface="Quattrocento Sans" pitchFamily="34" charset="0"/>
                <a:ea typeface="Quattrocento Sans" pitchFamily="34" charset="-122"/>
                <a:cs typeface="Quattrocento Sans" pitchFamily="34" charset="-120"/>
              </a:rPr>
              <a:t> that is difficult to reclaim or stabilize without heavy engineering intervention. The topography is permanently altered, creating a self-perpetuating cycle of collapse.</a:t>
            </a:r>
            <a:endParaRPr lang="en-US" sz="1600" dirty="0"/>
          </a:p>
        </p:txBody>
      </p:sp>
      <p:sp>
        <p:nvSpPr>
          <p:cNvPr id="23" name="Shape 21"/>
          <p:cNvSpPr/>
          <p:nvPr/>
        </p:nvSpPr>
        <p:spPr>
          <a:xfrm>
            <a:off x="6168979" y="1279627"/>
            <a:ext cx="5669458" cy="1990531"/>
          </a:xfrm>
          <a:prstGeom prst="roundRect">
            <a:avLst>
              <a:gd name="adj" fmla="val 3571"/>
            </a:avLst>
          </a:prstGeom>
          <a:solidFill>
            <a:srgbClr val="2A4B43"/>
          </a:solidFill>
          <a:ln/>
        </p:spPr>
      </p:sp>
      <p:sp>
        <p:nvSpPr>
          <p:cNvPr id="24" name="Text 22"/>
          <p:cNvSpPr/>
          <p:nvPr/>
        </p:nvSpPr>
        <p:spPr>
          <a:xfrm>
            <a:off x="6311160" y="1421808"/>
            <a:ext cx="5473959" cy="248816"/>
          </a:xfrm>
          <a:prstGeom prst="rect">
            <a:avLst/>
          </a:prstGeom>
          <a:noFill/>
          <a:ln/>
        </p:spPr>
        <p:txBody>
          <a:bodyPr wrap="square" lIns="0" tIns="0" rIns="0" bIns="0" rtlCol="0" anchor="ctr"/>
          <a:lstStyle/>
          <a:p>
            <a:pPr>
              <a:lnSpc>
                <a:spcPct val="120000"/>
              </a:lnSpc>
            </a:pPr>
            <a:r>
              <a:rPr lang="en-US" sz="1399" b="1" dirty="0">
                <a:solidFill>
                  <a:srgbClr val="F7F5F2"/>
                </a:solidFill>
                <a:latin typeface="Liter" pitchFamily="34" charset="0"/>
                <a:ea typeface="Liter" pitchFamily="34" charset="-122"/>
                <a:cs typeface="Liter" pitchFamily="34" charset="-120"/>
              </a:rPr>
              <a:t>Impact Severity Matrix</a:t>
            </a:r>
            <a:endParaRPr lang="en-US" sz="1600" dirty="0"/>
          </a:p>
        </p:txBody>
      </p:sp>
      <p:sp>
        <p:nvSpPr>
          <p:cNvPr id="25" name="Text 23"/>
          <p:cNvSpPr/>
          <p:nvPr/>
        </p:nvSpPr>
        <p:spPr>
          <a:xfrm>
            <a:off x="6311160" y="1777259"/>
            <a:ext cx="1013038" cy="177726"/>
          </a:xfrm>
          <a:prstGeom prst="rect">
            <a:avLst/>
          </a:prstGeom>
          <a:noFill/>
          <a:ln/>
        </p:spPr>
        <p:txBody>
          <a:bodyPr wrap="square" lIns="0" tIns="0" rIns="0" bIns="0" rtlCol="0" anchor="ctr"/>
          <a:lstStyle/>
          <a:p>
            <a:pPr>
              <a:lnSpc>
                <a:spcPct val="120000"/>
              </a:lnSpc>
            </a:pPr>
            <a:r>
              <a:rPr lang="en-US" sz="980" dirty="0">
                <a:solidFill>
                  <a:srgbClr val="F7F5F2"/>
                </a:solidFill>
                <a:latin typeface="Quattrocento Sans" pitchFamily="34" charset="0"/>
                <a:ea typeface="Quattrocento Sans" pitchFamily="34" charset="-122"/>
                <a:cs typeface="Quattrocento Sans" pitchFamily="34" charset="-120"/>
              </a:rPr>
              <a:t>Land Degradation</a:t>
            </a:r>
            <a:endParaRPr lang="en-US" sz="1600" dirty="0"/>
          </a:p>
        </p:txBody>
      </p:sp>
      <p:sp>
        <p:nvSpPr>
          <p:cNvPr id="26" name="Text 24"/>
          <p:cNvSpPr/>
          <p:nvPr/>
        </p:nvSpPr>
        <p:spPr>
          <a:xfrm>
            <a:off x="11325031" y="1777259"/>
            <a:ext cx="435429" cy="177726"/>
          </a:xfrm>
          <a:prstGeom prst="rect">
            <a:avLst/>
          </a:prstGeom>
          <a:noFill/>
          <a:ln/>
        </p:spPr>
        <p:txBody>
          <a:bodyPr wrap="square" lIns="0" tIns="0" rIns="0" bIns="0" rtlCol="0" anchor="ctr"/>
          <a:lstStyle/>
          <a:p>
            <a:pPr>
              <a:lnSpc>
                <a:spcPct val="120000"/>
              </a:lnSpc>
            </a:pPr>
            <a:r>
              <a:rPr lang="en-US" sz="980" b="1" dirty="0">
                <a:solidFill>
                  <a:srgbClr val="D77A61"/>
                </a:solidFill>
                <a:latin typeface="Quattrocento Sans" pitchFamily="34" charset="0"/>
                <a:ea typeface="Quattrocento Sans" pitchFamily="34" charset="-122"/>
                <a:cs typeface="Quattrocento Sans" pitchFamily="34" charset="-120"/>
              </a:rPr>
              <a:t>Critical</a:t>
            </a:r>
            <a:endParaRPr lang="en-US" sz="1600" dirty="0"/>
          </a:p>
        </p:txBody>
      </p:sp>
      <p:sp>
        <p:nvSpPr>
          <p:cNvPr id="27" name="Shape 25"/>
          <p:cNvSpPr/>
          <p:nvPr/>
        </p:nvSpPr>
        <p:spPr>
          <a:xfrm>
            <a:off x="6311160" y="1990531"/>
            <a:ext cx="5385096" cy="71090"/>
          </a:xfrm>
          <a:prstGeom prst="roundRect">
            <a:avLst>
              <a:gd name="adj" fmla="val 50000"/>
            </a:avLst>
          </a:prstGeom>
          <a:solidFill>
            <a:srgbClr val="F7F5F2">
              <a:alpha val="20000"/>
            </a:srgbClr>
          </a:solidFill>
          <a:ln/>
        </p:spPr>
      </p:sp>
      <p:sp>
        <p:nvSpPr>
          <p:cNvPr id="28" name="Shape 26"/>
          <p:cNvSpPr/>
          <p:nvPr/>
        </p:nvSpPr>
        <p:spPr>
          <a:xfrm>
            <a:off x="6311160" y="1990531"/>
            <a:ext cx="5118507" cy="71090"/>
          </a:xfrm>
          <a:prstGeom prst="roundRect">
            <a:avLst>
              <a:gd name="adj" fmla="val 50000"/>
            </a:avLst>
          </a:prstGeom>
          <a:solidFill>
            <a:srgbClr val="D77A61"/>
          </a:solidFill>
          <a:ln/>
        </p:spPr>
      </p:sp>
      <p:sp>
        <p:nvSpPr>
          <p:cNvPr id="29" name="Text 27"/>
          <p:cNvSpPr/>
          <p:nvPr/>
        </p:nvSpPr>
        <p:spPr>
          <a:xfrm>
            <a:off x="6311160" y="2132711"/>
            <a:ext cx="959720" cy="177726"/>
          </a:xfrm>
          <a:prstGeom prst="rect">
            <a:avLst/>
          </a:prstGeom>
          <a:noFill/>
          <a:ln/>
        </p:spPr>
        <p:txBody>
          <a:bodyPr wrap="square" lIns="0" tIns="0" rIns="0" bIns="0" rtlCol="0" anchor="ctr"/>
          <a:lstStyle/>
          <a:p>
            <a:pPr>
              <a:lnSpc>
                <a:spcPct val="120000"/>
              </a:lnSpc>
            </a:pPr>
            <a:r>
              <a:rPr lang="en-US" sz="980" dirty="0">
                <a:solidFill>
                  <a:srgbClr val="F7F5F2"/>
                </a:solidFill>
                <a:latin typeface="Quattrocento Sans" pitchFamily="34" charset="0"/>
                <a:ea typeface="Quattrocento Sans" pitchFamily="34" charset="-122"/>
                <a:cs typeface="Quattrocento Sans" pitchFamily="34" charset="-120"/>
              </a:rPr>
              <a:t>Biodiversity Loss</a:t>
            </a:r>
            <a:endParaRPr lang="en-US" sz="1600" dirty="0"/>
          </a:p>
        </p:txBody>
      </p:sp>
      <p:sp>
        <p:nvSpPr>
          <p:cNvPr id="30" name="Text 28"/>
          <p:cNvSpPr/>
          <p:nvPr/>
        </p:nvSpPr>
        <p:spPr>
          <a:xfrm>
            <a:off x="11327475" y="2132711"/>
            <a:ext cx="435429" cy="177726"/>
          </a:xfrm>
          <a:prstGeom prst="rect">
            <a:avLst/>
          </a:prstGeom>
          <a:noFill/>
          <a:ln/>
        </p:spPr>
        <p:txBody>
          <a:bodyPr wrap="square" lIns="0" tIns="0" rIns="0" bIns="0" rtlCol="0" anchor="ctr"/>
          <a:lstStyle/>
          <a:p>
            <a:pPr>
              <a:lnSpc>
                <a:spcPct val="120000"/>
              </a:lnSpc>
            </a:pPr>
            <a:r>
              <a:rPr lang="en-US" sz="980" b="1" dirty="0">
                <a:solidFill>
                  <a:srgbClr val="D77A61"/>
                </a:solidFill>
                <a:latin typeface="Quattrocento Sans" pitchFamily="34" charset="0"/>
                <a:ea typeface="Quattrocento Sans" pitchFamily="34" charset="-122"/>
                <a:cs typeface="Quattrocento Sans" pitchFamily="34" charset="-120"/>
              </a:rPr>
              <a:t>Severe</a:t>
            </a:r>
            <a:endParaRPr lang="en-US" sz="1600" dirty="0"/>
          </a:p>
        </p:txBody>
      </p:sp>
      <p:sp>
        <p:nvSpPr>
          <p:cNvPr id="31" name="Shape 29"/>
          <p:cNvSpPr/>
          <p:nvPr/>
        </p:nvSpPr>
        <p:spPr>
          <a:xfrm>
            <a:off x="6311160" y="2345983"/>
            <a:ext cx="5385096" cy="71090"/>
          </a:xfrm>
          <a:prstGeom prst="roundRect">
            <a:avLst>
              <a:gd name="adj" fmla="val 50000"/>
            </a:avLst>
          </a:prstGeom>
          <a:solidFill>
            <a:srgbClr val="F7F5F2">
              <a:alpha val="20000"/>
            </a:srgbClr>
          </a:solidFill>
          <a:ln/>
        </p:spPr>
      </p:sp>
      <p:sp>
        <p:nvSpPr>
          <p:cNvPr id="32" name="Shape 30"/>
          <p:cNvSpPr/>
          <p:nvPr/>
        </p:nvSpPr>
        <p:spPr>
          <a:xfrm>
            <a:off x="6311160" y="2345983"/>
            <a:ext cx="4576443" cy="71090"/>
          </a:xfrm>
          <a:prstGeom prst="roundRect">
            <a:avLst>
              <a:gd name="adj" fmla="val 50000"/>
            </a:avLst>
          </a:prstGeom>
          <a:solidFill>
            <a:srgbClr val="D77A61"/>
          </a:solidFill>
          <a:ln/>
        </p:spPr>
      </p:sp>
      <p:sp>
        <p:nvSpPr>
          <p:cNvPr id="33" name="Text 31"/>
          <p:cNvSpPr/>
          <p:nvPr/>
        </p:nvSpPr>
        <p:spPr>
          <a:xfrm>
            <a:off x="6311160" y="2488163"/>
            <a:ext cx="1315172" cy="177726"/>
          </a:xfrm>
          <a:prstGeom prst="rect">
            <a:avLst/>
          </a:prstGeom>
          <a:noFill/>
          <a:ln/>
        </p:spPr>
        <p:txBody>
          <a:bodyPr wrap="square" lIns="0" tIns="0" rIns="0" bIns="0" rtlCol="0" anchor="ctr"/>
          <a:lstStyle/>
          <a:p>
            <a:pPr>
              <a:lnSpc>
                <a:spcPct val="120000"/>
              </a:lnSpc>
            </a:pPr>
            <a:r>
              <a:rPr lang="en-US" sz="980" dirty="0">
                <a:solidFill>
                  <a:srgbClr val="F7F5F2"/>
                </a:solidFill>
                <a:latin typeface="Quattrocento Sans" pitchFamily="34" charset="0"/>
                <a:ea typeface="Quattrocento Sans" pitchFamily="34" charset="-122"/>
                <a:cs typeface="Quattrocento Sans" pitchFamily="34" charset="-120"/>
              </a:rPr>
              <a:t>Water System Damage</a:t>
            </a:r>
            <a:endParaRPr lang="en-US" sz="1600" dirty="0"/>
          </a:p>
        </p:txBody>
      </p:sp>
      <p:sp>
        <p:nvSpPr>
          <p:cNvPr id="34" name="Text 32"/>
          <p:cNvSpPr/>
          <p:nvPr/>
        </p:nvSpPr>
        <p:spPr>
          <a:xfrm>
            <a:off x="11327475" y="2488163"/>
            <a:ext cx="435429" cy="177726"/>
          </a:xfrm>
          <a:prstGeom prst="rect">
            <a:avLst/>
          </a:prstGeom>
          <a:noFill/>
          <a:ln/>
        </p:spPr>
        <p:txBody>
          <a:bodyPr wrap="square" lIns="0" tIns="0" rIns="0" bIns="0" rtlCol="0" anchor="ctr"/>
          <a:lstStyle/>
          <a:p>
            <a:pPr>
              <a:lnSpc>
                <a:spcPct val="120000"/>
              </a:lnSpc>
            </a:pPr>
            <a:r>
              <a:rPr lang="en-US" sz="980" b="1" dirty="0">
                <a:solidFill>
                  <a:srgbClr val="D77A61"/>
                </a:solidFill>
                <a:latin typeface="Quattrocento Sans" pitchFamily="34" charset="0"/>
                <a:ea typeface="Quattrocento Sans" pitchFamily="34" charset="-122"/>
                <a:cs typeface="Quattrocento Sans" pitchFamily="34" charset="-120"/>
              </a:rPr>
              <a:t>Severe</a:t>
            </a:r>
            <a:endParaRPr lang="en-US" sz="1600" dirty="0"/>
          </a:p>
        </p:txBody>
      </p:sp>
      <p:sp>
        <p:nvSpPr>
          <p:cNvPr id="35" name="Shape 33"/>
          <p:cNvSpPr/>
          <p:nvPr/>
        </p:nvSpPr>
        <p:spPr>
          <a:xfrm>
            <a:off x="6311160" y="2701434"/>
            <a:ext cx="5385096" cy="71090"/>
          </a:xfrm>
          <a:prstGeom prst="roundRect">
            <a:avLst>
              <a:gd name="adj" fmla="val 50000"/>
            </a:avLst>
          </a:prstGeom>
          <a:solidFill>
            <a:srgbClr val="F7F5F2">
              <a:alpha val="20000"/>
            </a:srgbClr>
          </a:solidFill>
          <a:ln/>
        </p:spPr>
      </p:sp>
      <p:sp>
        <p:nvSpPr>
          <p:cNvPr id="36" name="Shape 34"/>
          <p:cNvSpPr/>
          <p:nvPr/>
        </p:nvSpPr>
        <p:spPr>
          <a:xfrm>
            <a:off x="6311160" y="2701434"/>
            <a:ext cx="4309854" cy="71090"/>
          </a:xfrm>
          <a:prstGeom prst="roundRect">
            <a:avLst>
              <a:gd name="adj" fmla="val 50000"/>
            </a:avLst>
          </a:prstGeom>
          <a:solidFill>
            <a:srgbClr val="D77A61"/>
          </a:solidFill>
          <a:ln/>
        </p:spPr>
      </p:sp>
      <p:sp>
        <p:nvSpPr>
          <p:cNvPr id="37" name="Text 35"/>
          <p:cNvSpPr/>
          <p:nvPr/>
        </p:nvSpPr>
        <p:spPr>
          <a:xfrm>
            <a:off x="6311160" y="2843615"/>
            <a:ext cx="1297399" cy="177726"/>
          </a:xfrm>
          <a:prstGeom prst="rect">
            <a:avLst/>
          </a:prstGeom>
          <a:noFill/>
          <a:ln/>
        </p:spPr>
        <p:txBody>
          <a:bodyPr wrap="square" lIns="0" tIns="0" rIns="0" bIns="0" rtlCol="0" anchor="ctr"/>
          <a:lstStyle/>
          <a:p>
            <a:pPr>
              <a:lnSpc>
                <a:spcPct val="120000"/>
              </a:lnSpc>
            </a:pPr>
            <a:r>
              <a:rPr lang="en-US" sz="980" dirty="0">
                <a:solidFill>
                  <a:srgbClr val="F7F5F2"/>
                </a:solidFill>
                <a:latin typeface="Quattrocento Sans" pitchFamily="34" charset="0"/>
                <a:ea typeface="Quattrocento Sans" pitchFamily="34" charset="-122"/>
                <a:cs typeface="Quattrocento Sans" pitchFamily="34" charset="-120"/>
              </a:rPr>
              <a:t>Topographic Alteration</a:t>
            </a:r>
            <a:endParaRPr lang="en-US" sz="1600" dirty="0"/>
          </a:p>
        </p:txBody>
      </p:sp>
      <p:sp>
        <p:nvSpPr>
          <p:cNvPr id="38" name="Text 36"/>
          <p:cNvSpPr/>
          <p:nvPr/>
        </p:nvSpPr>
        <p:spPr>
          <a:xfrm>
            <a:off x="11325031" y="2843615"/>
            <a:ext cx="435429" cy="177726"/>
          </a:xfrm>
          <a:prstGeom prst="rect">
            <a:avLst/>
          </a:prstGeom>
          <a:noFill/>
          <a:ln/>
        </p:spPr>
        <p:txBody>
          <a:bodyPr wrap="square" lIns="0" tIns="0" rIns="0" bIns="0" rtlCol="0" anchor="ctr"/>
          <a:lstStyle/>
          <a:p>
            <a:pPr>
              <a:lnSpc>
                <a:spcPct val="120000"/>
              </a:lnSpc>
            </a:pPr>
            <a:r>
              <a:rPr lang="en-US" sz="980" b="1" dirty="0">
                <a:solidFill>
                  <a:srgbClr val="D77A61"/>
                </a:solidFill>
                <a:latin typeface="Quattrocento Sans" pitchFamily="34" charset="0"/>
                <a:ea typeface="Quattrocento Sans" pitchFamily="34" charset="-122"/>
                <a:cs typeface="Quattrocento Sans" pitchFamily="34" charset="-120"/>
              </a:rPr>
              <a:t>Critical</a:t>
            </a:r>
            <a:endParaRPr lang="en-US" sz="1600" dirty="0"/>
          </a:p>
        </p:txBody>
      </p:sp>
      <p:sp>
        <p:nvSpPr>
          <p:cNvPr id="39" name="Shape 37"/>
          <p:cNvSpPr/>
          <p:nvPr/>
        </p:nvSpPr>
        <p:spPr>
          <a:xfrm>
            <a:off x="6311160" y="3056886"/>
            <a:ext cx="5385096" cy="71090"/>
          </a:xfrm>
          <a:prstGeom prst="roundRect">
            <a:avLst>
              <a:gd name="adj" fmla="val 50000"/>
            </a:avLst>
          </a:prstGeom>
          <a:solidFill>
            <a:srgbClr val="F7F5F2">
              <a:alpha val="20000"/>
            </a:srgbClr>
          </a:solidFill>
          <a:ln/>
        </p:spPr>
      </p:sp>
      <p:sp>
        <p:nvSpPr>
          <p:cNvPr id="40" name="Shape 38"/>
          <p:cNvSpPr/>
          <p:nvPr/>
        </p:nvSpPr>
        <p:spPr>
          <a:xfrm>
            <a:off x="6311160" y="3056886"/>
            <a:ext cx="4851918" cy="71090"/>
          </a:xfrm>
          <a:prstGeom prst="roundRect">
            <a:avLst>
              <a:gd name="adj" fmla="val 50000"/>
            </a:avLst>
          </a:prstGeom>
          <a:solidFill>
            <a:srgbClr val="D77A61"/>
          </a:solidFill>
          <a:ln/>
        </p:spPr>
      </p:sp>
      <p:sp>
        <p:nvSpPr>
          <p:cNvPr id="41" name="Shape 39"/>
          <p:cNvSpPr/>
          <p:nvPr/>
        </p:nvSpPr>
        <p:spPr>
          <a:xfrm>
            <a:off x="6168979" y="3376793"/>
            <a:ext cx="5669458" cy="2168257"/>
          </a:xfrm>
          <a:prstGeom prst="roundRect">
            <a:avLst>
              <a:gd name="adj" fmla="val 3279"/>
            </a:avLst>
          </a:prstGeom>
          <a:solidFill>
            <a:srgbClr val="FFFFFF"/>
          </a:solidFill>
          <a:ln/>
          <a:effectLst>
            <a:outerShdw sx="100000" sy="100000" kx="0" ky="0" algn="bl" rotWithShape="0" blurRad="26659" dist="8886" dir="5400000">
              <a:srgbClr val="000000">
                <a:alpha val="10196"/>
              </a:srgbClr>
            </a:outerShdw>
          </a:effectLst>
        </p:spPr>
      </p:sp>
      <p:sp>
        <p:nvSpPr>
          <p:cNvPr id="42" name="Text 40"/>
          <p:cNvSpPr/>
          <p:nvPr/>
        </p:nvSpPr>
        <p:spPr>
          <a:xfrm>
            <a:off x="6311160" y="3518974"/>
            <a:ext cx="5465073" cy="248816"/>
          </a:xfrm>
          <a:prstGeom prst="rect">
            <a:avLst/>
          </a:prstGeom>
          <a:noFill/>
          <a:ln/>
        </p:spPr>
        <p:txBody>
          <a:bodyPr wrap="square" lIns="0" tIns="0" rIns="0" bIns="0" rtlCol="0" anchor="ctr"/>
          <a:lstStyle/>
          <a:p>
            <a:pPr>
              <a:lnSpc>
                <a:spcPct val="130000"/>
              </a:lnSpc>
            </a:pPr>
            <a:r>
              <a:rPr lang="en-US" sz="1259" b="1" dirty="0">
                <a:solidFill>
                  <a:srgbClr val="2A4B43"/>
                </a:solidFill>
                <a:latin typeface="Liter" pitchFamily="34" charset="0"/>
                <a:ea typeface="Liter" pitchFamily="34" charset="-122"/>
                <a:cs typeface="Liter" pitchFamily="34" charset="-120"/>
              </a:rPr>
              <a:t>Key Impact Statistics</a:t>
            </a:r>
            <a:endParaRPr lang="en-US" sz="1600" dirty="0"/>
          </a:p>
        </p:txBody>
      </p:sp>
      <p:sp>
        <p:nvSpPr>
          <p:cNvPr id="43" name="Shape 41"/>
          <p:cNvSpPr/>
          <p:nvPr/>
        </p:nvSpPr>
        <p:spPr>
          <a:xfrm>
            <a:off x="6311160" y="3874426"/>
            <a:ext cx="2639230" cy="710904"/>
          </a:xfrm>
          <a:prstGeom prst="roundRect">
            <a:avLst>
              <a:gd name="adj" fmla="val 5000"/>
            </a:avLst>
          </a:prstGeom>
          <a:solidFill>
            <a:srgbClr val="F7F5F2"/>
          </a:solidFill>
          <a:ln/>
        </p:spPr>
      </p:sp>
      <p:sp>
        <p:nvSpPr>
          <p:cNvPr id="44" name="Text 42"/>
          <p:cNvSpPr/>
          <p:nvPr/>
        </p:nvSpPr>
        <p:spPr>
          <a:xfrm>
            <a:off x="6351148" y="3981061"/>
            <a:ext cx="2559254" cy="319907"/>
          </a:xfrm>
          <a:prstGeom prst="rect">
            <a:avLst/>
          </a:prstGeom>
          <a:noFill/>
          <a:ln/>
        </p:spPr>
        <p:txBody>
          <a:bodyPr wrap="square" lIns="0" tIns="0" rIns="0" bIns="0" rtlCol="0" anchor="ctr"/>
          <a:lstStyle/>
          <a:p>
            <a:pPr algn="ctr">
              <a:lnSpc>
                <a:spcPct val="100000"/>
              </a:lnSpc>
            </a:pPr>
            <a:r>
              <a:rPr lang="en-US" sz="2099" b="1" dirty="0">
                <a:solidFill>
                  <a:srgbClr val="D77A61"/>
                </a:solidFill>
                <a:latin typeface="Oranienbaum" pitchFamily="34" charset="0"/>
                <a:ea typeface="Oranienbaum" pitchFamily="34" charset="-122"/>
                <a:cs typeface="Oranienbaum" pitchFamily="34" charset="-120"/>
              </a:rPr>
              <a:t>10-15m</a:t>
            </a:r>
            <a:endParaRPr lang="en-US" sz="1600" dirty="0"/>
          </a:p>
        </p:txBody>
      </p:sp>
      <p:sp>
        <p:nvSpPr>
          <p:cNvPr id="45" name="Text 43"/>
          <p:cNvSpPr/>
          <p:nvPr/>
        </p:nvSpPr>
        <p:spPr>
          <a:xfrm>
            <a:off x="6386693" y="4300968"/>
            <a:ext cx="2488163" cy="177726"/>
          </a:xfrm>
          <a:prstGeom prst="rect">
            <a:avLst/>
          </a:prstGeom>
          <a:noFill/>
          <a:ln/>
        </p:spPr>
        <p:txBody>
          <a:bodyPr wrap="square" lIns="0" tIns="0" rIns="0" bIns="0" rtlCol="0" anchor="ctr"/>
          <a:lstStyle/>
          <a:p>
            <a:pPr algn="ctr">
              <a:lnSpc>
                <a:spcPct val="120000"/>
              </a:lnSpc>
            </a:pPr>
            <a:r>
              <a:rPr lang="en-US" sz="980" dirty="0">
                <a:solidFill>
                  <a:srgbClr val="2C3033"/>
                </a:solidFill>
                <a:latin typeface="Quattrocento Sans" pitchFamily="34" charset="0"/>
                <a:ea typeface="Quattrocento Sans" pitchFamily="34" charset="-122"/>
                <a:cs typeface="Quattrocento Sans" pitchFamily="34" charset="-120"/>
              </a:rPr>
              <a:t>Gully Depth</a:t>
            </a:r>
            <a:endParaRPr lang="en-US" sz="1600" dirty="0"/>
          </a:p>
        </p:txBody>
      </p:sp>
      <p:sp>
        <p:nvSpPr>
          <p:cNvPr id="46" name="Shape 44"/>
          <p:cNvSpPr/>
          <p:nvPr/>
        </p:nvSpPr>
        <p:spPr>
          <a:xfrm>
            <a:off x="9058025" y="3874426"/>
            <a:ext cx="2639230" cy="710904"/>
          </a:xfrm>
          <a:prstGeom prst="roundRect">
            <a:avLst>
              <a:gd name="adj" fmla="val 5000"/>
            </a:avLst>
          </a:prstGeom>
          <a:solidFill>
            <a:srgbClr val="F7F5F2"/>
          </a:solidFill>
          <a:ln/>
        </p:spPr>
      </p:sp>
      <p:sp>
        <p:nvSpPr>
          <p:cNvPr id="47" name="Text 45"/>
          <p:cNvSpPr/>
          <p:nvPr/>
        </p:nvSpPr>
        <p:spPr>
          <a:xfrm>
            <a:off x="9098014" y="3981061"/>
            <a:ext cx="2559254" cy="319907"/>
          </a:xfrm>
          <a:prstGeom prst="rect">
            <a:avLst/>
          </a:prstGeom>
          <a:noFill/>
          <a:ln/>
        </p:spPr>
        <p:txBody>
          <a:bodyPr wrap="square" lIns="0" tIns="0" rIns="0" bIns="0" rtlCol="0" anchor="ctr"/>
          <a:lstStyle/>
          <a:p>
            <a:pPr algn="ctr">
              <a:lnSpc>
                <a:spcPct val="100000"/>
              </a:lnSpc>
            </a:pPr>
            <a:r>
              <a:rPr lang="en-US" sz="2099" b="1" dirty="0">
                <a:solidFill>
                  <a:srgbClr val="D77A61"/>
                </a:solidFill>
                <a:latin typeface="Oranienbaum" pitchFamily="34" charset="0"/>
                <a:ea typeface="Oranienbaum" pitchFamily="34" charset="-122"/>
                <a:cs typeface="Oranienbaum" pitchFamily="34" charset="-120"/>
              </a:rPr>
              <a:t>85%</a:t>
            </a:r>
            <a:endParaRPr lang="en-US" sz="1600" dirty="0"/>
          </a:p>
        </p:txBody>
      </p:sp>
      <p:sp>
        <p:nvSpPr>
          <p:cNvPr id="48" name="Text 46"/>
          <p:cNvSpPr/>
          <p:nvPr/>
        </p:nvSpPr>
        <p:spPr>
          <a:xfrm>
            <a:off x="9133559" y="4300968"/>
            <a:ext cx="2488163" cy="177726"/>
          </a:xfrm>
          <a:prstGeom prst="rect">
            <a:avLst/>
          </a:prstGeom>
          <a:noFill/>
          <a:ln/>
        </p:spPr>
        <p:txBody>
          <a:bodyPr wrap="square" lIns="0" tIns="0" rIns="0" bIns="0" rtlCol="0" anchor="ctr"/>
          <a:lstStyle/>
          <a:p>
            <a:pPr algn="ctr">
              <a:lnSpc>
                <a:spcPct val="120000"/>
              </a:lnSpc>
            </a:pPr>
            <a:r>
              <a:rPr lang="en-US" sz="980" dirty="0">
                <a:solidFill>
                  <a:srgbClr val="2C3033"/>
                </a:solidFill>
                <a:latin typeface="Quattrocento Sans" pitchFamily="34" charset="0"/>
                <a:ea typeface="Quattrocento Sans" pitchFamily="34" charset="-122"/>
                <a:cs typeface="Quattrocento Sans" pitchFamily="34" charset="-120"/>
              </a:rPr>
              <a:t>High Population Exposure</a:t>
            </a:r>
            <a:endParaRPr lang="en-US" sz="1600" dirty="0"/>
          </a:p>
        </p:txBody>
      </p:sp>
      <p:sp>
        <p:nvSpPr>
          <p:cNvPr id="49" name="Shape 47"/>
          <p:cNvSpPr/>
          <p:nvPr/>
        </p:nvSpPr>
        <p:spPr>
          <a:xfrm>
            <a:off x="6311160" y="4691965"/>
            <a:ext cx="2639230" cy="710904"/>
          </a:xfrm>
          <a:prstGeom prst="roundRect">
            <a:avLst>
              <a:gd name="adj" fmla="val 5000"/>
            </a:avLst>
          </a:prstGeom>
          <a:solidFill>
            <a:srgbClr val="F7F5F2"/>
          </a:solidFill>
          <a:ln/>
        </p:spPr>
      </p:sp>
      <p:sp>
        <p:nvSpPr>
          <p:cNvPr id="50" name="Text 48"/>
          <p:cNvSpPr/>
          <p:nvPr/>
        </p:nvSpPr>
        <p:spPr>
          <a:xfrm>
            <a:off x="6351148" y="4798601"/>
            <a:ext cx="2559254" cy="319907"/>
          </a:xfrm>
          <a:prstGeom prst="rect">
            <a:avLst/>
          </a:prstGeom>
          <a:noFill/>
          <a:ln/>
        </p:spPr>
        <p:txBody>
          <a:bodyPr wrap="square" lIns="0" tIns="0" rIns="0" bIns="0" rtlCol="0" anchor="ctr"/>
          <a:lstStyle/>
          <a:p>
            <a:pPr algn="ctr">
              <a:lnSpc>
                <a:spcPct val="100000"/>
              </a:lnSpc>
            </a:pPr>
            <a:r>
              <a:rPr lang="en-US" sz="2099" b="1" dirty="0">
                <a:solidFill>
                  <a:srgbClr val="D77A61"/>
                </a:solidFill>
                <a:latin typeface="Oranienbaum" pitchFamily="34" charset="0"/>
                <a:ea typeface="Oranienbaum" pitchFamily="34" charset="-122"/>
                <a:cs typeface="Oranienbaum" pitchFamily="34" charset="-120"/>
              </a:rPr>
              <a:t>8</a:t>
            </a:r>
            <a:endParaRPr lang="en-US" sz="1600" dirty="0"/>
          </a:p>
        </p:txBody>
      </p:sp>
      <p:sp>
        <p:nvSpPr>
          <p:cNvPr id="51" name="Text 49"/>
          <p:cNvSpPr/>
          <p:nvPr/>
        </p:nvSpPr>
        <p:spPr>
          <a:xfrm>
            <a:off x="6386693" y="5118507"/>
            <a:ext cx="2488163" cy="177726"/>
          </a:xfrm>
          <a:prstGeom prst="rect">
            <a:avLst/>
          </a:prstGeom>
          <a:noFill/>
          <a:ln/>
        </p:spPr>
        <p:txBody>
          <a:bodyPr wrap="square" lIns="0" tIns="0" rIns="0" bIns="0" rtlCol="0" anchor="ctr"/>
          <a:lstStyle/>
          <a:p>
            <a:pPr algn="ctr">
              <a:lnSpc>
                <a:spcPct val="120000"/>
              </a:lnSpc>
            </a:pPr>
            <a:r>
              <a:rPr lang="en-US" sz="980" dirty="0">
                <a:solidFill>
                  <a:srgbClr val="2C3033"/>
                </a:solidFill>
                <a:latin typeface="Quattrocento Sans" pitchFamily="34" charset="0"/>
                <a:ea typeface="Quattrocento Sans" pitchFamily="34" charset="-122"/>
                <a:cs typeface="Quattrocento Sans" pitchFamily="34" charset="-120"/>
              </a:rPr>
              <a:t>Communities Affected</a:t>
            </a:r>
            <a:endParaRPr lang="en-US" sz="1600" dirty="0"/>
          </a:p>
        </p:txBody>
      </p:sp>
      <p:sp>
        <p:nvSpPr>
          <p:cNvPr id="52" name="Shape 50"/>
          <p:cNvSpPr/>
          <p:nvPr/>
        </p:nvSpPr>
        <p:spPr>
          <a:xfrm>
            <a:off x="9058025" y="4691965"/>
            <a:ext cx="2639230" cy="710904"/>
          </a:xfrm>
          <a:prstGeom prst="roundRect">
            <a:avLst>
              <a:gd name="adj" fmla="val 5000"/>
            </a:avLst>
          </a:prstGeom>
          <a:solidFill>
            <a:srgbClr val="F7F5F2"/>
          </a:solidFill>
          <a:ln/>
        </p:spPr>
      </p:sp>
      <p:sp>
        <p:nvSpPr>
          <p:cNvPr id="53" name="Text 51"/>
          <p:cNvSpPr/>
          <p:nvPr/>
        </p:nvSpPr>
        <p:spPr>
          <a:xfrm>
            <a:off x="9098014" y="4798601"/>
            <a:ext cx="2559254" cy="319907"/>
          </a:xfrm>
          <a:prstGeom prst="rect">
            <a:avLst/>
          </a:prstGeom>
          <a:noFill/>
          <a:ln/>
        </p:spPr>
        <p:txBody>
          <a:bodyPr wrap="square" lIns="0" tIns="0" rIns="0" bIns="0" rtlCol="0" anchor="ctr"/>
          <a:lstStyle/>
          <a:p>
            <a:pPr algn="ctr">
              <a:lnSpc>
                <a:spcPct val="100000"/>
              </a:lnSpc>
            </a:pPr>
            <a:r>
              <a:rPr lang="en-US" sz="2099" b="1" dirty="0">
                <a:solidFill>
                  <a:srgbClr val="D77A61"/>
                </a:solidFill>
                <a:latin typeface="Oranienbaum" pitchFamily="34" charset="0"/>
                <a:ea typeface="Oranienbaum" pitchFamily="34" charset="-122"/>
                <a:cs typeface="Oranienbaum" pitchFamily="34" charset="-120"/>
              </a:rPr>
              <a:t>15.4 km</a:t>
            </a:r>
            <a:endParaRPr lang="en-US" sz="1600" dirty="0"/>
          </a:p>
        </p:txBody>
      </p:sp>
      <p:sp>
        <p:nvSpPr>
          <p:cNvPr id="54" name="Text 52"/>
          <p:cNvSpPr/>
          <p:nvPr/>
        </p:nvSpPr>
        <p:spPr>
          <a:xfrm>
            <a:off x="9133559" y="5118507"/>
            <a:ext cx="2488163" cy="177726"/>
          </a:xfrm>
          <a:prstGeom prst="rect">
            <a:avLst/>
          </a:prstGeom>
          <a:noFill/>
          <a:ln/>
        </p:spPr>
        <p:txBody>
          <a:bodyPr wrap="square" lIns="0" tIns="0" rIns="0" bIns="0" rtlCol="0" anchor="ctr"/>
          <a:lstStyle/>
          <a:p>
            <a:pPr algn="ctr">
              <a:lnSpc>
                <a:spcPct val="120000"/>
              </a:lnSpc>
            </a:pPr>
            <a:r>
              <a:rPr lang="en-US" sz="980" dirty="0">
                <a:solidFill>
                  <a:srgbClr val="2C3033"/>
                </a:solidFill>
                <a:latin typeface="Quattrocento Sans" pitchFamily="34" charset="0"/>
                <a:ea typeface="Quattrocento Sans" pitchFamily="34" charset="-122"/>
                <a:cs typeface="Quattrocento Sans" pitchFamily="34" charset="-120"/>
              </a:rPr>
              <a:t>Total Length</a:t>
            </a:r>
            <a:endParaRPr lang="en-US" sz="1600" dirty="0"/>
          </a:p>
        </p:txBody>
      </p:sp>
      <p:sp>
        <p:nvSpPr>
          <p:cNvPr id="55" name="Shape 53"/>
          <p:cNvSpPr/>
          <p:nvPr/>
        </p:nvSpPr>
        <p:spPr>
          <a:xfrm>
            <a:off x="6186752" y="5651685"/>
            <a:ext cx="5651685" cy="853085"/>
          </a:xfrm>
          <a:custGeom>
            <a:avLst/>
            <a:gdLst/>
            <a:ahLst/>
            <a:cxnLst/>
            <a:rect l="l" t="t" r="r" b="b"/>
            <a:pathLst>
              <a:path w="5651685" h="853085">
                <a:moveTo>
                  <a:pt x="35560" y="0"/>
                </a:moveTo>
                <a:lnTo>
                  <a:pt x="5580634" y="0"/>
                </a:lnTo>
                <a:cubicBezTo>
                  <a:pt x="5619863" y="70"/>
                  <a:pt x="5651627" y="31891"/>
                  <a:pt x="5651627" y="71120"/>
                </a:cubicBezTo>
                <a:lnTo>
                  <a:pt x="5651627" y="781939"/>
                </a:lnTo>
                <a:cubicBezTo>
                  <a:pt x="5651627" y="821168"/>
                  <a:pt x="5619863" y="852989"/>
                  <a:pt x="5580634" y="853059"/>
                </a:cubicBezTo>
                <a:lnTo>
                  <a:pt x="35560" y="853059"/>
                </a:lnTo>
                <a:cubicBezTo>
                  <a:pt x="15921" y="853059"/>
                  <a:pt x="0" y="837138"/>
                  <a:pt x="0" y="817499"/>
                </a:cubicBezTo>
                <a:lnTo>
                  <a:pt x="0" y="35560"/>
                </a:lnTo>
                <a:cubicBezTo>
                  <a:pt x="0" y="15921"/>
                  <a:pt x="15921" y="0"/>
                  <a:pt x="35560" y="0"/>
                </a:cubicBezTo>
                <a:close/>
              </a:path>
            </a:pathLst>
          </a:custGeom>
          <a:solidFill>
            <a:srgbClr val="A9927D">
              <a:alpha val="10196"/>
            </a:srgbClr>
          </a:solidFill>
          <a:ln/>
        </p:spPr>
      </p:sp>
      <p:sp>
        <p:nvSpPr>
          <p:cNvPr id="56" name="Shape 54"/>
          <p:cNvSpPr/>
          <p:nvPr/>
        </p:nvSpPr>
        <p:spPr>
          <a:xfrm>
            <a:off x="6186752" y="5651685"/>
            <a:ext cx="35545" cy="853085"/>
          </a:xfrm>
          <a:custGeom>
            <a:avLst/>
            <a:gdLst/>
            <a:ahLst/>
            <a:cxnLst/>
            <a:rect l="l" t="t" r="r" b="b"/>
            <a:pathLst>
              <a:path w="35545" h="853085">
                <a:moveTo>
                  <a:pt x="35560" y="0"/>
                </a:moveTo>
                <a:lnTo>
                  <a:pt x="35560" y="0"/>
                </a:lnTo>
                <a:lnTo>
                  <a:pt x="35560" y="853059"/>
                </a:lnTo>
                <a:lnTo>
                  <a:pt x="35560" y="853059"/>
                </a:lnTo>
                <a:cubicBezTo>
                  <a:pt x="15921" y="853059"/>
                  <a:pt x="0" y="837138"/>
                  <a:pt x="0" y="817499"/>
                </a:cubicBezTo>
                <a:lnTo>
                  <a:pt x="0" y="35560"/>
                </a:lnTo>
                <a:cubicBezTo>
                  <a:pt x="0" y="15921"/>
                  <a:pt x="15921" y="0"/>
                  <a:pt x="35560" y="0"/>
                </a:cubicBezTo>
                <a:close/>
              </a:path>
            </a:pathLst>
          </a:custGeom>
          <a:solidFill>
            <a:srgbClr val="A9927D"/>
          </a:solidFill>
          <a:ln/>
        </p:spPr>
      </p:sp>
      <p:sp>
        <p:nvSpPr>
          <p:cNvPr id="57" name="Text 55"/>
          <p:cNvSpPr/>
          <p:nvPr/>
        </p:nvSpPr>
        <p:spPr>
          <a:xfrm>
            <a:off x="6311160" y="5758321"/>
            <a:ext cx="5491732" cy="639813"/>
          </a:xfrm>
          <a:prstGeom prst="rect">
            <a:avLst/>
          </a:prstGeom>
          <a:noFill/>
          <a:ln/>
        </p:spPr>
        <p:txBody>
          <a:bodyPr wrap="square" lIns="0" tIns="0" rIns="0" bIns="0" rtlCol="0" anchor="ctr"/>
          <a:lstStyle/>
          <a:p>
            <a:pPr>
              <a:lnSpc>
                <a:spcPct val="130000"/>
              </a:lnSpc>
            </a:pPr>
            <a:r>
              <a:rPr lang="en-US" sz="1120" b="1" dirty="0">
                <a:solidFill>
                  <a:srgbClr val="2C3033"/>
                </a:solidFill>
                <a:latin typeface="Quattrocento Sans" pitchFamily="34" charset="0"/>
                <a:ea typeface="Quattrocento Sans" pitchFamily="34" charset="-122"/>
                <a:cs typeface="Quattrocento Sans" pitchFamily="34" charset="-120"/>
              </a:rPr>
              <a:t>Mitigation Research:</a:t>
            </a:r>
            <a:pPr>
              <a:lnSpc>
                <a:spcPct val="130000"/>
              </a:lnSpc>
            </a:pPr>
            <a:r>
              <a:rPr lang="en-US" sz="1120" dirty="0">
                <a:solidFill>
                  <a:srgbClr val="2C3033"/>
                </a:solidFill>
                <a:latin typeface="Quattrocento Sans" pitchFamily="34" charset="0"/>
                <a:ea typeface="Quattrocento Sans" pitchFamily="34" charset="-122"/>
                <a:cs typeface="Quattrocento Sans" pitchFamily="34" charset="-120"/>
              </a:rPr>
              <a:t> Ipomoea carnea planting demonstrated </a:t>
            </a:r>
            <a:pPr>
              <a:lnSpc>
                <a:spcPct val="130000"/>
              </a:lnSpc>
            </a:pPr>
            <a:r>
              <a:rPr lang="en-US" sz="1120" b="1" dirty="0">
                <a:solidFill>
                  <a:srgbClr val="D77A61"/>
                </a:solidFill>
                <a:latin typeface="Quattrocento Sans" pitchFamily="34" charset="0"/>
                <a:ea typeface="Quattrocento Sans" pitchFamily="34" charset="-122"/>
                <a:cs typeface="Quattrocento Sans" pitchFamily="34" charset="-120"/>
              </a:rPr>
              <a:t>38% decrease in gully depth</a:t>
            </a:r>
            <a:pPr>
              <a:lnSpc>
                <a:spcPct val="130000"/>
              </a:lnSpc>
            </a:pPr>
            <a:r>
              <a:rPr lang="en-US" sz="1120" dirty="0">
                <a:solidFill>
                  <a:srgbClr val="2C3033"/>
                </a:solidFill>
                <a:latin typeface="Quattrocento Sans" pitchFamily="34" charset="0"/>
                <a:ea typeface="Quattrocento Sans" pitchFamily="34" charset="-122"/>
                <a:cs typeface="Quattrocento Sans" pitchFamily="34" charset="-120"/>
              </a:rPr>
              <a:t> and </a:t>
            </a:r>
            <a:pPr>
              <a:lnSpc>
                <a:spcPct val="130000"/>
              </a:lnSpc>
            </a:pPr>
            <a:r>
              <a:rPr lang="en-US" sz="1120" b="1" dirty="0">
                <a:solidFill>
                  <a:srgbClr val="D77A61"/>
                </a:solidFill>
                <a:latin typeface="Quattrocento Sans" pitchFamily="34" charset="0"/>
                <a:ea typeface="Quattrocento Sans" pitchFamily="34" charset="-122"/>
                <a:cs typeface="Quattrocento Sans" pitchFamily="34" charset="-120"/>
              </a:rPr>
              <a:t>27% decrease in width</a:t>
            </a:r>
            <a:pPr>
              <a:lnSpc>
                <a:spcPct val="130000"/>
              </a:lnSpc>
            </a:pPr>
            <a:r>
              <a:rPr lang="en-US" sz="1120" dirty="0">
                <a:solidFill>
                  <a:srgbClr val="2C3033"/>
                </a:solidFill>
                <a:latin typeface="Quattrocento Sans" pitchFamily="34" charset="0"/>
                <a:ea typeface="Quattrocento Sans" pitchFamily="34" charset="-122"/>
                <a:cs typeface="Quattrocento Sans" pitchFamily="34" charset="-120"/>
              </a:rPr>
              <a:t> after 12 months, showing potential for bioremediation approaches.</a:t>
            </a:r>
            <a:endParaRPr lang="en-US" sz="1600" dirty="0"/>
          </a:p>
        </p:txBody>
      </p:sp>
    </p:spTree>
  </p:cSld>
  <p:clrMapOvr>
    <a:masterClrMapping/>
  </p:clrMapOvr>
  <p:transition>
    <p:fade/>
    <p:spd val="med"/>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7F5F2"/>
        </a:solidFill>
      </p:bgPr>
    </p:bg>
    <p:spTree>
      <p:nvGrpSpPr>
        <p:cNvPr id="1" name=""/>
        <p:cNvGrpSpPr/>
        <p:nvPr/>
      </p:nvGrpSpPr>
      <p:grpSpPr>
        <a:xfrm>
          <a:off x="0" y="0"/>
          <a:ext cx="0" cy="0"/>
          <a:chOff x="0" y="0"/>
          <a:chExt cx="0" cy="0"/>
        </a:xfrm>
      </p:grpSpPr>
      <p:sp>
        <p:nvSpPr>
          <p:cNvPr id="2" name="Text 0"/>
          <p:cNvSpPr/>
          <p:nvPr/>
        </p:nvSpPr>
        <p:spPr>
          <a:xfrm>
            <a:off x="374850" y="374850"/>
            <a:ext cx="11517270" cy="224910"/>
          </a:xfrm>
          <a:prstGeom prst="rect">
            <a:avLst/>
          </a:prstGeom>
          <a:noFill/>
          <a:ln/>
        </p:spPr>
        <p:txBody>
          <a:bodyPr wrap="square" lIns="0" tIns="0" rIns="0" bIns="0" rtlCol="0" anchor="ctr"/>
          <a:lstStyle/>
          <a:p>
            <a:pPr>
              <a:lnSpc>
                <a:spcPct val="130000"/>
              </a:lnSpc>
            </a:pPr>
            <a:r>
              <a:rPr lang="en-US" sz="1181" b="1" spc="118" kern="0" dirty="0">
                <a:solidFill>
                  <a:srgbClr val="D77A61"/>
                </a:solidFill>
                <a:latin typeface="Coda" pitchFamily="34" charset="0"/>
                <a:ea typeface="Coda" pitchFamily="34" charset="-122"/>
                <a:cs typeface="Coda" pitchFamily="34" charset="-120"/>
              </a:rPr>
              <a:t>CHAPTER 02 | WURO BIRIJI-DOMA</a:t>
            </a:r>
            <a:endParaRPr lang="en-US" sz="1600" dirty="0"/>
          </a:p>
        </p:txBody>
      </p:sp>
      <p:sp>
        <p:nvSpPr>
          <p:cNvPr id="3" name="Text 1"/>
          <p:cNvSpPr/>
          <p:nvPr/>
        </p:nvSpPr>
        <p:spPr>
          <a:xfrm>
            <a:off x="374850" y="674730"/>
            <a:ext cx="11610982" cy="374850"/>
          </a:xfrm>
          <a:prstGeom prst="rect">
            <a:avLst/>
          </a:prstGeom>
          <a:noFill/>
          <a:ln/>
        </p:spPr>
        <p:txBody>
          <a:bodyPr wrap="square" lIns="0" tIns="0" rIns="0" bIns="0" rtlCol="0" anchor="ctr"/>
          <a:lstStyle/>
          <a:p>
            <a:pPr>
              <a:lnSpc>
                <a:spcPct val="90000"/>
              </a:lnSpc>
            </a:pPr>
            <a:r>
              <a:rPr lang="en-US" sz="2656" b="1" dirty="0">
                <a:solidFill>
                  <a:srgbClr val="2A4B43"/>
                </a:solidFill>
                <a:latin typeface="Oranienbaum" pitchFamily="34" charset="0"/>
                <a:ea typeface="Oranienbaum" pitchFamily="34" charset="-122"/>
                <a:cs typeface="Oranienbaum" pitchFamily="34" charset="-120"/>
              </a:rPr>
              <a:t>Sociocultural, Human &amp; Livelihood Impacts</a:t>
            </a:r>
            <a:endParaRPr lang="en-US" sz="1600" dirty="0"/>
          </a:p>
        </p:txBody>
      </p:sp>
      <p:sp>
        <p:nvSpPr>
          <p:cNvPr id="4" name="Shape 2"/>
          <p:cNvSpPr/>
          <p:nvPr/>
        </p:nvSpPr>
        <p:spPr>
          <a:xfrm>
            <a:off x="374850" y="1162035"/>
            <a:ext cx="749700" cy="37485"/>
          </a:xfrm>
          <a:prstGeom prst="roundRect">
            <a:avLst>
              <a:gd name="adj" fmla="val 0"/>
            </a:avLst>
          </a:prstGeom>
          <a:solidFill>
            <a:srgbClr val="D77A61"/>
          </a:solidFill>
          <a:ln/>
        </p:spPr>
      </p:sp>
      <p:sp>
        <p:nvSpPr>
          <p:cNvPr id="5" name="Shape 3"/>
          <p:cNvSpPr/>
          <p:nvPr/>
        </p:nvSpPr>
        <p:spPr>
          <a:xfrm>
            <a:off x="374850" y="1349460"/>
            <a:ext cx="3711016" cy="4235806"/>
          </a:xfrm>
          <a:prstGeom prst="roundRect">
            <a:avLst>
              <a:gd name="adj" fmla="val 2020"/>
            </a:avLst>
          </a:prstGeom>
          <a:solidFill>
            <a:srgbClr val="FFFFFF"/>
          </a:solidFill>
          <a:ln/>
          <a:effectLst>
            <a:outerShdw sx="100000" sy="100000" kx="0" ky="0" algn="bl" rotWithShape="0" blurRad="28114" dist="9371" dir="5400000">
              <a:srgbClr val="000000">
                <a:alpha val="10196"/>
              </a:srgbClr>
            </a:outerShdw>
          </a:effectLst>
        </p:spPr>
      </p:sp>
      <p:sp>
        <p:nvSpPr>
          <p:cNvPr id="6" name="Shape 4"/>
          <p:cNvSpPr/>
          <p:nvPr/>
        </p:nvSpPr>
        <p:spPr>
          <a:xfrm>
            <a:off x="489648" y="1508772"/>
            <a:ext cx="210853" cy="168683"/>
          </a:xfrm>
          <a:custGeom>
            <a:avLst/>
            <a:gdLst/>
            <a:ahLst/>
            <a:cxnLst/>
            <a:rect l="l" t="t" r="r" b="b"/>
            <a:pathLst>
              <a:path w="210853" h="168683">
                <a:moveTo>
                  <a:pt x="105427" y="5271"/>
                </a:moveTo>
                <a:cubicBezTo>
                  <a:pt x="124337" y="5271"/>
                  <a:pt x="139690" y="20624"/>
                  <a:pt x="139690" y="39535"/>
                </a:cubicBezTo>
                <a:cubicBezTo>
                  <a:pt x="139690" y="58446"/>
                  <a:pt x="124337" y="73799"/>
                  <a:pt x="105427" y="73799"/>
                </a:cubicBezTo>
                <a:cubicBezTo>
                  <a:pt x="86516" y="73799"/>
                  <a:pt x="71163" y="58446"/>
                  <a:pt x="71163" y="39535"/>
                </a:cubicBezTo>
                <a:cubicBezTo>
                  <a:pt x="71163" y="20624"/>
                  <a:pt x="86516" y="5271"/>
                  <a:pt x="105427" y="5271"/>
                </a:cubicBezTo>
                <a:close/>
                <a:moveTo>
                  <a:pt x="31628" y="28992"/>
                </a:moveTo>
                <a:cubicBezTo>
                  <a:pt x="44720" y="28992"/>
                  <a:pt x="55349" y="39621"/>
                  <a:pt x="55349" y="52713"/>
                </a:cubicBezTo>
                <a:cubicBezTo>
                  <a:pt x="55349" y="65805"/>
                  <a:pt x="44720" y="76434"/>
                  <a:pt x="31628" y="76434"/>
                </a:cubicBezTo>
                <a:cubicBezTo>
                  <a:pt x="18536" y="76434"/>
                  <a:pt x="7907" y="65805"/>
                  <a:pt x="7907" y="52713"/>
                </a:cubicBezTo>
                <a:cubicBezTo>
                  <a:pt x="7907" y="39621"/>
                  <a:pt x="18536" y="28992"/>
                  <a:pt x="31628" y="28992"/>
                </a:cubicBezTo>
                <a:close/>
                <a:moveTo>
                  <a:pt x="0" y="137055"/>
                </a:moveTo>
                <a:cubicBezTo>
                  <a:pt x="0" y="113762"/>
                  <a:pt x="18878" y="94884"/>
                  <a:pt x="42171" y="94884"/>
                </a:cubicBezTo>
                <a:cubicBezTo>
                  <a:pt x="46388" y="94884"/>
                  <a:pt x="50473" y="95510"/>
                  <a:pt x="54328" y="96663"/>
                </a:cubicBezTo>
                <a:cubicBezTo>
                  <a:pt x="43488" y="108787"/>
                  <a:pt x="36899" y="124799"/>
                  <a:pt x="36899" y="142326"/>
                </a:cubicBezTo>
                <a:lnTo>
                  <a:pt x="36899" y="147597"/>
                </a:lnTo>
                <a:cubicBezTo>
                  <a:pt x="36899" y="151353"/>
                  <a:pt x="37690" y="154911"/>
                  <a:pt x="39107" y="158140"/>
                </a:cubicBezTo>
                <a:lnTo>
                  <a:pt x="10543" y="158140"/>
                </a:lnTo>
                <a:cubicBezTo>
                  <a:pt x="4711" y="158140"/>
                  <a:pt x="0" y="153429"/>
                  <a:pt x="0" y="147597"/>
                </a:cubicBezTo>
                <a:lnTo>
                  <a:pt x="0" y="137055"/>
                </a:lnTo>
                <a:close/>
                <a:moveTo>
                  <a:pt x="171747" y="158140"/>
                </a:moveTo>
                <a:cubicBezTo>
                  <a:pt x="173163" y="154911"/>
                  <a:pt x="173954" y="151353"/>
                  <a:pt x="173954" y="147597"/>
                </a:cubicBezTo>
                <a:lnTo>
                  <a:pt x="173954" y="142326"/>
                </a:lnTo>
                <a:cubicBezTo>
                  <a:pt x="173954" y="124799"/>
                  <a:pt x="167365" y="108787"/>
                  <a:pt x="156526" y="96663"/>
                </a:cubicBezTo>
                <a:cubicBezTo>
                  <a:pt x="160380" y="95510"/>
                  <a:pt x="164465" y="94884"/>
                  <a:pt x="168683" y="94884"/>
                </a:cubicBezTo>
                <a:cubicBezTo>
                  <a:pt x="191975" y="94884"/>
                  <a:pt x="210853" y="113762"/>
                  <a:pt x="210853" y="137055"/>
                </a:cubicBezTo>
                <a:lnTo>
                  <a:pt x="210853" y="147597"/>
                </a:lnTo>
                <a:cubicBezTo>
                  <a:pt x="210853" y="153429"/>
                  <a:pt x="206142" y="158140"/>
                  <a:pt x="200311" y="158140"/>
                </a:cubicBezTo>
                <a:lnTo>
                  <a:pt x="171747" y="158140"/>
                </a:lnTo>
                <a:close/>
                <a:moveTo>
                  <a:pt x="155504" y="52713"/>
                </a:moveTo>
                <a:cubicBezTo>
                  <a:pt x="155504" y="39621"/>
                  <a:pt x="166133" y="28992"/>
                  <a:pt x="179225" y="28992"/>
                </a:cubicBezTo>
                <a:cubicBezTo>
                  <a:pt x="192317" y="28992"/>
                  <a:pt x="202946" y="39621"/>
                  <a:pt x="202946" y="52713"/>
                </a:cubicBezTo>
                <a:cubicBezTo>
                  <a:pt x="202946" y="65805"/>
                  <a:pt x="192317" y="76434"/>
                  <a:pt x="179225" y="76434"/>
                </a:cubicBezTo>
                <a:cubicBezTo>
                  <a:pt x="166133" y="76434"/>
                  <a:pt x="155504" y="65805"/>
                  <a:pt x="155504" y="52713"/>
                </a:cubicBezTo>
                <a:close/>
                <a:moveTo>
                  <a:pt x="52713" y="142326"/>
                </a:moveTo>
                <a:cubicBezTo>
                  <a:pt x="52713" y="113202"/>
                  <a:pt x="76302" y="89613"/>
                  <a:pt x="105427" y="89613"/>
                </a:cubicBezTo>
                <a:cubicBezTo>
                  <a:pt x="134551" y="89613"/>
                  <a:pt x="158140" y="113202"/>
                  <a:pt x="158140" y="142326"/>
                </a:cubicBezTo>
                <a:lnTo>
                  <a:pt x="158140" y="147597"/>
                </a:lnTo>
                <a:cubicBezTo>
                  <a:pt x="158140" y="153429"/>
                  <a:pt x="153429" y="158140"/>
                  <a:pt x="147597" y="158140"/>
                </a:cubicBezTo>
                <a:lnTo>
                  <a:pt x="63256" y="158140"/>
                </a:lnTo>
                <a:cubicBezTo>
                  <a:pt x="57425" y="158140"/>
                  <a:pt x="52713" y="153429"/>
                  <a:pt x="52713" y="147597"/>
                </a:cubicBezTo>
                <a:lnTo>
                  <a:pt x="52713" y="142326"/>
                </a:lnTo>
                <a:close/>
              </a:path>
            </a:pathLst>
          </a:custGeom>
          <a:solidFill>
            <a:srgbClr val="D77A61"/>
          </a:solidFill>
          <a:ln/>
        </p:spPr>
      </p:sp>
      <p:sp>
        <p:nvSpPr>
          <p:cNvPr id="7" name="Text 5"/>
          <p:cNvSpPr/>
          <p:nvPr/>
        </p:nvSpPr>
        <p:spPr>
          <a:xfrm>
            <a:off x="702844" y="1461915"/>
            <a:ext cx="3354909" cy="262395"/>
          </a:xfrm>
          <a:prstGeom prst="rect">
            <a:avLst/>
          </a:prstGeom>
          <a:noFill/>
          <a:ln/>
        </p:spPr>
        <p:txBody>
          <a:bodyPr wrap="square" lIns="0" tIns="0" rIns="0" bIns="0" rtlCol="0" anchor="ctr"/>
          <a:lstStyle/>
          <a:p>
            <a:pPr>
              <a:lnSpc>
                <a:spcPct val="130000"/>
              </a:lnSpc>
            </a:pPr>
            <a:r>
              <a:rPr lang="en-US" sz="1328" b="1" dirty="0">
                <a:solidFill>
                  <a:srgbClr val="2A4B43"/>
                </a:solidFill>
                <a:latin typeface="Liter" pitchFamily="34" charset="0"/>
                <a:ea typeface="Liter" pitchFamily="34" charset="-122"/>
                <a:cs typeface="Liter" pitchFamily="34" charset="-120"/>
              </a:rPr>
              <a:t>Sociocultural Impacts</a:t>
            </a:r>
            <a:endParaRPr lang="en-US" sz="1600" dirty="0"/>
          </a:p>
        </p:txBody>
      </p:sp>
      <p:sp>
        <p:nvSpPr>
          <p:cNvPr id="8" name="Shape 6"/>
          <p:cNvSpPr/>
          <p:nvPr/>
        </p:nvSpPr>
        <p:spPr>
          <a:xfrm>
            <a:off x="487305" y="1799281"/>
            <a:ext cx="3486106" cy="674730"/>
          </a:xfrm>
          <a:prstGeom prst="roundRect">
            <a:avLst>
              <a:gd name="adj" fmla="val 5556"/>
            </a:avLst>
          </a:prstGeom>
          <a:solidFill>
            <a:srgbClr val="F7F5F2"/>
          </a:solidFill>
          <a:ln/>
        </p:spPr>
      </p:sp>
      <p:sp>
        <p:nvSpPr>
          <p:cNvPr id="9" name="Text 7"/>
          <p:cNvSpPr/>
          <p:nvPr/>
        </p:nvSpPr>
        <p:spPr>
          <a:xfrm>
            <a:off x="562275" y="1874251"/>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Community Breakdown</a:t>
            </a:r>
            <a:endParaRPr lang="en-US" sz="1600" dirty="0"/>
          </a:p>
        </p:txBody>
      </p:sp>
      <p:sp>
        <p:nvSpPr>
          <p:cNvPr id="10" name="Text 8"/>
          <p:cNvSpPr/>
          <p:nvPr/>
        </p:nvSpPr>
        <p:spPr>
          <a:xfrm>
            <a:off x="562275" y="2099161"/>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Displacement scatters families, dismantling informal safety nets. Elderly lose care support.</a:t>
            </a:r>
            <a:endParaRPr lang="en-US" sz="1600" dirty="0"/>
          </a:p>
        </p:txBody>
      </p:sp>
      <p:sp>
        <p:nvSpPr>
          <p:cNvPr id="11" name="Shape 9"/>
          <p:cNvSpPr/>
          <p:nvPr/>
        </p:nvSpPr>
        <p:spPr>
          <a:xfrm>
            <a:off x="487305" y="2548747"/>
            <a:ext cx="3486106" cy="674730"/>
          </a:xfrm>
          <a:prstGeom prst="roundRect">
            <a:avLst>
              <a:gd name="adj" fmla="val 5556"/>
            </a:avLst>
          </a:prstGeom>
          <a:solidFill>
            <a:srgbClr val="F7F5F2"/>
          </a:solidFill>
          <a:ln/>
        </p:spPr>
      </p:sp>
      <p:sp>
        <p:nvSpPr>
          <p:cNvPr id="12" name="Text 10"/>
          <p:cNvSpPr/>
          <p:nvPr/>
        </p:nvSpPr>
        <p:spPr>
          <a:xfrm>
            <a:off x="562275" y="2623717"/>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Governance Disruption</a:t>
            </a:r>
            <a:endParaRPr lang="en-US" sz="1600" dirty="0"/>
          </a:p>
        </p:txBody>
      </p:sp>
      <p:sp>
        <p:nvSpPr>
          <p:cNvPr id="13" name="Text 11"/>
          <p:cNvSpPr/>
          <p:nvPr/>
        </p:nvSpPr>
        <p:spPr>
          <a:xfrm>
            <a:off x="562275" y="2848628"/>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Traditional leaders lose authority over scattered constituents. New CICs needed.</a:t>
            </a:r>
            <a:endParaRPr lang="en-US" sz="1600" dirty="0"/>
          </a:p>
        </p:txBody>
      </p:sp>
      <p:sp>
        <p:nvSpPr>
          <p:cNvPr id="14" name="Shape 12"/>
          <p:cNvSpPr/>
          <p:nvPr/>
        </p:nvSpPr>
        <p:spPr>
          <a:xfrm>
            <a:off x="487305" y="3298214"/>
            <a:ext cx="3486106" cy="674730"/>
          </a:xfrm>
          <a:prstGeom prst="roundRect">
            <a:avLst>
              <a:gd name="adj" fmla="val 5556"/>
            </a:avLst>
          </a:prstGeom>
          <a:solidFill>
            <a:srgbClr val="F7F5F2"/>
          </a:solidFill>
          <a:ln/>
        </p:spPr>
      </p:sp>
      <p:sp>
        <p:nvSpPr>
          <p:cNvPr id="15" name="Text 13"/>
          <p:cNvSpPr/>
          <p:nvPr/>
        </p:nvSpPr>
        <p:spPr>
          <a:xfrm>
            <a:off x="562275" y="3373184"/>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Social Tensions</a:t>
            </a:r>
            <a:endParaRPr lang="en-US" sz="1600" dirty="0"/>
          </a:p>
        </p:txBody>
      </p:sp>
      <p:sp>
        <p:nvSpPr>
          <p:cNvPr id="16" name="Text 14"/>
          <p:cNvSpPr/>
          <p:nvPr/>
        </p:nvSpPr>
        <p:spPr>
          <a:xfrm>
            <a:off x="562275" y="3598094"/>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Competition for land, water, and jobs between displaced and host communities.</a:t>
            </a:r>
            <a:endParaRPr lang="en-US" sz="1600" dirty="0"/>
          </a:p>
        </p:txBody>
      </p:sp>
      <p:sp>
        <p:nvSpPr>
          <p:cNvPr id="17" name="Shape 15"/>
          <p:cNvSpPr/>
          <p:nvPr/>
        </p:nvSpPr>
        <p:spPr>
          <a:xfrm>
            <a:off x="487305" y="4047681"/>
            <a:ext cx="3486106" cy="674730"/>
          </a:xfrm>
          <a:prstGeom prst="roundRect">
            <a:avLst>
              <a:gd name="adj" fmla="val 5556"/>
            </a:avLst>
          </a:prstGeom>
          <a:solidFill>
            <a:srgbClr val="F7F5F2"/>
          </a:solidFill>
          <a:ln/>
        </p:spPr>
      </p:sp>
      <p:sp>
        <p:nvSpPr>
          <p:cNvPr id="18" name="Text 16"/>
          <p:cNvSpPr/>
          <p:nvPr/>
        </p:nvSpPr>
        <p:spPr>
          <a:xfrm>
            <a:off x="562275" y="4122651"/>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Gender Disruption</a:t>
            </a:r>
            <a:endParaRPr lang="en-US" sz="1600" dirty="0"/>
          </a:p>
        </p:txBody>
      </p:sp>
      <p:sp>
        <p:nvSpPr>
          <p:cNvPr id="19" name="Text 17"/>
          <p:cNvSpPr/>
          <p:nvPr/>
        </p:nvSpPr>
        <p:spPr>
          <a:xfrm>
            <a:off x="562275" y="4347561"/>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Women separated from kin-based support, increasing vulnerability to GBV.</a:t>
            </a:r>
            <a:endParaRPr lang="en-US" sz="1600" dirty="0"/>
          </a:p>
        </p:txBody>
      </p:sp>
      <p:sp>
        <p:nvSpPr>
          <p:cNvPr id="20" name="Shape 18"/>
          <p:cNvSpPr/>
          <p:nvPr/>
        </p:nvSpPr>
        <p:spPr>
          <a:xfrm>
            <a:off x="487305" y="4797143"/>
            <a:ext cx="3486106" cy="674730"/>
          </a:xfrm>
          <a:prstGeom prst="roundRect">
            <a:avLst>
              <a:gd name="adj" fmla="val 5556"/>
            </a:avLst>
          </a:prstGeom>
          <a:solidFill>
            <a:srgbClr val="F7F5F2"/>
          </a:solidFill>
          <a:ln/>
        </p:spPr>
      </p:sp>
      <p:sp>
        <p:nvSpPr>
          <p:cNvPr id="21" name="Text 19"/>
          <p:cNvSpPr/>
          <p:nvPr/>
        </p:nvSpPr>
        <p:spPr>
          <a:xfrm>
            <a:off x="562275" y="4872113"/>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Cultural Loss</a:t>
            </a:r>
            <a:endParaRPr lang="en-US" sz="1600" dirty="0"/>
          </a:p>
        </p:txBody>
      </p:sp>
      <p:sp>
        <p:nvSpPr>
          <p:cNvPr id="22" name="Text 20"/>
          <p:cNvSpPr/>
          <p:nvPr/>
        </p:nvSpPr>
        <p:spPr>
          <a:xfrm>
            <a:off x="562275" y="5097024"/>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Ancestral land with burial grounds and sacred groves lost. Cash cannot remedy spiritual distress.</a:t>
            </a:r>
            <a:endParaRPr lang="en-US" sz="1600" dirty="0"/>
          </a:p>
        </p:txBody>
      </p:sp>
      <p:sp>
        <p:nvSpPr>
          <p:cNvPr id="23" name="Shape 21"/>
          <p:cNvSpPr/>
          <p:nvPr/>
        </p:nvSpPr>
        <p:spPr>
          <a:xfrm>
            <a:off x="4239906" y="1349460"/>
            <a:ext cx="3711016" cy="4235806"/>
          </a:xfrm>
          <a:prstGeom prst="roundRect">
            <a:avLst>
              <a:gd name="adj" fmla="val 2020"/>
            </a:avLst>
          </a:prstGeom>
          <a:solidFill>
            <a:srgbClr val="FFFFFF"/>
          </a:solidFill>
          <a:ln/>
          <a:effectLst>
            <a:outerShdw sx="100000" sy="100000" kx="0" ky="0" algn="bl" rotWithShape="0" blurRad="28114" dist="9371" dir="5400000">
              <a:srgbClr val="000000">
                <a:alpha val="10196"/>
              </a:srgbClr>
            </a:outerShdw>
          </a:effectLst>
        </p:spPr>
      </p:sp>
      <p:sp>
        <p:nvSpPr>
          <p:cNvPr id="24" name="Shape 22"/>
          <p:cNvSpPr/>
          <p:nvPr/>
        </p:nvSpPr>
        <p:spPr>
          <a:xfrm>
            <a:off x="4375789" y="1508772"/>
            <a:ext cx="168683" cy="168683"/>
          </a:xfrm>
          <a:custGeom>
            <a:avLst/>
            <a:gdLst/>
            <a:ahLst/>
            <a:cxnLst/>
            <a:rect l="l" t="t" r="r" b="b"/>
            <a:pathLst>
              <a:path w="168683" h="168683">
                <a:moveTo>
                  <a:pt x="84341" y="35549"/>
                </a:moveTo>
                <a:lnTo>
                  <a:pt x="79399" y="28696"/>
                </a:lnTo>
                <a:cubicBezTo>
                  <a:pt x="71163" y="17297"/>
                  <a:pt x="57952" y="10543"/>
                  <a:pt x="43851" y="10543"/>
                </a:cubicBezTo>
                <a:cubicBezTo>
                  <a:pt x="19636" y="10543"/>
                  <a:pt x="0" y="30178"/>
                  <a:pt x="0" y="54394"/>
                </a:cubicBezTo>
                <a:lnTo>
                  <a:pt x="0" y="55250"/>
                </a:lnTo>
                <a:cubicBezTo>
                  <a:pt x="0" y="63025"/>
                  <a:pt x="2043" y="71064"/>
                  <a:pt x="5469" y="79070"/>
                </a:cubicBezTo>
                <a:lnTo>
                  <a:pt x="40392" y="79070"/>
                </a:lnTo>
                <a:cubicBezTo>
                  <a:pt x="41446" y="79070"/>
                  <a:pt x="42401" y="78444"/>
                  <a:pt x="42830" y="77456"/>
                </a:cubicBezTo>
                <a:lnTo>
                  <a:pt x="53306" y="52318"/>
                </a:lnTo>
                <a:cubicBezTo>
                  <a:pt x="54525" y="49419"/>
                  <a:pt x="57359" y="47508"/>
                  <a:pt x="60489" y="47442"/>
                </a:cubicBezTo>
                <a:cubicBezTo>
                  <a:pt x="63618" y="47376"/>
                  <a:pt x="66518" y="49221"/>
                  <a:pt x="67802" y="52087"/>
                </a:cubicBezTo>
                <a:lnTo>
                  <a:pt x="84704" y="89613"/>
                </a:lnTo>
                <a:lnTo>
                  <a:pt x="98343" y="62333"/>
                </a:lnTo>
                <a:cubicBezTo>
                  <a:pt x="99694" y="59665"/>
                  <a:pt x="102429" y="57952"/>
                  <a:pt x="105427" y="57952"/>
                </a:cubicBezTo>
                <a:cubicBezTo>
                  <a:pt x="108425" y="57952"/>
                  <a:pt x="111159" y="59632"/>
                  <a:pt x="112510" y="62333"/>
                </a:cubicBezTo>
                <a:lnTo>
                  <a:pt x="120153" y="77587"/>
                </a:lnTo>
                <a:cubicBezTo>
                  <a:pt x="120615" y="78477"/>
                  <a:pt x="121504" y="79037"/>
                  <a:pt x="122525" y="79037"/>
                </a:cubicBezTo>
                <a:lnTo>
                  <a:pt x="163246" y="79037"/>
                </a:lnTo>
                <a:cubicBezTo>
                  <a:pt x="166706" y="71031"/>
                  <a:pt x="168715" y="62992"/>
                  <a:pt x="168715" y="55217"/>
                </a:cubicBezTo>
                <a:lnTo>
                  <a:pt x="168715" y="54361"/>
                </a:lnTo>
                <a:cubicBezTo>
                  <a:pt x="168683" y="30178"/>
                  <a:pt x="149047" y="10543"/>
                  <a:pt x="124832" y="10543"/>
                </a:cubicBezTo>
                <a:cubicBezTo>
                  <a:pt x="110764" y="10543"/>
                  <a:pt x="97520" y="17297"/>
                  <a:pt x="89283" y="28696"/>
                </a:cubicBezTo>
                <a:lnTo>
                  <a:pt x="84341" y="35516"/>
                </a:lnTo>
                <a:close/>
                <a:moveTo>
                  <a:pt x="154714" y="94884"/>
                </a:moveTo>
                <a:lnTo>
                  <a:pt x="122493" y="94884"/>
                </a:lnTo>
                <a:cubicBezTo>
                  <a:pt x="115508" y="94884"/>
                  <a:pt x="109117" y="90930"/>
                  <a:pt x="105987" y="84671"/>
                </a:cubicBezTo>
                <a:lnTo>
                  <a:pt x="105427" y="83551"/>
                </a:lnTo>
                <a:lnTo>
                  <a:pt x="91425" y="111587"/>
                </a:lnTo>
                <a:cubicBezTo>
                  <a:pt x="90074" y="114322"/>
                  <a:pt x="87241" y="116035"/>
                  <a:pt x="84177" y="115969"/>
                </a:cubicBezTo>
                <a:cubicBezTo>
                  <a:pt x="81113" y="115903"/>
                  <a:pt x="78378" y="114091"/>
                  <a:pt x="77126" y="111324"/>
                </a:cubicBezTo>
                <a:lnTo>
                  <a:pt x="60884" y="75248"/>
                </a:lnTo>
                <a:lnTo>
                  <a:pt x="57425" y="83551"/>
                </a:lnTo>
                <a:cubicBezTo>
                  <a:pt x="54558" y="90436"/>
                  <a:pt x="47837" y="94917"/>
                  <a:pt x="40392" y="94917"/>
                </a:cubicBezTo>
                <a:lnTo>
                  <a:pt x="13969" y="94917"/>
                </a:lnTo>
                <a:cubicBezTo>
                  <a:pt x="29519" y="119231"/>
                  <a:pt x="54492" y="141601"/>
                  <a:pt x="70109" y="153527"/>
                </a:cubicBezTo>
                <a:cubicBezTo>
                  <a:pt x="74194" y="156624"/>
                  <a:pt x="79202" y="158173"/>
                  <a:pt x="84308" y="158173"/>
                </a:cubicBezTo>
                <a:cubicBezTo>
                  <a:pt x="89415" y="158173"/>
                  <a:pt x="94456" y="156657"/>
                  <a:pt x="98508" y="153527"/>
                </a:cubicBezTo>
                <a:cubicBezTo>
                  <a:pt x="114190" y="141568"/>
                  <a:pt x="139163" y="119198"/>
                  <a:pt x="154714" y="94884"/>
                </a:cubicBezTo>
                <a:close/>
              </a:path>
            </a:pathLst>
          </a:custGeom>
          <a:solidFill>
            <a:srgbClr val="D77A61"/>
          </a:solidFill>
          <a:ln/>
        </p:spPr>
      </p:sp>
      <p:sp>
        <p:nvSpPr>
          <p:cNvPr id="25" name="Text 23"/>
          <p:cNvSpPr/>
          <p:nvPr/>
        </p:nvSpPr>
        <p:spPr>
          <a:xfrm>
            <a:off x="4567900" y="1461915"/>
            <a:ext cx="3354909" cy="262395"/>
          </a:xfrm>
          <a:prstGeom prst="rect">
            <a:avLst/>
          </a:prstGeom>
          <a:noFill/>
          <a:ln/>
        </p:spPr>
        <p:txBody>
          <a:bodyPr wrap="square" lIns="0" tIns="0" rIns="0" bIns="0" rtlCol="0" anchor="ctr"/>
          <a:lstStyle/>
          <a:p>
            <a:pPr>
              <a:lnSpc>
                <a:spcPct val="130000"/>
              </a:lnSpc>
            </a:pPr>
            <a:r>
              <a:rPr lang="en-US" sz="1328" b="1" dirty="0">
                <a:solidFill>
                  <a:srgbClr val="2A4B43"/>
                </a:solidFill>
                <a:latin typeface="Liter" pitchFamily="34" charset="0"/>
                <a:ea typeface="Liter" pitchFamily="34" charset="-122"/>
                <a:cs typeface="Liter" pitchFamily="34" charset="-120"/>
              </a:rPr>
              <a:t>Human Impacts</a:t>
            </a:r>
            <a:endParaRPr lang="en-US" sz="1600" dirty="0"/>
          </a:p>
        </p:txBody>
      </p:sp>
      <p:sp>
        <p:nvSpPr>
          <p:cNvPr id="26" name="Shape 24"/>
          <p:cNvSpPr/>
          <p:nvPr/>
        </p:nvSpPr>
        <p:spPr>
          <a:xfrm>
            <a:off x="4352361" y="1799281"/>
            <a:ext cx="3486106" cy="674730"/>
          </a:xfrm>
          <a:prstGeom prst="roundRect">
            <a:avLst>
              <a:gd name="adj" fmla="val 5556"/>
            </a:avLst>
          </a:prstGeom>
          <a:solidFill>
            <a:srgbClr val="F7F5F2"/>
          </a:solidFill>
          <a:ln/>
        </p:spPr>
      </p:sp>
      <p:sp>
        <p:nvSpPr>
          <p:cNvPr id="27" name="Text 25"/>
          <p:cNvSpPr/>
          <p:nvPr/>
        </p:nvSpPr>
        <p:spPr>
          <a:xfrm>
            <a:off x="4427331" y="1874251"/>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Displacement &amp; Shelter Loss</a:t>
            </a:r>
            <a:endParaRPr lang="en-US" sz="1600" dirty="0"/>
          </a:p>
        </p:txBody>
      </p:sp>
      <p:sp>
        <p:nvSpPr>
          <p:cNvPr id="28" name="Text 26"/>
          <p:cNvSpPr/>
          <p:nvPr/>
        </p:nvSpPr>
        <p:spPr>
          <a:xfrm>
            <a:off x="4427331" y="2099161"/>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Hundreds of households forced to abandon ancestral homes as gully encroaches.</a:t>
            </a:r>
            <a:endParaRPr lang="en-US" sz="1600" dirty="0"/>
          </a:p>
        </p:txBody>
      </p:sp>
      <p:sp>
        <p:nvSpPr>
          <p:cNvPr id="29" name="Shape 27"/>
          <p:cNvSpPr/>
          <p:nvPr/>
        </p:nvSpPr>
        <p:spPr>
          <a:xfrm>
            <a:off x="4352361" y="2548747"/>
            <a:ext cx="3486106" cy="674730"/>
          </a:xfrm>
          <a:prstGeom prst="roundRect">
            <a:avLst>
              <a:gd name="adj" fmla="val 5556"/>
            </a:avLst>
          </a:prstGeom>
          <a:solidFill>
            <a:srgbClr val="F7F5F2"/>
          </a:solidFill>
          <a:ln/>
        </p:spPr>
      </p:sp>
      <p:sp>
        <p:nvSpPr>
          <p:cNvPr id="30" name="Text 28"/>
          <p:cNvSpPr/>
          <p:nvPr/>
        </p:nvSpPr>
        <p:spPr>
          <a:xfrm>
            <a:off x="4427331" y="2623717"/>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Health Crises</a:t>
            </a:r>
            <a:endParaRPr lang="en-US" sz="1600" dirty="0"/>
          </a:p>
        </p:txBody>
      </p:sp>
      <p:sp>
        <p:nvSpPr>
          <p:cNvPr id="31" name="Text 29"/>
          <p:cNvSpPr/>
          <p:nvPr/>
        </p:nvSpPr>
        <p:spPr>
          <a:xfrm>
            <a:off x="4427331" y="2848628"/>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Waterborne diseases from contaminated wells, malnutrition, mental health distress, physical injuries.</a:t>
            </a:r>
            <a:endParaRPr lang="en-US" sz="1600" dirty="0"/>
          </a:p>
        </p:txBody>
      </p:sp>
      <p:sp>
        <p:nvSpPr>
          <p:cNvPr id="32" name="Shape 30"/>
          <p:cNvSpPr/>
          <p:nvPr/>
        </p:nvSpPr>
        <p:spPr>
          <a:xfrm>
            <a:off x="4352361" y="3298214"/>
            <a:ext cx="3486106" cy="674730"/>
          </a:xfrm>
          <a:prstGeom prst="roundRect">
            <a:avLst>
              <a:gd name="adj" fmla="val 5556"/>
            </a:avLst>
          </a:prstGeom>
          <a:solidFill>
            <a:srgbClr val="F7F5F2"/>
          </a:solidFill>
          <a:ln/>
        </p:spPr>
      </p:sp>
      <p:sp>
        <p:nvSpPr>
          <p:cNvPr id="33" name="Text 31"/>
          <p:cNvSpPr/>
          <p:nvPr/>
        </p:nvSpPr>
        <p:spPr>
          <a:xfrm>
            <a:off x="4427331" y="3373184"/>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Impoverishment</a:t>
            </a:r>
            <a:endParaRPr lang="en-US" sz="1600" dirty="0"/>
          </a:p>
        </p:txBody>
      </p:sp>
      <p:sp>
        <p:nvSpPr>
          <p:cNvPr id="34" name="Text 32"/>
          <p:cNvSpPr/>
          <p:nvPr/>
        </p:nvSpPr>
        <p:spPr>
          <a:xfrm>
            <a:off x="4427331" y="3598094"/>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Loss of farmland and small enterprises pushes families below poverty line. Cash compensation insufficient.</a:t>
            </a:r>
            <a:endParaRPr lang="en-US" sz="1600" dirty="0"/>
          </a:p>
        </p:txBody>
      </p:sp>
      <p:sp>
        <p:nvSpPr>
          <p:cNvPr id="35" name="Shape 33"/>
          <p:cNvSpPr/>
          <p:nvPr/>
        </p:nvSpPr>
        <p:spPr>
          <a:xfrm>
            <a:off x="4352361" y="4047681"/>
            <a:ext cx="3486106" cy="674730"/>
          </a:xfrm>
          <a:prstGeom prst="roundRect">
            <a:avLst>
              <a:gd name="adj" fmla="val 5556"/>
            </a:avLst>
          </a:prstGeom>
          <a:solidFill>
            <a:srgbClr val="F7F5F2"/>
          </a:solidFill>
          <a:ln/>
        </p:spPr>
      </p:sp>
      <p:sp>
        <p:nvSpPr>
          <p:cNvPr id="36" name="Text 34"/>
          <p:cNvSpPr/>
          <p:nvPr/>
        </p:nvSpPr>
        <p:spPr>
          <a:xfrm>
            <a:off x="4427331" y="4122651"/>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Family Dissolution</a:t>
            </a:r>
            <a:endParaRPr lang="en-US" sz="1600" dirty="0"/>
          </a:p>
        </p:txBody>
      </p:sp>
      <p:sp>
        <p:nvSpPr>
          <p:cNvPr id="37" name="Text 35"/>
          <p:cNvSpPr/>
          <p:nvPr/>
        </p:nvSpPr>
        <p:spPr>
          <a:xfrm>
            <a:off x="4427331" y="4347561"/>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Stress leads to abandonment of elderly, separation of spouses, children sent to relatives.</a:t>
            </a:r>
            <a:endParaRPr lang="en-US" sz="1600" dirty="0"/>
          </a:p>
        </p:txBody>
      </p:sp>
      <p:sp>
        <p:nvSpPr>
          <p:cNvPr id="38" name="Shape 36"/>
          <p:cNvSpPr/>
          <p:nvPr/>
        </p:nvSpPr>
        <p:spPr>
          <a:xfrm>
            <a:off x="4352361" y="4797143"/>
            <a:ext cx="3486106" cy="674730"/>
          </a:xfrm>
          <a:prstGeom prst="roundRect">
            <a:avLst>
              <a:gd name="adj" fmla="val 5556"/>
            </a:avLst>
          </a:prstGeom>
          <a:solidFill>
            <a:srgbClr val="F7F5F2"/>
          </a:solidFill>
          <a:ln/>
        </p:spPr>
      </p:sp>
      <p:sp>
        <p:nvSpPr>
          <p:cNvPr id="39" name="Text 37"/>
          <p:cNvSpPr/>
          <p:nvPr/>
        </p:nvSpPr>
        <p:spPr>
          <a:xfrm>
            <a:off x="4427331" y="4872113"/>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Vulnerable Groups</a:t>
            </a:r>
            <a:endParaRPr lang="en-US" sz="1600" dirty="0"/>
          </a:p>
        </p:txBody>
      </p:sp>
      <p:sp>
        <p:nvSpPr>
          <p:cNvPr id="40" name="Text 38"/>
          <p:cNvSpPr/>
          <p:nvPr/>
        </p:nvSpPr>
        <p:spPr>
          <a:xfrm>
            <a:off x="4427331" y="5097024"/>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Elderly, persons with disabilities, female-headed households, and the poor suffer disproportionately.</a:t>
            </a:r>
            <a:endParaRPr lang="en-US" sz="1600" dirty="0"/>
          </a:p>
        </p:txBody>
      </p:sp>
      <p:sp>
        <p:nvSpPr>
          <p:cNvPr id="41" name="Shape 39"/>
          <p:cNvSpPr/>
          <p:nvPr/>
        </p:nvSpPr>
        <p:spPr>
          <a:xfrm>
            <a:off x="8104962" y="1349460"/>
            <a:ext cx="3711016" cy="4235806"/>
          </a:xfrm>
          <a:prstGeom prst="roundRect">
            <a:avLst>
              <a:gd name="adj" fmla="val 2020"/>
            </a:avLst>
          </a:prstGeom>
          <a:solidFill>
            <a:srgbClr val="FFFFFF"/>
          </a:solidFill>
          <a:ln/>
          <a:effectLst>
            <a:outerShdw sx="100000" sy="100000" kx="0" ky="0" algn="bl" rotWithShape="0" blurRad="28114" dist="9371" dir="5400000">
              <a:srgbClr val="000000">
                <a:alpha val="10196"/>
              </a:srgbClr>
            </a:outerShdw>
          </a:effectLst>
        </p:spPr>
      </p:sp>
      <p:sp>
        <p:nvSpPr>
          <p:cNvPr id="42" name="Shape 40"/>
          <p:cNvSpPr/>
          <p:nvPr/>
        </p:nvSpPr>
        <p:spPr>
          <a:xfrm>
            <a:off x="8240846" y="1508772"/>
            <a:ext cx="168683" cy="168683"/>
          </a:xfrm>
          <a:custGeom>
            <a:avLst/>
            <a:gdLst/>
            <a:ahLst/>
            <a:cxnLst/>
            <a:rect l="l" t="t" r="r" b="b"/>
            <a:pathLst>
              <a:path w="168683" h="168683">
                <a:moveTo>
                  <a:pt x="65892" y="15814"/>
                </a:moveTo>
                <a:lnTo>
                  <a:pt x="102791" y="15814"/>
                </a:lnTo>
                <a:cubicBezTo>
                  <a:pt x="104241" y="15814"/>
                  <a:pt x="105427" y="17000"/>
                  <a:pt x="105427" y="18450"/>
                </a:cubicBezTo>
                <a:lnTo>
                  <a:pt x="105427" y="31628"/>
                </a:lnTo>
                <a:lnTo>
                  <a:pt x="63256" y="31628"/>
                </a:lnTo>
                <a:lnTo>
                  <a:pt x="63256" y="18450"/>
                </a:lnTo>
                <a:cubicBezTo>
                  <a:pt x="63256" y="17000"/>
                  <a:pt x="64442" y="15814"/>
                  <a:pt x="65892" y="15814"/>
                </a:cubicBezTo>
                <a:close/>
                <a:moveTo>
                  <a:pt x="47442" y="18450"/>
                </a:moveTo>
                <a:lnTo>
                  <a:pt x="47442" y="31628"/>
                </a:lnTo>
                <a:lnTo>
                  <a:pt x="21085" y="31628"/>
                </a:lnTo>
                <a:cubicBezTo>
                  <a:pt x="9455" y="31628"/>
                  <a:pt x="0" y="41083"/>
                  <a:pt x="0" y="52713"/>
                </a:cubicBezTo>
                <a:lnTo>
                  <a:pt x="0" y="84341"/>
                </a:lnTo>
                <a:lnTo>
                  <a:pt x="168683" y="84341"/>
                </a:lnTo>
                <a:lnTo>
                  <a:pt x="168683" y="52713"/>
                </a:lnTo>
                <a:cubicBezTo>
                  <a:pt x="168683" y="41083"/>
                  <a:pt x="159227" y="31628"/>
                  <a:pt x="147597" y="31628"/>
                </a:cubicBezTo>
                <a:lnTo>
                  <a:pt x="121241" y="31628"/>
                </a:lnTo>
                <a:lnTo>
                  <a:pt x="121241" y="18450"/>
                </a:lnTo>
                <a:cubicBezTo>
                  <a:pt x="121241" y="8269"/>
                  <a:pt x="112971" y="0"/>
                  <a:pt x="102791" y="0"/>
                </a:cubicBezTo>
                <a:lnTo>
                  <a:pt x="65892" y="0"/>
                </a:lnTo>
                <a:cubicBezTo>
                  <a:pt x="55711" y="0"/>
                  <a:pt x="47442" y="8269"/>
                  <a:pt x="47442" y="18450"/>
                </a:cubicBezTo>
                <a:close/>
                <a:moveTo>
                  <a:pt x="168683" y="100155"/>
                </a:moveTo>
                <a:lnTo>
                  <a:pt x="105427" y="100155"/>
                </a:lnTo>
                <a:lnTo>
                  <a:pt x="105427" y="105427"/>
                </a:lnTo>
                <a:cubicBezTo>
                  <a:pt x="105427" y="111258"/>
                  <a:pt x="100715" y="115969"/>
                  <a:pt x="94884" y="115969"/>
                </a:cubicBezTo>
                <a:lnTo>
                  <a:pt x="73799" y="115969"/>
                </a:lnTo>
                <a:cubicBezTo>
                  <a:pt x="67967" y="115969"/>
                  <a:pt x="63256" y="111258"/>
                  <a:pt x="63256" y="105427"/>
                </a:cubicBezTo>
                <a:lnTo>
                  <a:pt x="63256" y="100155"/>
                </a:lnTo>
                <a:lnTo>
                  <a:pt x="0" y="100155"/>
                </a:lnTo>
                <a:lnTo>
                  <a:pt x="0" y="137055"/>
                </a:lnTo>
                <a:cubicBezTo>
                  <a:pt x="0" y="148684"/>
                  <a:pt x="9455" y="158140"/>
                  <a:pt x="21085" y="158140"/>
                </a:cubicBezTo>
                <a:lnTo>
                  <a:pt x="147597" y="158140"/>
                </a:lnTo>
                <a:cubicBezTo>
                  <a:pt x="159227" y="158140"/>
                  <a:pt x="168683" y="148684"/>
                  <a:pt x="168683" y="137055"/>
                </a:cubicBezTo>
                <a:lnTo>
                  <a:pt x="168683" y="100155"/>
                </a:lnTo>
                <a:close/>
              </a:path>
            </a:pathLst>
          </a:custGeom>
          <a:solidFill>
            <a:srgbClr val="D77A61"/>
          </a:solidFill>
          <a:ln/>
        </p:spPr>
      </p:sp>
      <p:sp>
        <p:nvSpPr>
          <p:cNvPr id="43" name="Text 41"/>
          <p:cNvSpPr/>
          <p:nvPr/>
        </p:nvSpPr>
        <p:spPr>
          <a:xfrm>
            <a:off x="8432956" y="1461915"/>
            <a:ext cx="3354909" cy="262395"/>
          </a:xfrm>
          <a:prstGeom prst="rect">
            <a:avLst/>
          </a:prstGeom>
          <a:noFill/>
          <a:ln/>
        </p:spPr>
        <p:txBody>
          <a:bodyPr wrap="square" lIns="0" tIns="0" rIns="0" bIns="0" rtlCol="0" anchor="ctr"/>
          <a:lstStyle/>
          <a:p>
            <a:pPr>
              <a:lnSpc>
                <a:spcPct val="130000"/>
              </a:lnSpc>
            </a:pPr>
            <a:r>
              <a:rPr lang="en-US" sz="1328" b="1" dirty="0">
                <a:solidFill>
                  <a:srgbClr val="2A4B43"/>
                </a:solidFill>
                <a:latin typeface="Liter" pitchFamily="34" charset="0"/>
                <a:ea typeface="Liter" pitchFamily="34" charset="-122"/>
                <a:cs typeface="Liter" pitchFamily="34" charset="-120"/>
              </a:rPr>
              <a:t>Livelihood Impacts</a:t>
            </a:r>
            <a:endParaRPr lang="en-US" sz="1600" dirty="0"/>
          </a:p>
        </p:txBody>
      </p:sp>
      <p:sp>
        <p:nvSpPr>
          <p:cNvPr id="44" name="Shape 42"/>
          <p:cNvSpPr/>
          <p:nvPr/>
        </p:nvSpPr>
        <p:spPr>
          <a:xfrm>
            <a:off x="8217417" y="1799281"/>
            <a:ext cx="3486106" cy="674730"/>
          </a:xfrm>
          <a:prstGeom prst="roundRect">
            <a:avLst>
              <a:gd name="adj" fmla="val 5556"/>
            </a:avLst>
          </a:prstGeom>
          <a:solidFill>
            <a:srgbClr val="F7F5F2"/>
          </a:solidFill>
          <a:ln/>
        </p:spPr>
      </p:sp>
      <p:sp>
        <p:nvSpPr>
          <p:cNvPr id="45" name="Text 43"/>
          <p:cNvSpPr/>
          <p:nvPr/>
        </p:nvSpPr>
        <p:spPr>
          <a:xfrm>
            <a:off x="8292387" y="1874251"/>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Agricultural Loss</a:t>
            </a:r>
            <a:endParaRPr lang="en-US" sz="1600" dirty="0"/>
          </a:p>
        </p:txBody>
      </p:sp>
      <p:sp>
        <p:nvSpPr>
          <p:cNvPr id="46" name="Text 44"/>
          <p:cNvSpPr/>
          <p:nvPr/>
        </p:nvSpPr>
        <p:spPr>
          <a:xfrm>
            <a:off x="8292387" y="2099161"/>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Grazing land loss, farm lands loss, economic trees (mango, neem, moringa) destroyed.</a:t>
            </a:r>
            <a:endParaRPr lang="en-US" sz="1600" dirty="0"/>
          </a:p>
        </p:txBody>
      </p:sp>
      <p:sp>
        <p:nvSpPr>
          <p:cNvPr id="47" name="Shape 45"/>
          <p:cNvSpPr/>
          <p:nvPr/>
        </p:nvSpPr>
        <p:spPr>
          <a:xfrm>
            <a:off x="8217417" y="2548747"/>
            <a:ext cx="3486106" cy="674730"/>
          </a:xfrm>
          <a:prstGeom prst="roundRect">
            <a:avLst>
              <a:gd name="adj" fmla="val 5556"/>
            </a:avLst>
          </a:prstGeom>
          <a:solidFill>
            <a:srgbClr val="F7F5F2"/>
          </a:solidFill>
          <a:ln/>
        </p:spPr>
      </p:sp>
      <p:sp>
        <p:nvSpPr>
          <p:cNvPr id="48" name="Text 46"/>
          <p:cNvSpPr/>
          <p:nvPr/>
        </p:nvSpPr>
        <p:spPr>
          <a:xfrm>
            <a:off x="8292387" y="2623717"/>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Business Destruction</a:t>
            </a:r>
            <a:endParaRPr lang="en-US" sz="1600" dirty="0"/>
          </a:p>
        </p:txBody>
      </p:sp>
      <p:sp>
        <p:nvSpPr>
          <p:cNvPr id="49" name="Text 47"/>
          <p:cNvSpPr/>
          <p:nvPr/>
        </p:nvSpPr>
        <p:spPr>
          <a:xfrm>
            <a:off x="8292387" y="2848628"/>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Roadside kiosks, grain grinding, tailoring shops, auto repair sheds lose workspace and customer base.</a:t>
            </a:r>
            <a:endParaRPr lang="en-US" sz="1600" dirty="0"/>
          </a:p>
        </p:txBody>
      </p:sp>
      <p:sp>
        <p:nvSpPr>
          <p:cNvPr id="50" name="Shape 48"/>
          <p:cNvSpPr/>
          <p:nvPr/>
        </p:nvSpPr>
        <p:spPr>
          <a:xfrm>
            <a:off x="8217417" y="3298214"/>
            <a:ext cx="3486106" cy="674730"/>
          </a:xfrm>
          <a:prstGeom prst="roundRect">
            <a:avLst>
              <a:gd name="adj" fmla="val 5556"/>
            </a:avLst>
          </a:prstGeom>
          <a:solidFill>
            <a:srgbClr val="F7F5F2"/>
          </a:solidFill>
          <a:ln/>
        </p:spPr>
      </p:sp>
      <p:sp>
        <p:nvSpPr>
          <p:cNvPr id="51" name="Text 49"/>
          <p:cNvSpPr/>
          <p:nvPr/>
        </p:nvSpPr>
        <p:spPr>
          <a:xfrm>
            <a:off x="8292387" y="3373184"/>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Common Resources</a:t>
            </a:r>
            <a:endParaRPr lang="en-US" sz="1600" dirty="0"/>
          </a:p>
        </p:txBody>
      </p:sp>
      <p:sp>
        <p:nvSpPr>
          <p:cNvPr id="52" name="Text 50"/>
          <p:cNvSpPr/>
          <p:nvPr/>
        </p:nvSpPr>
        <p:spPr>
          <a:xfrm>
            <a:off x="8292387" y="3598094"/>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Loss of access to water sources, pasture, forest, woodland, medicinal plants, fisheries.</a:t>
            </a:r>
            <a:endParaRPr lang="en-US" sz="1600" dirty="0"/>
          </a:p>
        </p:txBody>
      </p:sp>
      <p:sp>
        <p:nvSpPr>
          <p:cNvPr id="53" name="Shape 51"/>
          <p:cNvSpPr/>
          <p:nvPr/>
        </p:nvSpPr>
        <p:spPr>
          <a:xfrm>
            <a:off x="8217417" y="4047681"/>
            <a:ext cx="3486106" cy="674730"/>
          </a:xfrm>
          <a:prstGeom prst="roundRect">
            <a:avLst>
              <a:gd name="adj" fmla="val 5556"/>
            </a:avLst>
          </a:prstGeom>
          <a:solidFill>
            <a:srgbClr val="F7F5F2"/>
          </a:solidFill>
          <a:ln/>
        </p:spPr>
      </p:sp>
      <p:sp>
        <p:nvSpPr>
          <p:cNvPr id="54" name="Text 52"/>
          <p:cNvSpPr/>
          <p:nvPr/>
        </p:nvSpPr>
        <p:spPr>
          <a:xfrm>
            <a:off x="8292387" y="4122651"/>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Wage Labor Disruption</a:t>
            </a:r>
            <a:endParaRPr lang="en-US" sz="1600" dirty="0"/>
          </a:p>
        </p:txBody>
      </p:sp>
      <p:sp>
        <p:nvSpPr>
          <p:cNvPr id="55" name="Text 53"/>
          <p:cNvSpPr/>
          <p:nvPr/>
        </p:nvSpPr>
        <p:spPr>
          <a:xfrm>
            <a:off x="8292387" y="4347561"/>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Daily laborers, farmhands, transport workers lose income as roads become impassable.</a:t>
            </a:r>
            <a:endParaRPr lang="en-US" sz="1600" dirty="0"/>
          </a:p>
        </p:txBody>
      </p:sp>
      <p:sp>
        <p:nvSpPr>
          <p:cNvPr id="56" name="Shape 54"/>
          <p:cNvSpPr/>
          <p:nvPr/>
        </p:nvSpPr>
        <p:spPr>
          <a:xfrm>
            <a:off x="8217417" y="4797143"/>
            <a:ext cx="3486106" cy="674730"/>
          </a:xfrm>
          <a:prstGeom prst="roundRect">
            <a:avLst>
              <a:gd name="adj" fmla="val 5556"/>
            </a:avLst>
          </a:prstGeom>
          <a:solidFill>
            <a:srgbClr val="F7F5F2"/>
          </a:solidFill>
          <a:ln/>
        </p:spPr>
      </p:sp>
      <p:sp>
        <p:nvSpPr>
          <p:cNvPr id="57" name="Text 55"/>
          <p:cNvSpPr/>
          <p:nvPr/>
        </p:nvSpPr>
        <p:spPr>
          <a:xfrm>
            <a:off x="8292387" y="4872113"/>
            <a:ext cx="3401765" cy="187425"/>
          </a:xfrm>
          <a:prstGeom prst="rect">
            <a:avLst/>
          </a:prstGeom>
          <a:noFill/>
          <a:ln/>
        </p:spPr>
        <p:txBody>
          <a:bodyPr wrap="square" lIns="0" tIns="0" rIns="0" bIns="0" rtlCol="0" anchor="ctr"/>
          <a:lstStyle/>
          <a:p>
            <a:pPr>
              <a:lnSpc>
                <a:spcPct val="120000"/>
              </a:lnSpc>
            </a:pPr>
            <a:r>
              <a:rPr lang="en-US" sz="1033" b="1" dirty="0">
                <a:solidFill>
                  <a:srgbClr val="2A4B43"/>
                </a:solidFill>
                <a:latin typeface="Quattrocento Sans" pitchFamily="34" charset="0"/>
                <a:ea typeface="Quattrocento Sans" pitchFamily="34" charset="-122"/>
                <a:cs typeface="Quattrocento Sans" pitchFamily="34" charset="-120"/>
              </a:rPr>
              <a:t>Tenancy Arrangements</a:t>
            </a:r>
            <a:endParaRPr lang="en-US" sz="1600" dirty="0"/>
          </a:p>
        </p:txBody>
      </p:sp>
      <p:sp>
        <p:nvSpPr>
          <p:cNvPr id="58" name="Text 56"/>
          <p:cNvSpPr/>
          <p:nvPr/>
        </p:nvSpPr>
        <p:spPr>
          <a:xfrm>
            <a:off x="8292387" y="5097024"/>
            <a:ext cx="3392394" cy="299880"/>
          </a:xfrm>
          <a:prstGeom prst="rect">
            <a:avLst/>
          </a:prstGeom>
          <a:noFill/>
          <a:ln/>
        </p:spPr>
        <p:txBody>
          <a:bodyPr wrap="square" lIns="0" tIns="0" rIns="0" bIns="0" rtlCol="0" anchor="ctr"/>
          <a:lstStyle/>
          <a:p>
            <a:pPr>
              <a:lnSpc>
                <a:spcPct val="110000"/>
              </a:lnSpc>
            </a:pPr>
            <a:r>
              <a:rPr lang="en-US" sz="885" dirty="0">
                <a:solidFill>
                  <a:srgbClr val="2C3033"/>
                </a:solidFill>
                <a:latin typeface="Quattrocento Sans" pitchFamily="34" charset="0"/>
                <a:ea typeface="Quattrocento Sans" pitchFamily="34" charset="-122"/>
                <a:cs typeface="Quattrocento Sans" pitchFamily="34" charset="-120"/>
              </a:rPr>
              <a:t>Sharecroppers and tenants lose entire food source while landlords receive compensation.</a:t>
            </a:r>
            <a:endParaRPr lang="en-US" sz="1600" dirty="0"/>
          </a:p>
        </p:txBody>
      </p:sp>
      <p:sp>
        <p:nvSpPr>
          <p:cNvPr id="59" name="Shape 57"/>
          <p:cNvSpPr/>
          <p:nvPr/>
        </p:nvSpPr>
        <p:spPr>
          <a:xfrm>
            <a:off x="8123705" y="5696550"/>
            <a:ext cx="3692274" cy="787185"/>
          </a:xfrm>
          <a:custGeom>
            <a:avLst/>
            <a:gdLst/>
            <a:ahLst/>
            <a:cxnLst/>
            <a:rect l="l" t="t" r="r" b="b"/>
            <a:pathLst>
              <a:path w="3692274" h="787185">
                <a:moveTo>
                  <a:pt x="37465" y="0"/>
                </a:moveTo>
                <a:lnTo>
                  <a:pt x="3617341" y="0"/>
                </a:lnTo>
                <a:cubicBezTo>
                  <a:pt x="3658724" y="0"/>
                  <a:pt x="3692271" y="33547"/>
                  <a:pt x="3692271" y="74930"/>
                </a:cubicBezTo>
                <a:lnTo>
                  <a:pt x="3692271" y="712216"/>
                </a:lnTo>
                <a:cubicBezTo>
                  <a:pt x="3692271" y="753599"/>
                  <a:pt x="3658724" y="787146"/>
                  <a:pt x="3617341" y="787146"/>
                </a:cubicBezTo>
                <a:lnTo>
                  <a:pt x="37465" y="787146"/>
                </a:lnTo>
                <a:cubicBezTo>
                  <a:pt x="16774" y="787146"/>
                  <a:pt x="0" y="770372"/>
                  <a:pt x="0" y="749681"/>
                </a:cubicBezTo>
                <a:lnTo>
                  <a:pt x="0" y="37465"/>
                </a:lnTo>
                <a:cubicBezTo>
                  <a:pt x="0" y="16788"/>
                  <a:pt x="16788" y="0"/>
                  <a:pt x="37465" y="0"/>
                </a:cubicBezTo>
                <a:close/>
              </a:path>
            </a:pathLst>
          </a:custGeom>
          <a:solidFill>
            <a:srgbClr val="D77A61">
              <a:alpha val="10196"/>
            </a:srgbClr>
          </a:solidFill>
          <a:ln/>
        </p:spPr>
      </p:sp>
      <p:sp>
        <p:nvSpPr>
          <p:cNvPr id="60" name="Shape 58"/>
          <p:cNvSpPr/>
          <p:nvPr/>
        </p:nvSpPr>
        <p:spPr>
          <a:xfrm>
            <a:off x="8123705" y="5696550"/>
            <a:ext cx="37485" cy="787185"/>
          </a:xfrm>
          <a:custGeom>
            <a:avLst/>
            <a:gdLst/>
            <a:ahLst/>
            <a:cxnLst/>
            <a:rect l="l" t="t" r="r" b="b"/>
            <a:pathLst>
              <a:path w="37485" h="787185">
                <a:moveTo>
                  <a:pt x="37465" y="0"/>
                </a:moveTo>
                <a:lnTo>
                  <a:pt x="37465" y="0"/>
                </a:lnTo>
                <a:lnTo>
                  <a:pt x="37465" y="787146"/>
                </a:lnTo>
                <a:lnTo>
                  <a:pt x="37465" y="787146"/>
                </a:lnTo>
                <a:cubicBezTo>
                  <a:pt x="16774" y="787146"/>
                  <a:pt x="0" y="770372"/>
                  <a:pt x="0" y="749681"/>
                </a:cubicBezTo>
                <a:lnTo>
                  <a:pt x="0" y="37465"/>
                </a:lnTo>
                <a:cubicBezTo>
                  <a:pt x="0" y="16788"/>
                  <a:pt x="16788" y="0"/>
                  <a:pt x="37465" y="0"/>
                </a:cubicBezTo>
                <a:close/>
              </a:path>
            </a:pathLst>
          </a:custGeom>
          <a:solidFill>
            <a:srgbClr val="D77A61"/>
          </a:solidFill>
          <a:ln/>
        </p:spPr>
      </p:sp>
      <p:sp>
        <p:nvSpPr>
          <p:cNvPr id="61" name="Text 59"/>
          <p:cNvSpPr/>
          <p:nvPr/>
        </p:nvSpPr>
        <p:spPr>
          <a:xfrm>
            <a:off x="8254902" y="5809005"/>
            <a:ext cx="3514220" cy="562275"/>
          </a:xfrm>
          <a:prstGeom prst="rect">
            <a:avLst/>
          </a:prstGeom>
          <a:noFill/>
          <a:ln/>
        </p:spPr>
        <p:txBody>
          <a:bodyPr wrap="square" lIns="0" tIns="0" rIns="0" bIns="0" rtlCol="0" anchor="ctr"/>
          <a:lstStyle/>
          <a:p>
            <a:pPr>
              <a:lnSpc>
                <a:spcPct val="120000"/>
              </a:lnSpc>
            </a:pPr>
            <a:r>
              <a:rPr lang="en-US" sz="1033" b="1" dirty="0">
                <a:solidFill>
                  <a:srgbClr val="2C3033"/>
                </a:solidFill>
                <a:latin typeface="Quattrocento Sans" pitchFamily="34" charset="0"/>
                <a:ea typeface="Quattrocento Sans" pitchFamily="34" charset="-122"/>
                <a:cs typeface="Quattrocento Sans" pitchFamily="34" charset="-120"/>
              </a:rPr>
              <a:t>Key Principle:</a:t>
            </a:r>
            <a:pPr>
              <a:lnSpc>
                <a:spcPct val="120000"/>
              </a:lnSpc>
            </a:pPr>
            <a:r>
              <a:rPr lang="en-US" sz="1033" dirty="0">
                <a:solidFill>
                  <a:srgbClr val="2C3033"/>
                </a:solidFill>
                <a:latin typeface="Quattrocento Sans" pitchFamily="34" charset="0"/>
                <a:ea typeface="Quattrocento Sans" pitchFamily="34" charset="-122"/>
                <a:cs typeface="Quattrocento Sans" pitchFamily="34" charset="-120"/>
              </a:rPr>
              <a:t> Compensation alone is insufficient. Livelihood restoration must be </a:t>
            </a:r>
            <a:pPr>
              <a:lnSpc>
                <a:spcPct val="120000"/>
              </a:lnSpc>
            </a:pPr>
            <a:r>
              <a:rPr lang="en-US" sz="1033" b="1" dirty="0">
                <a:solidFill>
                  <a:srgbClr val="D77A61"/>
                </a:solidFill>
                <a:latin typeface="Quattrocento Sans" pitchFamily="34" charset="0"/>
                <a:ea typeface="Quattrocento Sans" pitchFamily="34" charset="-122"/>
                <a:cs typeface="Quattrocento Sans" pitchFamily="34" charset="-120"/>
              </a:rPr>
              <a:t>active, participatory, and monitored</a:t>
            </a:r>
            <a:pPr>
              <a:lnSpc>
                <a:spcPct val="120000"/>
              </a:lnSpc>
            </a:pPr>
            <a:r>
              <a:rPr lang="en-US" sz="1033" dirty="0">
                <a:solidFill>
                  <a:srgbClr val="2C3033"/>
                </a:solidFill>
                <a:latin typeface="Quattrocento Sans" pitchFamily="34" charset="0"/>
                <a:ea typeface="Quattrocento Sans" pitchFamily="34" charset="-122"/>
                <a:cs typeface="Quattrocento Sans" pitchFamily="34" charset="-120"/>
              </a:rPr>
              <a:t> to achieve improved living standards.</a:t>
            </a:r>
            <a:endParaRPr lang="en-US" sz="1600" dirty="0"/>
          </a:p>
        </p:txBody>
      </p:sp>
    </p:spTree>
  </p:cSld>
  <p:clrMapOvr>
    <a:masterClrMapping/>
  </p:clrMapOvr>
  <p:transition>
    <p:fade/>
    <p:spd val="med"/>
  </p:transition>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NEWMAP-EIB Gombe State Gully Erosion Assessment</dc:title>
  <dc:subject>NEWMAP-EIB Gombe State Gully Erosion Assessment</dc:subject>
  <dc:creator>Kimi</dc:creator>
  <cp:lastModifiedBy>Kimi</cp:lastModifiedBy>
  <cp:revision>1</cp:revision>
  <dcterms:created xsi:type="dcterms:W3CDTF">2026-04-21T10:24:07Z</dcterms:created>
  <dcterms:modified xsi:type="dcterms:W3CDTF">2026-04-21T10:24:07Z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4" name="AIGC">
    <vt:lpwstr>{"Label":"NEWMAP-EIB Gombe State Gully Erosion Assessment","ContentProducer":"001191110108MACG2KBH8F10000","ProduceID":"19daf7f9-3bd2-87f1-8000-0000004379f6","ReservedCode1":"","ContentPropagator":"001191110108MACG2KBH8F20000","PropagateID":"19daf7f9-3bd2-87f1-8000-0000004379f6","ReservedCode2":""}</vt:lpwstr>
  </property>
</Properties>
</file>